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omments/modernComment_11F_16C69324.xml" ContentType="application/vnd.ms-powerpoint.comments+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ink/ink1.xml" ContentType="application/inkml+xml"/>
  <Override PartName="/ppt/ink/ink2.xml" ContentType="application/inkml+xml"/>
  <Override PartName="/ppt/ink/ink3.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omments/modernComment_150_3E3ADA2C.xml" ContentType="application/vnd.ms-powerpoint.comments+xml"/>
  <Override PartName="/ppt/notesSlides/notesSlide5.xml" ContentType="application/vnd.openxmlformats-officedocument.presentationml.notesSlide+xml"/>
  <Override PartName="/ppt/notesSlides/notesSlide6.xml" ContentType="application/vnd.openxmlformats-officedocument.presentationml.notesSlide+xml"/>
  <Override PartName="/ppt/ink/ink4.xml" ContentType="application/inkml+xml"/>
  <Override PartName="/ppt/ink/ink5.xml" ContentType="application/inkml+xml"/>
  <Override PartName="/ppt/notesSlides/notesSlide7.xml" ContentType="application/vnd.openxmlformats-officedocument.presentationml.notesSlide+xml"/>
  <Override PartName="/ppt/notesSlides/notesSlide8.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3" r:id="rId1"/>
  </p:sldMasterIdLst>
  <p:notesMasterIdLst>
    <p:notesMasterId r:id="rId72"/>
  </p:notesMasterIdLst>
  <p:sldIdLst>
    <p:sldId id="267" r:id="rId2"/>
    <p:sldId id="283" r:id="rId3"/>
    <p:sldId id="285" r:id="rId4"/>
    <p:sldId id="265" r:id="rId5"/>
    <p:sldId id="270" r:id="rId6"/>
    <p:sldId id="287" r:id="rId7"/>
    <p:sldId id="371" r:id="rId8"/>
    <p:sldId id="321" r:id="rId9"/>
    <p:sldId id="324" r:id="rId10"/>
    <p:sldId id="327" r:id="rId11"/>
    <p:sldId id="322" r:id="rId12"/>
    <p:sldId id="328" r:id="rId13"/>
    <p:sldId id="335" r:id="rId14"/>
    <p:sldId id="336" r:id="rId15"/>
    <p:sldId id="337" r:id="rId16"/>
    <p:sldId id="319" r:id="rId17"/>
    <p:sldId id="317" r:id="rId18"/>
    <p:sldId id="349" r:id="rId19"/>
    <p:sldId id="350" r:id="rId20"/>
    <p:sldId id="357" r:id="rId21"/>
    <p:sldId id="352" r:id="rId22"/>
    <p:sldId id="353" r:id="rId23"/>
    <p:sldId id="358" r:id="rId24"/>
    <p:sldId id="355" r:id="rId25"/>
    <p:sldId id="356" r:id="rId26"/>
    <p:sldId id="360" r:id="rId27"/>
    <p:sldId id="300" r:id="rId28"/>
    <p:sldId id="361" r:id="rId29"/>
    <p:sldId id="362" r:id="rId30"/>
    <p:sldId id="363" r:id="rId31"/>
    <p:sldId id="366" r:id="rId32"/>
    <p:sldId id="367" r:id="rId33"/>
    <p:sldId id="370" r:id="rId34"/>
    <p:sldId id="263" r:id="rId35"/>
    <p:sldId id="333" r:id="rId36"/>
    <p:sldId id="334" r:id="rId37"/>
    <p:sldId id="282" r:id="rId38"/>
    <p:sldId id="303" r:id="rId39"/>
    <p:sldId id="348" r:id="rId40"/>
    <p:sldId id="286" r:id="rId41"/>
    <p:sldId id="269" r:id="rId42"/>
    <p:sldId id="331" r:id="rId43"/>
    <p:sldId id="332" r:id="rId44"/>
    <p:sldId id="276" r:id="rId45"/>
    <p:sldId id="326" r:id="rId46"/>
    <p:sldId id="278" r:id="rId47"/>
    <p:sldId id="258" r:id="rId48"/>
    <p:sldId id="281" r:id="rId49"/>
    <p:sldId id="339" r:id="rId50"/>
    <p:sldId id="299" r:id="rId51"/>
    <p:sldId id="338" r:id="rId52"/>
    <p:sldId id="310" r:id="rId53"/>
    <p:sldId id="340" r:id="rId54"/>
    <p:sldId id="295" r:id="rId55"/>
    <p:sldId id="296" r:id="rId56"/>
    <p:sldId id="341" r:id="rId57"/>
    <p:sldId id="342" r:id="rId58"/>
    <p:sldId id="292" r:id="rId59"/>
    <p:sldId id="304" r:id="rId60"/>
    <p:sldId id="329" r:id="rId61"/>
    <p:sldId id="343" r:id="rId62"/>
    <p:sldId id="344" r:id="rId63"/>
    <p:sldId id="330" r:id="rId64"/>
    <p:sldId id="309" r:id="rId65"/>
    <p:sldId id="312" r:id="rId66"/>
    <p:sldId id="313" r:id="rId67"/>
    <p:sldId id="345" r:id="rId68"/>
    <p:sldId id="346" r:id="rId69"/>
    <p:sldId id="306" r:id="rId70"/>
    <p:sldId id="279" r:id="rId71"/>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D5B75354-5E84-8644-9417-69EADD80155E}" name="simone calle" initials="sc" userId="simone calle" providerId="None"/>
  <p188:author id="{3BA0B6AF-2B95-86C0-4336-4DAEF67EF642}" name="Francesco Tarantino" initials="FT" userId="S::10792896@polimi.it::3e3f5bd7-b345-4887-b7cf-f5e34d451354"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282470"/>
    <a:srgbClr val="258BA1"/>
    <a:srgbClr val="3DBAD3"/>
    <a:srgbClr val="0563C1"/>
    <a:srgbClr val="CDEDF3"/>
    <a:srgbClr val="BFF0FF"/>
    <a:srgbClr val="1F344A"/>
    <a:srgbClr val="DAF1F6"/>
    <a:srgbClr val="FFB5DA"/>
    <a:srgbClr val="FFB7B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essuno stile, nessuna griglia">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FD0F851-EC5A-4D38-B0AD-8093EC10F338}" styleName="Stile chiaro 1 - Colore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BDBED569-4797-4DF1-A0F4-6AAB3CD982D8}" styleName="Stile chiaro 3 - Colore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59" d="100"/>
          <a:sy n="59" d="100"/>
        </p:scale>
        <p:origin x="940" y="5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microsoft.com/office/2018/10/relationships/authors" Target="author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s>
</file>

<file path=ppt/comments/modernComment_11F_16C69324.xml><?xml version="1.0" encoding="utf-8"?>
<p188:cmLst xmlns:a="http://schemas.openxmlformats.org/drawingml/2006/main" xmlns:r="http://schemas.openxmlformats.org/officeDocument/2006/relationships" xmlns:p188="http://schemas.microsoft.com/office/powerpoint/2018/8/main">
  <p188:cm id="{0875D6EB-7761-4990-AD80-02674E45B3E8}" authorId="{D5B75354-5E84-8644-9417-69EADD80155E}" created="2023-12-03T15:29:58.999">
    <pc:sldMkLst xmlns:pc="http://schemas.microsoft.com/office/powerpoint/2013/main/command">
      <pc:docMk/>
      <pc:sldMk cId="382112548" sldId="287"/>
    </pc:sldMkLst>
    <p188:txBody>
      <a:bodyPr/>
      <a:lstStyle/>
      <a:p>
        <a:r>
          <a:rPr lang="it-IT"/>
          <a:t>This slide has to be seen in presentation mode, otherwise refer to the previous hid slide without the animation</a:t>
        </a:r>
      </a:p>
    </p188:txBody>
  </p188:cm>
</p188:cmLst>
</file>

<file path=ppt/comments/modernComment_150_3E3ADA2C.xml><?xml version="1.0" encoding="utf-8"?>
<p188:cmLst xmlns:a="http://schemas.openxmlformats.org/drawingml/2006/main" xmlns:r="http://schemas.openxmlformats.org/officeDocument/2006/relationships" xmlns:p188="http://schemas.microsoft.com/office/powerpoint/2018/8/main">
  <p188:cm id="{34BA1087-7CCC-B643-8D46-426FB8055198}" authorId="{3BA0B6AF-2B95-86C0-4336-4DAEF67EF642}" created="2023-12-12T13:16:12.988">
    <pc:sldMkLst xmlns:pc="http://schemas.microsoft.com/office/powerpoint/2013/main/command">
      <pc:docMk/>
      <pc:sldMk cId="1044044332" sldId="336"/>
    </pc:sldMkLst>
    <p188:txBody>
      <a:bodyPr/>
      <a:lstStyle/>
      <a:p>
        <a:r>
          <a:rPr lang="it-IT"/>
          <a:t>aiuto non so trovare immagini </a:t>
        </a:r>
      </a:p>
    </p188:txBody>
  </p188:cm>
</p188:cmLst>
</file>

<file path=ppt/diagrams/_rels/data1.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diagrams/_rels/data2.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diagrams/_rels/drawing2.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D6D215A-4482-4B16-90D0-A0E5A305675F}" type="doc">
      <dgm:prSet loTypeId="urn:microsoft.com/office/officeart/2018/2/layout/IconVerticalSolidList" loCatId="icon" qsTypeId="urn:microsoft.com/office/officeart/2005/8/quickstyle/simple4" qsCatId="simple" csTypeId="urn:microsoft.com/office/officeart/2005/8/colors/colorful5" csCatId="colorful" phldr="1"/>
      <dgm:spPr/>
      <dgm:t>
        <a:bodyPr/>
        <a:lstStyle/>
        <a:p>
          <a:endParaRPr lang="en-US"/>
        </a:p>
      </dgm:t>
    </dgm:pt>
    <dgm:pt modelId="{C9167712-EE3B-400E-9F06-310C12C731B0}">
      <dgm:prSet/>
      <dgm:spPr/>
      <dgm:t>
        <a:bodyPr/>
        <a:lstStyle/>
        <a:p>
          <a:pPr>
            <a:lnSpc>
              <a:spcPct val="100000"/>
            </a:lnSpc>
          </a:pPr>
          <a:r>
            <a:rPr lang="en-US">
              <a:latin typeface="Century Gothic" panose="020B0502020202020204" pitchFamily="34" charset="0"/>
            </a:rPr>
            <a:t>Anomaly Detection </a:t>
          </a:r>
        </a:p>
      </dgm:t>
    </dgm:pt>
    <dgm:pt modelId="{25BACC5A-D71A-4C35-A7D2-F91179C59EFD}" type="parTrans" cxnId="{8418DBB7-905E-4166-8D15-0EF79830DBA3}">
      <dgm:prSet/>
      <dgm:spPr/>
      <dgm:t>
        <a:bodyPr/>
        <a:lstStyle/>
        <a:p>
          <a:endParaRPr lang="en-US"/>
        </a:p>
      </dgm:t>
    </dgm:pt>
    <dgm:pt modelId="{C27CB327-9392-4657-8EFD-332761ADBB4C}" type="sibTrans" cxnId="{8418DBB7-905E-4166-8D15-0EF79830DBA3}">
      <dgm:prSet/>
      <dgm:spPr/>
      <dgm:t>
        <a:bodyPr/>
        <a:lstStyle/>
        <a:p>
          <a:endParaRPr lang="en-US"/>
        </a:p>
      </dgm:t>
    </dgm:pt>
    <dgm:pt modelId="{C3B15B61-846B-4653-A32B-19864455805A}">
      <dgm:prSet/>
      <dgm:spPr/>
      <dgm:t>
        <a:bodyPr/>
        <a:lstStyle/>
        <a:p>
          <a:pPr>
            <a:lnSpc>
              <a:spcPct val="100000"/>
            </a:lnSpc>
          </a:pPr>
          <a:r>
            <a:rPr lang="en-US">
              <a:latin typeface="Century Gothic" panose="020B0502020202020204" pitchFamily="34" charset="0"/>
            </a:rPr>
            <a:t>Disease Prediction </a:t>
          </a:r>
        </a:p>
      </dgm:t>
    </dgm:pt>
    <dgm:pt modelId="{A2F0EBCA-12A1-4DA2-A957-A8558EDD3F85}" type="parTrans" cxnId="{D60CCBC5-7A4A-4F5B-8CBC-DAF103283367}">
      <dgm:prSet/>
      <dgm:spPr/>
      <dgm:t>
        <a:bodyPr/>
        <a:lstStyle/>
        <a:p>
          <a:endParaRPr lang="en-US"/>
        </a:p>
      </dgm:t>
    </dgm:pt>
    <dgm:pt modelId="{EC113003-70D5-41B2-9DEC-601DCD464C7B}" type="sibTrans" cxnId="{D60CCBC5-7A4A-4F5B-8CBC-DAF103283367}">
      <dgm:prSet/>
      <dgm:spPr/>
      <dgm:t>
        <a:bodyPr/>
        <a:lstStyle/>
        <a:p>
          <a:endParaRPr lang="en-US"/>
        </a:p>
      </dgm:t>
    </dgm:pt>
    <dgm:pt modelId="{C06D1B4C-61B5-449E-A642-200318ABEBAC}">
      <dgm:prSet/>
      <dgm:spPr/>
      <dgm:t>
        <a:bodyPr/>
        <a:lstStyle/>
        <a:p>
          <a:pPr>
            <a:lnSpc>
              <a:spcPct val="100000"/>
            </a:lnSpc>
          </a:pPr>
          <a:r>
            <a:rPr lang="it-IT" b="0" i="0">
              <a:latin typeface="Century Gothic" panose="020B0502020202020204" pitchFamily="34" charset="0"/>
            </a:rPr>
            <a:t>Precision Medicine</a:t>
          </a:r>
          <a:endParaRPr lang="en-US">
            <a:latin typeface="Century Gothic" panose="020B0502020202020204" pitchFamily="34" charset="0"/>
          </a:endParaRPr>
        </a:p>
      </dgm:t>
    </dgm:pt>
    <dgm:pt modelId="{99DDD2A4-2689-4523-A1F1-199B4CDA8D7C}" type="parTrans" cxnId="{333BB2E3-7CBD-48C9-9545-62D6121F0B1C}">
      <dgm:prSet/>
      <dgm:spPr/>
      <dgm:t>
        <a:bodyPr/>
        <a:lstStyle/>
        <a:p>
          <a:endParaRPr lang="en-US"/>
        </a:p>
      </dgm:t>
    </dgm:pt>
    <dgm:pt modelId="{AF1EBF8C-72D2-473F-BCF8-AA3621E05598}" type="sibTrans" cxnId="{333BB2E3-7CBD-48C9-9545-62D6121F0B1C}">
      <dgm:prSet/>
      <dgm:spPr/>
      <dgm:t>
        <a:bodyPr/>
        <a:lstStyle/>
        <a:p>
          <a:endParaRPr lang="en-US"/>
        </a:p>
      </dgm:t>
    </dgm:pt>
    <dgm:pt modelId="{1BFD0198-7FBF-489A-9156-56C5FDF75358}">
      <dgm:prSet/>
      <dgm:spPr/>
      <dgm:t>
        <a:bodyPr/>
        <a:lstStyle/>
        <a:p>
          <a:pPr>
            <a:lnSpc>
              <a:spcPct val="100000"/>
            </a:lnSpc>
          </a:pPr>
          <a:r>
            <a:rPr lang="en-US">
              <a:latin typeface="Century Gothic" panose="020B0502020202020204" pitchFamily="34" charset="0"/>
            </a:rPr>
            <a:t>24/7 Monitoring</a:t>
          </a:r>
        </a:p>
      </dgm:t>
    </dgm:pt>
    <dgm:pt modelId="{F54B5D0A-E322-426C-9D9B-CA47D7EB13D3}" type="parTrans" cxnId="{1C7DB6FF-B0E7-485C-83A8-51A09CC7FDC6}">
      <dgm:prSet/>
      <dgm:spPr/>
      <dgm:t>
        <a:bodyPr/>
        <a:lstStyle/>
        <a:p>
          <a:endParaRPr lang="en-US"/>
        </a:p>
      </dgm:t>
    </dgm:pt>
    <dgm:pt modelId="{CC7F4101-4ADA-4DBE-8E3C-220931D5D3E1}" type="sibTrans" cxnId="{1C7DB6FF-B0E7-485C-83A8-51A09CC7FDC6}">
      <dgm:prSet/>
      <dgm:spPr/>
      <dgm:t>
        <a:bodyPr/>
        <a:lstStyle/>
        <a:p>
          <a:endParaRPr lang="en-US"/>
        </a:p>
      </dgm:t>
    </dgm:pt>
    <dgm:pt modelId="{DF1D24BD-76CD-482D-9CC6-172A5A236574}" type="pres">
      <dgm:prSet presAssocID="{9D6D215A-4482-4B16-90D0-A0E5A305675F}" presName="root" presStyleCnt="0">
        <dgm:presLayoutVars>
          <dgm:dir/>
          <dgm:resizeHandles val="exact"/>
        </dgm:presLayoutVars>
      </dgm:prSet>
      <dgm:spPr/>
    </dgm:pt>
    <dgm:pt modelId="{2325B67D-D3A2-433D-9418-20328DECB5D1}" type="pres">
      <dgm:prSet presAssocID="{C9167712-EE3B-400E-9F06-310C12C731B0}" presName="compNode" presStyleCnt="0"/>
      <dgm:spPr/>
    </dgm:pt>
    <dgm:pt modelId="{FEB68C31-A596-4774-BCBB-6CADC38114BE}" type="pres">
      <dgm:prSet presAssocID="{C9167712-EE3B-400E-9F06-310C12C731B0}" presName="bgRect" presStyleLbl="bgShp" presStyleIdx="0" presStyleCnt="4"/>
      <dgm:spPr/>
    </dgm:pt>
    <dgm:pt modelId="{ED84B932-FE1A-47DA-B29A-5713E29CE5B4}" type="pres">
      <dgm:prSet presAssocID="{C9167712-EE3B-400E-9F06-310C12C731B0}"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Magnifying glass"/>
        </a:ext>
      </dgm:extLst>
    </dgm:pt>
    <dgm:pt modelId="{5F5EE05A-EFB2-44CD-9412-BBD873703DB2}" type="pres">
      <dgm:prSet presAssocID="{C9167712-EE3B-400E-9F06-310C12C731B0}" presName="spaceRect" presStyleCnt="0"/>
      <dgm:spPr/>
    </dgm:pt>
    <dgm:pt modelId="{9B3CB0EE-7119-45CB-85CC-00C067E5B28B}" type="pres">
      <dgm:prSet presAssocID="{C9167712-EE3B-400E-9F06-310C12C731B0}" presName="parTx" presStyleLbl="revTx" presStyleIdx="0" presStyleCnt="4">
        <dgm:presLayoutVars>
          <dgm:chMax val="0"/>
          <dgm:chPref val="0"/>
        </dgm:presLayoutVars>
      </dgm:prSet>
      <dgm:spPr/>
    </dgm:pt>
    <dgm:pt modelId="{5DCB3103-C695-4C05-9ECA-75E9FC61F347}" type="pres">
      <dgm:prSet presAssocID="{C27CB327-9392-4657-8EFD-332761ADBB4C}" presName="sibTrans" presStyleCnt="0"/>
      <dgm:spPr/>
    </dgm:pt>
    <dgm:pt modelId="{834E4F7C-BEC9-4CF4-A131-8E151F945F2A}" type="pres">
      <dgm:prSet presAssocID="{C3B15B61-846B-4653-A32B-19864455805A}" presName="compNode" presStyleCnt="0"/>
      <dgm:spPr/>
    </dgm:pt>
    <dgm:pt modelId="{4BE175CF-19D1-4676-985A-B5D763F5C4C0}" type="pres">
      <dgm:prSet presAssocID="{C3B15B61-846B-4653-A32B-19864455805A}" presName="bgRect" presStyleLbl="bgShp" presStyleIdx="1" presStyleCnt="4"/>
      <dgm:spPr/>
    </dgm:pt>
    <dgm:pt modelId="{D44FD7D0-7840-46F7-9DC6-B06F7E990E94}" type="pres">
      <dgm:prSet presAssocID="{C3B15B61-846B-4653-A32B-19864455805A}"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Medicine"/>
        </a:ext>
      </dgm:extLst>
    </dgm:pt>
    <dgm:pt modelId="{83F4A439-96FA-4F89-922F-264975DACBFB}" type="pres">
      <dgm:prSet presAssocID="{C3B15B61-846B-4653-A32B-19864455805A}" presName="spaceRect" presStyleCnt="0"/>
      <dgm:spPr/>
    </dgm:pt>
    <dgm:pt modelId="{38280FAF-ADF0-44AF-9BA4-A8E5A0A0C525}" type="pres">
      <dgm:prSet presAssocID="{C3B15B61-846B-4653-A32B-19864455805A}" presName="parTx" presStyleLbl="revTx" presStyleIdx="1" presStyleCnt="4">
        <dgm:presLayoutVars>
          <dgm:chMax val="0"/>
          <dgm:chPref val="0"/>
        </dgm:presLayoutVars>
      </dgm:prSet>
      <dgm:spPr/>
    </dgm:pt>
    <dgm:pt modelId="{01EE6F72-9D5E-41BC-A654-CAD6BCB6B8B4}" type="pres">
      <dgm:prSet presAssocID="{EC113003-70D5-41B2-9DEC-601DCD464C7B}" presName="sibTrans" presStyleCnt="0"/>
      <dgm:spPr/>
    </dgm:pt>
    <dgm:pt modelId="{D99F10B3-1523-4249-88AF-C324C01E905D}" type="pres">
      <dgm:prSet presAssocID="{C06D1B4C-61B5-449E-A642-200318ABEBAC}" presName="compNode" presStyleCnt="0"/>
      <dgm:spPr/>
    </dgm:pt>
    <dgm:pt modelId="{96A88BC6-60F8-43F4-A027-E0D861FBCFEA}" type="pres">
      <dgm:prSet presAssocID="{C06D1B4C-61B5-449E-A642-200318ABEBAC}" presName="bgRect" presStyleLbl="bgShp" presStyleIdx="2" presStyleCnt="4"/>
      <dgm:spPr/>
    </dgm:pt>
    <dgm:pt modelId="{8E0BE711-7812-4689-91B6-7E62CAE88438}" type="pres">
      <dgm:prSet presAssocID="{C06D1B4C-61B5-449E-A642-200318ABEBAC}"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DNA"/>
        </a:ext>
      </dgm:extLst>
    </dgm:pt>
    <dgm:pt modelId="{D4BEA94C-F7F2-44D0-A861-998ADDF759CA}" type="pres">
      <dgm:prSet presAssocID="{C06D1B4C-61B5-449E-A642-200318ABEBAC}" presName="spaceRect" presStyleCnt="0"/>
      <dgm:spPr/>
    </dgm:pt>
    <dgm:pt modelId="{161A8251-B673-4942-A6B3-E5171FDAB791}" type="pres">
      <dgm:prSet presAssocID="{C06D1B4C-61B5-449E-A642-200318ABEBAC}" presName="parTx" presStyleLbl="revTx" presStyleIdx="2" presStyleCnt="4">
        <dgm:presLayoutVars>
          <dgm:chMax val="0"/>
          <dgm:chPref val="0"/>
        </dgm:presLayoutVars>
      </dgm:prSet>
      <dgm:spPr/>
    </dgm:pt>
    <dgm:pt modelId="{0F6632D6-C91B-457A-B7F3-5B1DB97C25A4}" type="pres">
      <dgm:prSet presAssocID="{AF1EBF8C-72D2-473F-BCF8-AA3621E05598}" presName="sibTrans" presStyleCnt="0"/>
      <dgm:spPr/>
    </dgm:pt>
    <dgm:pt modelId="{319E79DB-FCDF-4AB3-8C06-4D87DDD4C416}" type="pres">
      <dgm:prSet presAssocID="{1BFD0198-7FBF-489A-9156-56C5FDF75358}" presName="compNode" presStyleCnt="0"/>
      <dgm:spPr/>
    </dgm:pt>
    <dgm:pt modelId="{2501A57A-5031-4958-9B84-E1D62CE600F1}" type="pres">
      <dgm:prSet presAssocID="{1BFD0198-7FBF-489A-9156-56C5FDF75358}" presName="bgRect" presStyleLbl="bgShp" presStyleIdx="3" presStyleCnt="4"/>
      <dgm:spPr/>
    </dgm:pt>
    <dgm:pt modelId="{87E867A7-E565-4BE2-9767-81F32A248F8B}" type="pres">
      <dgm:prSet presAssocID="{1BFD0198-7FBF-489A-9156-56C5FDF75358}"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Cronometro"/>
        </a:ext>
      </dgm:extLst>
    </dgm:pt>
    <dgm:pt modelId="{4CFF5896-28E6-47DE-9946-4FFAC8624352}" type="pres">
      <dgm:prSet presAssocID="{1BFD0198-7FBF-489A-9156-56C5FDF75358}" presName="spaceRect" presStyleCnt="0"/>
      <dgm:spPr/>
    </dgm:pt>
    <dgm:pt modelId="{DA9A8588-1D8E-4568-BBAC-E1BD53684308}" type="pres">
      <dgm:prSet presAssocID="{1BFD0198-7FBF-489A-9156-56C5FDF75358}" presName="parTx" presStyleLbl="revTx" presStyleIdx="3" presStyleCnt="4">
        <dgm:presLayoutVars>
          <dgm:chMax val="0"/>
          <dgm:chPref val="0"/>
        </dgm:presLayoutVars>
      </dgm:prSet>
      <dgm:spPr/>
    </dgm:pt>
  </dgm:ptLst>
  <dgm:cxnLst>
    <dgm:cxn modelId="{80D69531-C8B9-46D9-99E5-BF2E251DE3EB}" type="presOf" srcId="{C06D1B4C-61B5-449E-A642-200318ABEBAC}" destId="{161A8251-B673-4942-A6B3-E5171FDAB791}" srcOrd="0" destOrd="0" presId="urn:microsoft.com/office/officeart/2018/2/layout/IconVerticalSolidList"/>
    <dgm:cxn modelId="{D4F54DB7-43D6-4D21-BB94-15C36BBBE1C3}" type="presOf" srcId="{9D6D215A-4482-4B16-90D0-A0E5A305675F}" destId="{DF1D24BD-76CD-482D-9CC6-172A5A236574}" srcOrd="0" destOrd="0" presId="urn:microsoft.com/office/officeart/2018/2/layout/IconVerticalSolidList"/>
    <dgm:cxn modelId="{8418DBB7-905E-4166-8D15-0EF79830DBA3}" srcId="{9D6D215A-4482-4B16-90D0-A0E5A305675F}" destId="{C9167712-EE3B-400E-9F06-310C12C731B0}" srcOrd="0" destOrd="0" parTransId="{25BACC5A-D71A-4C35-A7D2-F91179C59EFD}" sibTransId="{C27CB327-9392-4657-8EFD-332761ADBB4C}"/>
    <dgm:cxn modelId="{1AB84ABA-C292-449D-B0B1-84E029563C93}" type="presOf" srcId="{1BFD0198-7FBF-489A-9156-56C5FDF75358}" destId="{DA9A8588-1D8E-4568-BBAC-E1BD53684308}" srcOrd="0" destOrd="0" presId="urn:microsoft.com/office/officeart/2018/2/layout/IconVerticalSolidList"/>
    <dgm:cxn modelId="{D60CCBC5-7A4A-4F5B-8CBC-DAF103283367}" srcId="{9D6D215A-4482-4B16-90D0-A0E5A305675F}" destId="{C3B15B61-846B-4653-A32B-19864455805A}" srcOrd="1" destOrd="0" parTransId="{A2F0EBCA-12A1-4DA2-A957-A8558EDD3F85}" sibTransId="{EC113003-70D5-41B2-9DEC-601DCD464C7B}"/>
    <dgm:cxn modelId="{333BB2E3-7CBD-48C9-9545-62D6121F0B1C}" srcId="{9D6D215A-4482-4B16-90D0-A0E5A305675F}" destId="{C06D1B4C-61B5-449E-A642-200318ABEBAC}" srcOrd="2" destOrd="0" parTransId="{99DDD2A4-2689-4523-A1F1-199B4CDA8D7C}" sibTransId="{AF1EBF8C-72D2-473F-BCF8-AA3621E05598}"/>
    <dgm:cxn modelId="{3A133BEA-7DB3-4E2C-9763-E0B110656358}" type="presOf" srcId="{C3B15B61-846B-4653-A32B-19864455805A}" destId="{38280FAF-ADF0-44AF-9BA4-A8E5A0A0C525}" srcOrd="0" destOrd="0" presId="urn:microsoft.com/office/officeart/2018/2/layout/IconVerticalSolidList"/>
    <dgm:cxn modelId="{9CF0AEEE-9AD3-448F-B64C-EA206FCDA94A}" type="presOf" srcId="{C9167712-EE3B-400E-9F06-310C12C731B0}" destId="{9B3CB0EE-7119-45CB-85CC-00C067E5B28B}" srcOrd="0" destOrd="0" presId="urn:microsoft.com/office/officeart/2018/2/layout/IconVerticalSolidList"/>
    <dgm:cxn modelId="{1C7DB6FF-B0E7-485C-83A8-51A09CC7FDC6}" srcId="{9D6D215A-4482-4B16-90D0-A0E5A305675F}" destId="{1BFD0198-7FBF-489A-9156-56C5FDF75358}" srcOrd="3" destOrd="0" parTransId="{F54B5D0A-E322-426C-9D9B-CA47D7EB13D3}" sibTransId="{CC7F4101-4ADA-4DBE-8E3C-220931D5D3E1}"/>
    <dgm:cxn modelId="{C15406BB-0276-42C9-8904-7E9E22BB5E4E}" type="presParOf" srcId="{DF1D24BD-76CD-482D-9CC6-172A5A236574}" destId="{2325B67D-D3A2-433D-9418-20328DECB5D1}" srcOrd="0" destOrd="0" presId="urn:microsoft.com/office/officeart/2018/2/layout/IconVerticalSolidList"/>
    <dgm:cxn modelId="{ACC2FE92-D27B-41ED-9BDA-851F98FF36D3}" type="presParOf" srcId="{2325B67D-D3A2-433D-9418-20328DECB5D1}" destId="{FEB68C31-A596-4774-BCBB-6CADC38114BE}" srcOrd="0" destOrd="0" presId="urn:microsoft.com/office/officeart/2018/2/layout/IconVerticalSolidList"/>
    <dgm:cxn modelId="{5870A63E-0FD3-4F1B-8B75-2F70FD130811}" type="presParOf" srcId="{2325B67D-D3A2-433D-9418-20328DECB5D1}" destId="{ED84B932-FE1A-47DA-B29A-5713E29CE5B4}" srcOrd="1" destOrd="0" presId="urn:microsoft.com/office/officeart/2018/2/layout/IconVerticalSolidList"/>
    <dgm:cxn modelId="{85BBA4B6-C375-494D-B09C-0726681770C0}" type="presParOf" srcId="{2325B67D-D3A2-433D-9418-20328DECB5D1}" destId="{5F5EE05A-EFB2-44CD-9412-BBD873703DB2}" srcOrd="2" destOrd="0" presId="urn:microsoft.com/office/officeart/2018/2/layout/IconVerticalSolidList"/>
    <dgm:cxn modelId="{925C5126-4EE0-491C-A2E3-C2A42AA9E147}" type="presParOf" srcId="{2325B67D-D3A2-433D-9418-20328DECB5D1}" destId="{9B3CB0EE-7119-45CB-85CC-00C067E5B28B}" srcOrd="3" destOrd="0" presId="urn:microsoft.com/office/officeart/2018/2/layout/IconVerticalSolidList"/>
    <dgm:cxn modelId="{98C52536-B2E3-42C1-900A-8FBE5CBB7019}" type="presParOf" srcId="{DF1D24BD-76CD-482D-9CC6-172A5A236574}" destId="{5DCB3103-C695-4C05-9ECA-75E9FC61F347}" srcOrd="1" destOrd="0" presId="urn:microsoft.com/office/officeart/2018/2/layout/IconVerticalSolidList"/>
    <dgm:cxn modelId="{1F8F1F42-2240-4AAE-8381-25916F9E74FF}" type="presParOf" srcId="{DF1D24BD-76CD-482D-9CC6-172A5A236574}" destId="{834E4F7C-BEC9-4CF4-A131-8E151F945F2A}" srcOrd="2" destOrd="0" presId="urn:microsoft.com/office/officeart/2018/2/layout/IconVerticalSolidList"/>
    <dgm:cxn modelId="{89AE45AA-7D16-4907-9A88-476A5ADDCC74}" type="presParOf" srcId="{834E4F7C-BEC9-4CF4-A131-8E151F945F2A}" destId="{4BE175CF-19D1-4676-985A-B5D763F5C4C0}" srcOrd="0" destOrd="0" presId="urn:microsoft.com/office/officeart/2018/2/layout/IconVerticalSolidList"/>
    <dgm:cxn modelId="{F87A4219-FDA8-4E55-995E-C4EB4B10C22A}" type="presParOf" srcId="{834E4F7C-BEC9-4CF4-A131-8E151F945F2A}" destId="{D44FD7D0-7840-46F7-9DC6-B06F7E990E94}" srcOrd="1" destOrd="0" presId="urn:microsoft.com/office/officeart/2018/2/layout/IconVerticalSolidList"/>
    <dgm:cxn modelId="{35E261A3-2A33-4526-A716-CAA8D4307CAF}" type="presParOf" srcId="{834E4F7C-BEC9-4CF4-A131-8E151F945F2A}" destId="{83F4A439-96FA-4F89-922F-264975DACBFB}" srcOrd="2" destOrd="0" presId="urn:microsoft.com/office/officeart/2018/2/layout/IconVerticalSolidList"/>
    <dgm:cxn modelId="{12B7A474-F7F2-40E3-8497-D6C29EF433FE}" type="presParOf" srcId="{834E4F7C-BEC9-4CF4-A131-8E151F945F2A}" destId="{38280FAF-ADF0-44AF-9BA4-A8E5A0A0C525}" srcOrd="3" destOrd="0" presId="urn:microsoft.com/office/officeart/2018/2/layout/IconVerticalSolidList"/>
    <dgm:cxn modelId="{22F1E981-5E5B-4BD3-92F1-BF9EA836DBF3}" type="presParOf" srcId="{DF1D24BD-76CD-482D-9CC6-172A5A236574}" destId="{01EE6F72-9D5E-41BC-A654-CAD6BCB6B8B4}" srcOrd="3" destOrd="0" presId="urn:microsoft.com/office/officeart/2018/2/layout/IconVerticalSolidList"/>
    <dgm:cxn modelId="{9D4B955E-348F-4629-B62E-FF4AA97BA546}" type="presParOf" srcId="{DF1D24BD-76CD-482D-9CC6-172A5A236574}" destId="{D99F10B3-1523-4249-88AF-C324C01E905D}" srcOrd="4" destOrd="0" presId="urn:microsoft.com/office/officeart/2018/2/layout/IconVerticalSolidList"/>
    <dgm:cxn modelId="{DF54DBD4-8BCE-49A8-B502-6CBA65664F99}" type="presParOf" srcId="{D99F10B3-1523-4249-88AF-C324C01E905D}" destId="{96A88BC6-60F8-43F4-A027-E0D861FBCFEA}" srcOrd="0" destOrd="0" presId="urn:microsoft.com/office/officeart/2018/2/layout/IconVerticalSolidList"/>
    <dgm:cxn modelId="{28B317CC-2E3F-45E4-B7F6-166E98AA2117}" type="presParOf" srcId="{D99F10B3-1523-4249-88AF-C324C01E905D}" destId="{8E0BE711-7812-4689-91B6-7E62CAE88438}" srcOrd="1" destOrd="0" presId="urn:microsoft.com/office/officeart/2018/2/layout/IconVerticalSolidList"/>
    <dgm:cxn modelId="{329B8CCF-618E-451E-8881-C5A12928D5B9}" type="presParOf" srcId="{D99F10B3-1523-4249-88AF-C324C01E905D}" destId="{D4BEA94C-F7F2-44D0-A861-998ADDF759CA}" srcOrd="2" destOrd="0" presId="urn:microsoft.com/office/officeart/2018/2/layout/IconVerticalSolidList"/>
    <dgm:cxn modelId="{8F14E6A3-712D-4345-8256-139CF65741A5}" type="presParOf" srcId="{D99F10B3-1523-4249-88AF-C324C01E905D}" destId="{161A8251-B673-4942-A6B3-E5171FDAB791}" srcOrd="3" destOrd="0" presId="urn:microsoft.com/office/officeart/2018/2/layout/IconVerticalSolidList"/>
    <dgm:cxn modelId="{14945EC0-E142-45BA-BF37-78DBF088560C}" type="presParOf" srcId="{DF1D24BD-76CD-482D-9CC6-172A5A236574}" destId="{0F6632D6-C91B-457A-B7F3-5B1DB97C25A4}" srcOrd="5" destOrd="0" presId="urn:microsoft.com/office/officeart/2018/2/layout/IconVerticalSolidList"/>
    <dgm:cxn modelId="{4A20FACE-F0D9-4951-9615-3A4095BA6254}" type="presParOf" srcId="{DF1D24BD-76CD-482D-9CC6-172A5A236574}" destId="{319E79DB-FCDF-4AB3-8C06-4D87DDD4C416}" srcOrd="6" destOrd="0" presId="urn:microsoft.com/office/officeart/2018/2/layout/IconVerticalSolidList"/>
    <dgm:cxn modelId="{F59D1EDD-1C2F-43A2-A6C1-D765C2906C53}" type="presParOf" srcId="{319E79DB-FCDF-4AB3-8C06-4D87DDD4C416}" destId="{2501A57A-5031-4958-9B84-E1D62CE600F1}" srcOrd="0" destOrd="0" presId="urn:microsoft.com/office/officeart/2018/2/layout/IconVerticalSolidList"/>
    <dgm:cxn modelId="{3BA813C4-25B2-4A22-83E0-CF209D59D76A}" type="presParOf" srcId="{319E79DB-FCDF-4AB3-8C06-4D87DDD4C416}" destId="{87E867A7-E565-4BE2-9767-81F32A248F8B}" srcOrd="1" destOrd="0" presId="urn:microsoft.com/office/officeart/2018/2/layout/IconVerticalSolidList"/>
    <dgm:cxn modelId="{394106A6-7CB1-48E0-BD0E-C56E897733E1}" type="presParOf" srcId="{319E79DB-FCDF-4AB3-8C06-4D87DDD4C416}" destId="{4CFF5896-28E6-47DE-9946-4FFAC8624352}" srcOrd="2" destOrd="0" presId="urn:microsoft.com/office/officeart/2018/2/layout/IconVerticalSolidList"/>
    <dgm:cxn modelId="{DF044EC5-2D3E-4F92-A372-514CC1B7EC78}" type="presParOf" srcId="{319E79DB-FCDF-4AB3-8C06-4D87DDD4C416}" destId="{DA9A8588-1D8E-4568-BBAC-E1BD53684308}"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D6D215A-4482-4B16-90D0-A0E5A305675F}" type="doc">
      <dgm:prSet loTypeId="urn:microsoft.com/office/officeart/2018/2/layout/IconVerticalSolidList" loCatId="icon" qsTypeId="urn:microsoft.com/office/officeart/2005/8/quickstyle/simple4" qsCatId="simple" csTypeId="urn:microsoft.com/office/officeart/2005/8/colors/colorful5" csCatId="colorful" phldr="1"/>
      <dgm:spPr/>
      <dgm:t>
        <a:bodyPr/>
        <a:lstStyle/>
        <a:p>
          <a:endParaRPr lang="en-US"/>
        </a:p>
      </dgm:t>
    </dgm:pt>
    <dgm:pt modelId="{C9167712-EE3B-400E-9F06-310C12C731B0}">
      <dgm:prSet/>
      <dgm:spPr/>
      <dgm:t>
        <a:bodyPr/>
        <a:lstStyle/>
        <a:p>
          <a:pPr>
            <a:lnSpc>
              <a:spcPct val="100000"/>
            </a:lnSpc>
          </a:pPr>
          <a:r>
            <a:rPr lang="en-US">
              <a:latin typeface="Century Gothic" panose="020B0502020202020204" pitchFamily="34" charset="0"/>
            </a:rPr>
            <a:t>Anomaly Detection </a:t>
          </a:r>
        </a:p>
      </dgm:t>
    </dgm:pt>
    <dgm:pt modelId="{25BACC5A-D71A-4C35-A7D2-F91179C59EFD}" type="parTrans" cxnId="{8418DBB7-905E-4166-8D15-0EF79830DBA3}">
      <dgm:prSet/>
      <dgm:spPr/>
      <dgm:t>
        <a:bodyPr/>
        <a:lstStyle/>
        <a:p>
          <a:endParaRPr lang="en-US"/>
        </a:p>
      </dgm:t>
    </dgm:pt>
    <dgm:pt modelId="{C27CB327-9392-4657-8EFD-332761ADBB4C}" type="sibTrans" cxnId="{8418DBB7-905E-4166-8D15-0EF79830DBA3}">
      <dgm:prSet/>
      <dgm:spPr/>
      <dgm:t>
        <a:bodyPr/>
        <a:lstStyle/>
        <a:p>
          <a:endParaRPr lang="en-US"/>
        </a:p>
      </dgm:t>
    </dgm:pt>
    <dgm:pt modelId="{C3B15B61-846B-4653-A32B-19864455805A}">
      <dgm:prSet/>
      <dgm:spPr/>
      <dgm:t>
        <a:bodyPr/>
        <a:lstStyle/>
        <a:p>
          <a:pPr>
            <a:lnSpc>
              <a:spcPct val="100000"/>
            </a:lnSpc>
          </a:pPr>
          <a:r>
            <a:rPr lang="en-US">
              <a:latin typeface="Century Gothic" panose="020B0502020202020204" pitchFamily="34" charset="0"/>
            </a:rPr>
            <a:t>Disease Prediction </a:t>
          </a:r>
        </a:p>
      </dgm:t>
    </dgm:pt>
    <dgm:pt modelId="{A2F0EBCA-12A1-4DA2-A957-A8558EDD3F85}" type="parTrans" cxnId="{D60CCBC5-7A4A-4F5B-8CBC-DAF103283367}">
      <dgm:prSet/>
      <dgm:spPr/>
      <dgm:t>
        <a:bodyPr/>
        <a:lstStyle/>
        <a:p>
          <a:endParaRPr lang="en-US"/>
        </a:p>
      </dgm:t>
    </dgm:pt>
    <dgm:pt modelId="{EC113003-70D5-41B2-9DEC-601DCD464C7B}" type="sibTrans" cxnId="{D60CCBC5-7A4A-4F5B-8CBC-DAF103283367}">
      <dgm:prSet/>
      <dgm:spPr/>
      <dgm:t>
        <a:bodyPr/>
        <a:lstStyle/>
        <a:p>
          <a:endParaRPr lang="en-US"/>
        </a:p>
      </dgm:t>
    </dgm:pt>
    <dgm:pt modelId="{C06D1B4C-61B5-449E-A642-200318ABEBAC}">
      <dgm:prSet/>
      <dgm:spPr/>
      <dgm:t>
        <a:bodyPr/>
        <a:lstStyle/>
        <a:p>
          <a:pPr>
            <a:lnSpc>
              <a:spcPct val="100000"/>
            </a:lnSpc>
          </a:pPr>
          <a:r>
            <a:rPr lang="it-IT" b="0" i="0">
              <a:latin typeface="Century Gothic" panose="020B0502020202020204" pitchFamily="34" charset="0"/>
            </a:rPr>
            <a:t>Precision Medicine</a:t>
          </a:r>
          <a:endParaRPr lang="en-US">
            <a:latin typeface="Century Gothic" panose="020B0502020202020204" pitchFamily="34" charset="0"/>
          </a:endParaRPr>
        </a:p>
      </dgm:t>
    </dgm:pt>
    <dgm:pt modelId="{99DDD2A4-2689-4523-A1F1-199B4CDA8D7C}" type="parTrans" cxnId="{333BB2E3-7CBD-48C9-9545-62D6121F0B1C}">
      <dgm:prSet/>
      <dgm:spPr/>
      <dgm:t>
        <a:bodyPr/>
        <a:lstStyle/>
        <a:p>
          <a:endParaRPr lang="en-US"/>
        </a:p>
      </dgm:t>
    </dgm:pt>
    <dgm:pt modelId="{AF1EBF8C-72D2-473F-BCF8-AA3621E05598}" type="sibTrans" cxnId="{333BB2E3-7CBD-48C9-9545-62D6121F0B1C}">
      <dgm:prSet/>
      <dgm:spPr/>
      <dgm:t>
        <a:bodyPr/>
        <a:lstStyle/>
        <a:p>
          <a:endParaRPr lang="en-US"/>
        </a:p>
      </dgm:t>
    </dgm:pt>
    <dgm:pt modelId="{1BFD0198-7FBF-489A-9156-56C5FDF75358}">
      <dgm:prSet/>
      <dgm:spPr/>
      <dgm:t>
        <a:bodyPr/>
        <a:lstStyle/>
        <a:p>
          <a:pPr>
            <a:lnSpc>
              <a:spcPct val="100000"/>
            </a:lnSpc>
          </a:pPr>
          <a:r>
            <a:rPr lang="en-US">
              <a:latin typeface="Century Gothic" panose="020B0502020202020204" pitchFamily="34" charset="0"/>
            </a:rPr>
            <a:t>24/7 Monitoring</a:t>
          </a:r>
        </a:p>
      </dgm:t>
    </dgm:pt>
    <dgm:pt modelId="{F54B5D0A-E322-426C-9D9B-CA47D7EB13D3}" type="parTrans" cxnId="{1C7DB6FF-B0E7-485C-83A8-51A09CC7FDC6}">
      <dgm:prSet/>
      <dgm:spPr/>
      <dgm:t>
        <a:bodyPr/>
        <a:lstStyle/>
        <a:p>
          <a:endParaRPr lang="en-US"/>
        </a:p>
      </dgm:t>
    </dgm:pt>
    <dgm:pt modelId="{CC7F4101-4ADA-4DBE-8E3C-220931D5D3E1}" type="sibTrans" cxnId="{1C7DB6FF-B0E7-485C-83A8-51A09CC7FDC6}">
      <dgm:prSet/>
      <dgm:spPr/>
      <dgm:t>
        <a:bodyPr/>
        <a:lstStyle/>
        <a:p>
          <a:endParaRPr lang="en-US"/>
        </a:p>
      </dgm:t>
    </dgm:pt>
    <dgm:pt modelId="{DF1D24BD-76CD-482D-9CC6-172A5A236574}" type="pres">
      <dgm:prSet presAssocID="{9D6D215A-4482-4B16-90D0-A0E5A305675F}" presName="root" presStyleCnt="0">
        <dgm:presLayoutVars>
          <dgm:dir/>
          <dgm:resizeHandles val="exact"/>
        </dgm:presLayoutVars>
      </dgm:prSet>
      <dgm:spPr/>
    </dgm:pt>
    <dgm:pt modelId="{2325B67D-D3A2-433D-9418-20328DECB5D1}" type="pres">
      <dgm:prSet presAssocID="{C9167712-EE3B-400E-9F06-310C12C731B0}" presName="compNode" presStyleCnt="0"/>
      <dgm:spPr/>
    </dgm:pt>
    <dgm:pt modelId="{FEB68C31-A596-4774-BCBB-6CADC38114BE}" type="pres">
      <dgm:prSet presAssocID="{C9167712-EE3B-400E-9F06-310C12C731B0}" presName="bgRect" presStyleLbl="bgShp" presStyleIdx="0" presStyleCnt="4"/>
      <dgm:spPr/>
    </dgm:pt>
    <dgm:pt modelId="{ED84B932-FE1A-47DA-B29A-5713E29CE5B4}" type="pres">
      <dgm:prSet presAssocID="{C9167712-EE3B-400E-9F06-310C12C731B0}"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Magnifying glass"/>
        </a:ext>
      </dgm:extLst>
    </dgm:pt>
    <dgm:pt modelId="{5F5EE05A-EFB2-44CD-9412-BBD873703DB2}" type="pres">
      <dgm:prSet presAssocID="{C9167712-EE3B-400E-9F06-310C12C731B0}" presName="spaceRect" presStyleCnt="0"/>
      <dgm:spPr/>
    </dgm:pt>
    <dgm:pt modelId="{9B3CB0EE-7119-45CB-85CC-00C067E5B28B}" type="pres">
      <dgm:prSet presAssocID="{C9167712-EE3B-400E-9F06-310C12C731B0}" presName="parTx" presStyleLbl="revTx" presStyleIdx="0" presStyleCnt="4">
        <dgm:presLayoutVars>
          <dgm:chMax val="0"/>
          <dgm:chPref val="0"/>
        </dgm:presLayoutVars>
      </dgm:prSet>
      <dgm:spPr/>
    </dgm:pt>
    <dgm:pt modelId="{5DCB3103-C695-4C05-9ECA-75E9FC61F347}" type="pres">
      <dgm:prSet presAssocID="{C27CB327-9392-4657-8EFD-332761ADBB4C}" presName="sibTrans" presStyleCnt="0"/>
      <dgm:spPr/>
    </dgm:pt>
    <dgm:pt modelId="{834E4F7C-BEC9-4CF4-A131-8E151F945F2A}" type="pres">
      <dgm:prSet presAssocID="{C3B15B61-846B-4653-A32B-19864455805A}" presName="compNode" presStyleCnt="0"/>
      <dgm:spPr/>
    </dgm:pt>
    <dgm:pt modelId="{4BE175CF-19D1-4676-985A-B5D763F5C4C0}" type="pres">
      <dgm:prSet presAssocID="{C3B15B61-846B-4653-A32B-19864455805A}" presName="bgRect" presStyleLbl="bgShp" presStyleIdx="1" presStyleCnt="4"/>
      <dgm:spPr/>
    </dgm:pt>
    <dgm:pt modelId="{D44FD7D0-7840-46F7-9DC6-B06F7E990E94}" type="pres">
      <dgm:prSet presAssocID="{C3B15B61-846B-4653-A32B-19864455805A}"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Medicine"/>
        </a:ext>
      </dgm:extLst>
    </dgm:pt>
    <dgm:pt modelId="{83F4A439-96FA-4F89-922F-264975DACBFB}" type="pres">
      <dgm:prSet presAssocID="{C3B15B61-846B-4653-A32B-19864455805A}" presName="spaceRect" presStyleCnt="0"/>
      <dgm:spPr/>
    </dgm:pt>
    <dgm:pt modelId="{38280FAF-ADF0-44AF-9BA4-A8E5A0A0C525}" type="pres">
      <dgm:prSet presAssocID="{C3B15B61-846B-4653-A32B-19864455805A}" presName="parTx" presStyleLbl="revTx" presStyleIdx="1" presStyleCnt="4">
        <dgm:presLayoutVars>
          <dgm:chMax val="0"/>
          <dgm:chPref val="0"/>
        </dgm:presLayoutVars>
      </dgm:prSet>
      <dgm:spPr/>
    </dgm:pt>
    <dgm:pt modelId="{01EE6F72-9D5E-41BC-A654-CAD6BCB6B8B4}" type="pres">
      <dgm:prSet presAssocID="{EC113003-70D5-41B2-9DEC-601DCD464C7B}" presName="sibTrans" presStyleCnt="0"/>
      <dgm:spPr/>
    </dgm:pt>
    <dgm:pt modelId="{D99F10B3-1523-4249-88AF-C324C01E905D}" type="pres">
      <dgm:prSet presAssocID="{C06D1B4C-61B5-449E-A642-200318ABEBAC}" presName="compNode" presStyleCnt="0"/>
      <dgm:spPr/>
    </dgm:pt>
    <dgm:pt modelId="{96A88BC6-60F8-43F4-A027-E0D861FBCFEA}" type="pres">
      <dgm:prSet presAssocID="{C06D1B4C-61B5-449E-A642-200318ABEBAC}" presName="bgRect" presStyleLbl="bgShp" presStyleIdx="2" presStyleCnt="4"/>
      <dgm:spPr/>
    </dgm:pt>
    <dgm:pt modelId="{8E0BE711-7812-4689-91B6-7E62CAE88438}" type="pres">
      <dgm:prSet presAssocID="{C06D1B4C-61B5-449E-A642-200318ABEBAC}"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DNA"/>
        </a:ext>
      </dgm:extLst>
    </dgm:pt>
    <dgm:pt modelId="{D4BEA94C-F7F2-44D0-A861-998ADDF759CA}" type="pres">
      <dgm:prSet presAssocID="{C06D1B4C-61B5-449E-A642-200318ABEBAC}" presName="spaceRect" presStyleCnt="0"/>
      <dgm:spPr/>
    </dgm:pt>
    <dgm:pt modelId="{161A8251-B673-4942-A6B3-E5171FDAB791}" type="pres">
      <dgm:prSet presAssocID="{C06D1B4C-61B5-449E-A642-200318ABEBAC}" presName="parTx" presStyleLbl="revTx" presStyleIdx="2" presStyleCnt="4">
        <dgm:presLayoutVars>
          <dgm:chMax val="0"/>
          <dgm:chPref val="0"/>
        </dgm:presLayoutVars>
      </dgm:prSet>
      <dgm:spPr/>
    </dgm:pt>
    <dgm:pt modelId="{0F6632D6-C91B-457A-B7F3-5B1DB97C25A4}" type="pres">
      <dgm:prSet presAssocID="{AF1EBF8C-72D2-473F-BCF8-AA3621E05598}" presName="sibTrans" presStyleCnt="0"/>
      <dgm:spPr/>
    </dgm:pt>
    <dgm:pt modelId="{319E79DB-FCDF-4AB3-8C06-4D87DDD4C416}" type="pres">
      <dgm:prSet presAssocID="{1BFD0198-7FBF-489A-9156-56C5FDF75358}" presName="compNode" presStyleCnt="0"/>
      <dgm:spPr/>
    </dgm:pt>
    <dgm:pt modelId="{2501A57A-5031-4958-9B84-E1D62CE600F1}" type="pres">
      <dgm:prSet presAssocID="{1BFD0198-7FBF-489A-9156-56C5FDF75358}" presName="bgRect" presStyleLbl="bgShp" presStyleIdx="3" presStyleCnt="4"/>
      <dgm:spPr/>
    </dgm:pt>
    <dgm:pt modelId="{87E867A7-E565-4BE2-9767-81F32A248F8B}" type="pres">
      <dgm:prSet presAssocID="{1BFD0198-7FBF-489A-9156-56C5FDF75358}"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Cronometro"/>
        </a:ext>
      </dgm:extLst>
    </dgm:pt>
    <dgm:pt modelId="{4CFF5896-28E6-47DE-9946-4FFAC8624352}" type="pres">
      <dgm:prSet presAssocID="{1BFD0198-7FBF-489A-9156-56C5FDF75358}" presName="spaceRect" presStyleCnt="0"/>
      <dgm:spPr/>
    </dgm:pt>
    <dgm:pt modelId="{DA9A8588-1D8E-4568-BBAC-E1BD53684308}" type="pres">
      <dgm:prSet presAssocID="{1BFD0198-7FBF-489A-9156-56C5FDF75358}" presName="parTx" presStyleLbl="revTx" presStyleIdx="3" presStyleCnt="4">
        <dgm:presLayoutVars>
          <dgm:chMax val="0"/>
          <dgm:chPref val="0"/>
        </dgm:presLayoutVars>
      </dgm:prSet>
      <dgm:spPr/>
    </dgm:pt>
  </dgm:ptLst>
  <dgm:cxnLst>
    <dgm:cxn modelId="{80D69531-C8B9-46D9-99E5-BF2E251DE3EB}" type="presOf" srcId="{C06D1B4C-61B5-449E-A642-200318ABEBAC}" destId="{161A8251-B673-4942-A6B3-E5171FDAB791}" srcOrd="0" destOrd="0" presId="urn:microsoft.com/office/officeart/2018/2/layout/IconVerticalSolidList"/>
    <dgm:cxn modelId="{D4F54DB7-43D6-4D21-BB94-15C36BBBE1C3}" type="presOf" srcId="{9D6D215A-4482-4B16-90D0-A0E5A305675F}" destId="{DF1D24BD-76CD-482D-9CC6-172A5A236574}" srcOrd="0" destOrd="0" presId="urn:microsoft.com/office/officeart/2018/2/layout/IconVerticalSolidList"/>
    <dgm:cxn modelId="{8418DBB7-905E-4166-8D15-0EF79830DBA3}" srcId="{9D6D215A-4482-4B16-90D0-A0E5A305675F}" destId="{C9167712-EE3B-400E-9F06-310C12C731B0}" srcOrd="0" destOrd="0" parTransId="{25BACC5A-D71A-4C35-A7D2-F91179C59EFD}" sibTransId="{C27CB327-9392-4657-8EFD-332761ADBB4C}"/>
    <dgm:cxn modelId="{1AB84ABA-C292-449D-B0B1-84E029563C93}" type="presOf" srcId="{1BFD0198-7FBF-489A-9156-56C5FDF75358}" destId="{DA9A8588-1D8E-4568-BBAC-E1BD53684308}" srcOrd="0" destOrd="0" presId="urn:microsoft.com/office/officeart/2018/2/layout/IconVerticalSolidList"/>
    <dgm:cxn modelId="{D60CCBC5-7A4A-4F5B-8CBC-DAF103283367}" srcId="{9D6D215A-4482-4B16-90D0-A0E5A305675F}" destId="{C3B15B61-846B-4653-A32B-19864455805A}" srcOrd="1" destOrd="0" parTransId="{A2F0EBCA-12A1-4DA2-A957-A8558EDD3F85}" sibTransId="{EC113003-70D5-41B2-9DEC-601DCD464C7B}"/>
    <dgm:cxn modelId="{333BB2E3-7CBD-48C9-9545-62D6121F0B1C}" srcId="{9D6D215A-4482-4B16-90D0-A0E5A305675F}" destId="{C06D1B4C-61B5-449E-A642-200318ABEBAC}" srcOrd="2" destOrd="0" parTransId="{99DDD2A4-2689-4523-A1F1-199B4CDA8D7C}" sibTransId="{AF1EBF8C-72D2-473F-BCF8-AA3621E05598}"/>
    <dgm:cxn modelId="{3A133BEA-7DB3-4E2C-9763-E0B110656358}" type="presOf" srcId="{C3B15B61-846B-4653-A32B-19864455805A}" destId="{38280FAF-ADF0-44AF-9BA4-A8E5A0A0C525}" srcOrd="0" destOrd="0" presId="urn:microsoft.com/office/officeart/2018/2/layout/IconVerticalSolidList"/>
    <dgm:cxn modelId="{9CF0AEEE-9AD3-448F-B64C-EA206FCDA94A}" type="presOf" srcId="{C9167712-EE3B-400E-9F06-310C12C731B0}" destId="{9B3CB0EE-7119-45CB-85CC-00C067E5B28B}" srcOrd="0" destOrd="0" presId="urn:microsoft.com/office/officeart/2018/2/layout/IconVerticalSolidList"/>
    <dgm:cxn modelId="{1C7DB6FF-B0E7-485C-83A8-51A09CC7FDC6}" srcId="{9D6D215A-4482-4B16-90D0-A0E5A305675F}" destId="{1BFD0198-7FBF-489A-9156-56C5FDF75358}" srcOrd="3" destOrd="0" parTransId="{F54B5D0A-E322-426C-9D9B-CA47D7EB13D3}" sibTransId="{CC7F4101-4ADA-4DBE-8E3C-220931D5D3E1}"/>
    <dgm:cxn modelId="{C15406BB-0276-42C9-8904-7E9E22BB5E4E}" type="presParOf" srcId="{DF1D24BD-76CD-482D-9CC6-172A5A236574}" destId="{2325B67D-D3A2-433D-9418-20328DECB5D1}" srcOrd="0" destOrd="0" presId="urn:microsoft.com/office/officeart/2018/2/layout/IconVerticalSolidList"/>
    <dgm:cxn modelId="{ACC2FE92-D27B-41ED-9BDA-851F98FF36D3}" type="presParOf" srcId="{2325B67D-D3A2-433D-9418-20328DECB5D1}" destId="{FEB68C31-A596-4774-BCBB-6CADC38114BE}" srcOrd="0" destOrd="0" presId="urn:microsoft.com/office/officeart/2018/2/layout/IconVerticalSolidList"/>
    <dgm:cxn modelId="{5870A63E-0FD3-4F1B-8B75-2F70FD130811}" type="presParOf" srcId="{2325B67D-D3A2-433D-9418-20328DECB5D1}" destId="{ED84B932-FE1A-47DA-B29A-5713E29CE5B4}" srcOrd="1" destOrd="0" presId="urn:microsoft.com/office/officeart/2018/2/layout/IconVerticalSolidList"/>
    <dgm:cxn modelId="{85BBA4B6-C375-494D-B09C-0726681770C0}" type="presParOf" srcId="{2325B67D-D3A2-433D-9418-20328DECB5D1}" destId="{5F5EE05A-EFB2-44CD-9412-BBD873703DB2}" srcOrd="2" destOrd="0" presId="urn:microsoft.com/office/officeart/2018/2/layout/IconVerticalSolidList"/>
    <dgm:cxn modelId="{925C5126-4EE0-491C-A2E3-C2A42AA9E147}" type="presParOf" srcId="{2325B67D-D3A2-433D-9418-20328DECB5D1}" destId="{9B3CB0EE-7119-45CB-85CC-00C067E5B28B}" srcOrd="3" destOrd="0" presId="urn:microsoft.com/office/officeart/2018/2/layout/IconVerticalSolidList"/>
    <dgm:cxn modelId="{98C52536-B2E3-42C1-900A-8FBE5CBB7019}" type="presParOf" srcId="{DF1D24BD-76CD-482D-9CC6-172A5A236574}" destId="{5DCB3103-C695-4C05-9ECA-75E9FC61F347}" srcOrd="1" destOrd="0" presId="urn:microsoft.com/office/officeart/2018/2/layout/IconVerticalSolidList"/>
    <dgm:cxn modelId="{1F8F1F42-2240-4AAE-8381-25916F9E74FF}" type="presParOf" srcId="{DF1D24BD-76CD-482D-9CC6-172A5A236574}" destId="{834E4F7C-BEC9-4CF4-A131-8E151F945F2A}" srcOrd="2" destOrd="0" presId="urn:microsoft.com/office/officeart/2018/2/layout/IconVerticalSolidList"/>
    <dgm:cxn modelId="{89AE45AA-7D16-4907-9A88-476A5ADDCC74}" type="presParOf" srcId="{834E4F7C-BEC9-4CF4-A131-8E151F945F2A}" destId="{4BE175CF-19D1-4676-985A-B5D763F5C4C0}" srcOrd="0" destOrd="0" presId="urn:microsoft.com/office/officeart/2018/2/layout/IconVerticalSolidList"/>
    <dgm:cxn modelId="{F87A4219-FDA8-4E55-995E-C4EB4B10C22A}" type="presParOf" srcId="{834E4F7C-BEC9-4CF4-A131-8E151F945F2A}" destId="{D44FD7D0-7840-46F7-9DC6-B06F7E990E94}" srcOrd="1" destOrd="0" presId="urn:microsoft.com/office/officeart/2018/2/layout/IconVerticalSolidList"/>
    <dgm:cxn modelId="{35E261A3-2A33-4526-A716-CAA8D4307CAF}" type="presParOf" srcId="{834E4F7C-BEC9-4CF4-A131-8E151F945F2A}" destId="{83F4A439-96FA-4F89-922F-264975DACBFB}" srcOrd="2" destOrd="0" presId="urn:microsoft.com/office/officeart/2018/2/layout/IconVerticalSolidList"/>
    <dgm:cxn modelId="{12B7A474-F7F2-40E3-8497-D6C29EF433FE}" type="presParOf" srcId="{834E4F7C-BEC9-4CF4-A131-8E151F945F2A}" destId="{38280FAF-ADF0-44AF-9BA4-A8E5A0A0C525}" srcOrd="3" destOrd="0" presId="urn:microsoft.com/office/officeart/2018/2/layout/IconVerticalSolidList"/>
    <dgm:cxn modelId="{22F1E981-5E5B-4BD3-92F1-BF9EA836DBF3}" type="presParOf" srcId="{DF1D24BD-76CD-482D-9CC6-172A5A236574}" destId="{01EE6F72-9D5E-41BC-A654-CAD6BCB6B8B4}" srcOrd="3" destOrd="0" presId="urn:microsoft.com/office/officeart/2018/2/layout/IconVerticalSolidList"/>
    <dgm:cxn modelId="{9D4B955E-348F-4629-B62E-FF4AA97BA546}" type="presParOf" srcId="{DF1D24BD-76CD-482D-9CC6-172A5A236574}" destId="{D99F10B3-1523-4249-88AF-C324C01E905D}" srcOrd="4" destOrd="0" presId="urn:microsoft.com/office/officeart/2018/2/layout/IconVerticalSolidList"/>
    <dgm:cxn modelId="{DF54DBD4-8BCE-49A8-B502-6CBA65664F99}" type="presParOf" srcId="{D99F10B3-1523-4249-88AF-C324C01E905D}" destId="{96A88BC6-60F8-43F4-A027-E0D861FBCFEA}" srcOrd="0" destOrd="0" presId="urn:microsoft.com/office/officeart/2018/2/layout/IconVerticalSolidList"/>
    <dgm:cxn modelId="{28B317CC-2E3F-45E4-B7F6-166E98AA2117}" type="presParOf" srcId="{D99F10B3-1523-4249-88AF-C324C01E905D}" destId="{8E0BE711-7812-4689-91B6-7E62CAE88438}" srcOrd="1" destOrd="0" presId="urn:microsoft.com/office/officeart/2018/2/layout/IconVerticalSolidList"/>
    <dgm:cxn modelId="{329B8CCF-618E-451E-8881-C5A12928D5B9}" type="presParOf" srcId="{D99F10B3-1523-4249-88AF-C324C01E905D}" destId="{D4BEA94C-F7F2-44D0-A861-998ADDF759CA}" srcOrd="2" destOrd="0" presId="urn:microsoft.com/office/officeart/2018/2/layout/IconVerticalSolidList"/>
    <dgm:cxn modelId="{8F14E6A3-712D-4345-8256-139CF65741A5}" type="presParOf" srcId="{D99F10B3-1523-4249-88AF-C324C01E905D}" destId="{161A8251-B673-4942-A6B3-E5171FDAB791}" srcOrd="3" destOrd="0" presId="urn:microsoft.com/office/officeart/2018/2/layout/IconVerticalSolidList"/>
    <dgm:cxn modelId="{14945EC0-E142-45BA-BF37-78DBF088560C}" type="presParOf" srcId="{DF1D24BD-76CD-482D-9CC6-172A5A236574}" destId="{0F6632D6-C91B-457A-B7F3-5B1DB97C25A4}" srcOrd="5" destOrd="0" presId="urn:microsoft.com/office/officeart/2018/2/layout/IconVerticalSolidList"/>
    <dgm:cxn modelId="{4A20FACE-F0D9-4951-9615-3A4095BA6254}" type="presParOf" srcId="{DF1D24BD-76CD-482D-9CC6-172A5A236574}" destId="{319E79DB-FCDF-4AB3-8C06-4D87DDD4C416}" srcOrd="6" destOrd="0" presId="urn:microsoft.com/office/officeart/2018/2/layout/IconVerticalSolidList"/>
    <dgm:cxn modelId="{F59D1EDD-1C2F-43A2-A6C1-D765C2906C53}" type="presParOf" srcId="{319E79DB-FCDF-4AB3-8C06-4D87DDD4C416}" destId="{2501A57A-5031-4958-9B84-E1D62CE600F1}" srcOrd="0" destOrd="0" presId="urn:microsoft.com/office/officeart/2018/2/layout/IconVerticalSolidList"/>
    <dgm:cxn modelId="{3BA813C4-25B2-4A22-83E0-CF209D59D76A}" type="presParOf" srcId="{319E79DB-FCDF-4AB3-8C06-4D87DDD4C416}" destId="{87E867A7-E565-4BE2-9767-81F32A248F8B}" srcOrd="1" destOrd="0" presId="urn:microsoft.com/office/officeart/2018/2/layout/IconVerticalSolidList"/>
    <dgm:cxn modelId="{394106A6-7CB1-48E0-BD0E-C56E897733E1}" type="presParOf" srcId="{319E79DB-FCDF-4AB3-8C06-4D87DDD4C416}" destId="{4CFF5896-28E6-47DE-9946-4FFAC8624352}" srcOrd="2" destOrd="0" presId="urn:microsoft.com/office/officeart/2018/2/layout/IconVerticalSolidList"/>
    <dgm:cxn modelId="{DF044EC5-2D3E-4F92-A372-514CC1B7EC78}" type="presParOf" srcId="{319E79DB-FCDF-4AB3-8C06-4D87DDD4C416}" destId="{DA9A8588-1D8E-4568-BBAC-E1BD53684308}" srcOrd="3" destOrd="0" presId="urn:microsoft.com/office/officeart/2018/2/layout/IconVerticalSolidList"/>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EB68C31-A596-4774-BCBB-6CADC38114BE}">
      <dsp:nvSpPr>
        <dsp:cNvPr id="0" name=""/>
        <dsp:cNvSpPr/>
      </dsp:nvSpPr>
      <dsp:spPr>
        <a:xfrm>
          <a:off x="0" y="1344"/>
          <a:ext cx="8529498" cy="681356"/>
        </a:xfrm>
        <a:prstGeom prst="roundRect">
          <a:avLst>
            <a:gd name="adj" fmla="val 10000"/>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ED84B932-FE1A-47DA-B29A-5713E29CE5B4}">
      <dsp:nvSpPr>
        <dsp:cNvPr id="0" name=""/>
        <dsp:cNvSpPr/>
      </dsp:nvSpPr>
      <dsp:spPr>
        <a:xfrm>
          <a:off x="206110" y="154649"/>
          <a:ext cx="374745" cy="37474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9B3CB0EE-7119-45CB-85CC-00C067E5B28B}">
      <dsp:nvSpPr>
        <dsp:cNvPr id="0" name=""/>
        <dsp:cNvSpPr/>
      </dsp:nvSpPr>
      <dsp:spPr>
        <a:xfrm>
          <a:off x="786966" y="1344"/>
          <a:ext cx="7742531" cy="6813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110" tIns="72110" rIns="72110" bIns="72110" numCol="1" spcCol="1270" anchor="ctr" anchorCtr="0">
          <a:noAutofit/>
        </a:bodyPr>
        <a:lstStyle/>
        <a:p>
          <a:pPr marL="0" lvl="0" indent="0" algn="l" defTabSz="977900">
            <a:lnSpc>
              <a:spcPct val="100000"/>
            </a:lnSpc>
            <a:spcBef>
              <a:spcPct val="0"/>
            </a:spcBef>
            <a:spcAft>
              <a:spcPct val="35000"/>
            </a:spcAft>
            <a:buNone/>
          </a:pPr>
          <a:r>
            <a:rPr lang="en-US" sz="2200" kern="1200">
              <a:latin typeface="Century Gothic" panose="020B0502020202020204" pitchFamily="34" charset="0"/>
            </a:rPr>
            <a:t>Anomaly Detection </a:t>
          </a:r>
        </a:p>
      </dsp:txBody>
      <dsp:txXfrm>
        <a:off x="786966" y="1344"/>
        <a:ext cx="7742531" cy="681356"/>
      </dsp:txXfrm>
    </dsp:sp>
    <dsp:sp modelId="{4BE175CF-19D1-4676-985A-B5D763F5C4C0}">
      <dsp:nvSpPr>
        <dsp:cNvPr id="0" name=""/>
        <dsp:cNvSpPr/>
      </dsp:nvSpPr>
      <dsp:spPr>
        <a:xfrm>
          <a:off x="0" y="853039"/>
          <a:ext cx="8529498" cy="681356"/>
        </a:xfrm>
        <a:prstGeom prst="roundRect">
          <a:avLst>
            <a:gd name="adj" fmla="val 10000"/>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D44FD7D0-7840-46F7-9DC6-B06F7E990E94}">
      <dsp:nvSpPr>
        <dsp:cNvPr id="0" name=""/>
        <dsp:cNvSpPr/>
      </dsp:nvSpPr>
      <dsp:spPr>
        <a:xfrm>
          <a:off x="206110" y="1006344"/>
          <a:ext cx="374745" cy="37474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38280FAF-ADF0-44AF-9BA4-A8E5A0A0C525}">
      <dsp:nvSpPr>
        <dsp:cNvPr id="0" name=""/>
        <dsp:cNvSpPr/>
      </dsp:nvSpPr>
      <dsp:spPr>
        <a:xfrm>
          <a:off x="786966" y="853039"/>
          <a:ext cx="7742531" cy="6813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110" tIns="72110" rIns="72110" bIns="72110" numCol="1" spcCol="1270" anchor="ctr" anchorCtr="0">
          <a:noAutofit/>
        </a:bodyPr>
        <a:lstStyle/>
        <a:p>
          <a:pPr marL="0" lvl="0" indent="0" algn="l" defTabSz="977900">
            <a:lnSpc>
              <a:spcPct val="100000"/>
            </a:lnSpc>
            <a:spcBef>
              <a:spcPct val="0"/>
            </a:spcBef>
            <a:spcAft>
              <a:spcPct val="35000"/>
            </a:spcAft>
            <a:buNone/>
          </a:pPr>
          <a:r>
            <a:rPr lang="en-US" sz="2200" kern="1200">
              <a:latin typeface="Century Gothic" panose="020B0502020202020204" pitchFamily="34" charset="0"/>
            </a:rPr>
            <a:t>Disease Prediction </a:t>
          </a:r>
        </a:p>
      </dsp:txBody>
      <dsp:txXfrm>
        <a:off x="786966" y="853039"/>
        <a:ext cx="7742531" cy="681356"/>
      </dsp:txXfrm>
    </dsp:sp>
    <dsp:sp modelId="{96A88BC6-60F8-43F4-A027-E0D861FBCFEA}">
      <dsp:nvSpPr>
        <dsp:cNvPr id="0" name=""/>
        <dsp:cNvSpPr/>
      </dsp:nvSpPr>
      <dsp:spPr>
        <a:xfrm>
          <a:off x="0" y="1704734"/>
          <a:ext cx="8529498" cy="681356"/>
        </a:xfrm>
        <a:prstGeom prst="roundRect">
          <a:avLst>
            <a:gd name="adj" fmla="val 10000"/>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8E0BE711-7812-4689-91B6-7E62CAE88438}">
      <dsp:nvSpPr>
        <dsp:cNvPr id="0" name=""/>
        <dsp:cNvSpPr/>
      </dsp:nvSpPr>
      <dsp:spPr>
        <a:xfrm>
          <a:off x="206110" y="1858039"/>
          <a:ext cx="374745" cy="37474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161A8251-B673-4942-A6B3-E5171FDAB791}">
      <dsp:nvSpPr>
        <dsp:cNvPr id="0" name=""/>
        <dsp:cNvSpPr/>
      </dsp:nvSpPr>
      <dsp:spPr>
        <a:xfrm>
          <a:off x="786966" y="1704734"/>
          <a:ext cx="7742531" cy="6813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110" tIns="72110" rIns="72110" bIns="72110" numCol="1" spcCol="1270" anchor="ctr" anchorCtr="0">
          <a:noAutofit/>
        </a:bodyPr>
        <a:lstStyle/>
        <a:p>
          <a:pPr marL="0" lvl="0" indent="0" algn="l" defTabSz="977900">
            <a:lnSpc>
              <a:spcPct val="100000"/>
            </a:lnSpc>
            <a:spcBef>
              <a:spcPct val="0"/>
            </a:spcBef>
            <a:spcAft>
              <a:spcPct val="35000"/>
            </a:spcAft>
            <a:buNone/>
          </a:pPr>
          <a:r>
            <a:rPr lang="it-IT" sz="2200" b="0" i="0" kern="1200">
              <a:latin typeface="Century Gothic" panose="020B0502020202020204" pitchFamily="34" charset="0"/>
            </a:rPr>
            <a:t>Precision Medicine</a:t>
          </a:r>
          <a:endParaRPr lang="en-US" sz="2200" kern="1200">
            <a:latin typeface="Century Gothic" panose="020B0502020202020204" pitchFamily="34" charset="0"/>
          </a:endParaRPr>
        </a:p>
      </dsp:txBody>
      <dsp:txXfrm>
        <a:off x="786966" y="1704734"/>
        <a:ext cx="7742531" cy="681356"/>
      </dsp:txXfrm>
    </dsp:sp>
    <dsp:sp modelId="{2501A57A-5031-4958-9B84-E1D62CE600F1}">
      <dsp:nvSpPr>
        <dsp:cNvPr id="0" name=""/>
        <dsp:cNvSpPr/>
      </dsp:nvSpPr>
      <dsp:spPr>
        <a:xfrm>
          <a:off x="0" y="2556429"/>
          <a:ext cx="8529498" cy="681356"/>
        </a:xfrm>
        <a:prstGeom prst="roundRect">
          <a:avLst>
            <a:gd name="adj" fmla="val 10000"/>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87E867A7-E565-4BE2-9767-81F32A248F8B}">
      <dsp:nvSpPr>
        <dsp:cNvPr id="0" name=""/>
        <dsp:cNvSpPr/>
      </dsp:nvSpPr>
      <dsp:spPr>
        <a:xfrm>
          <a:off x="206110" y="2709734"/>
          <a:ext cx="374745" cy="37474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DA9A8588-1D8E-4568-BBAC-E1BD53684308}">
      <dsp:nvSpPr>
        <dsp:cNvPr id="0" name=""/>
        <dsp:cNvSpPr/>
      </dsp:nvSpPr>
      <dsp:spPr>
        <a:xfrm>
          <a:off x="786966" y="2556429"/>
          <a:ext cx="7742531" cy="6813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110" tIns="72110" rIns="72110" bIns="72110" numCol="1" spcCol="1270" anchor="ctr" anchorCtr="0">
          <a:noAutofit/>
        </a:bodyPr>
        <a:lstStyle/>
        <a:p>
          <a:pPr marL="0" lvl="0" indent="0" algn="l" defTabSz="977900">
            <a:lnSpc>
              <a:spcPct val="100000"/>
            </a:lnSpc>
            <a:spcBef>
              <a:spcPct val="0"/>
            </a:spcBef>
            <a:spcAft>
              <a:spcPct val="35000"/>
            </a:spcAft>
            <a:buNone/>
          </a:pPr>
          <a:r>
            <a:rPr lang="en-US" sz="2200" kern="1200">
              <a:latin typeface="Century Gothic" panose="020B0502020202020204" pitchFamily="34" charset="0"/>
            </a:rPr>
            <a:t>24/7 Monitoring</a:t>
          </a:r>
        </a:p>
      </dsp:txBody>
      <dsp:txXfrm>
        <a:off x="786966" y="2556429"/>
        <a:ext cx="7742531" cy="68135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EB68C31-A596-4774-BCBB-6CADC38114BE}">
      <dsp:nvSpPr>
        <dsp:cNvPr id="0" name=""/>
        <dsp:cNvSpPr/>
      </dsp:nvSpPr>
      <dsp:spPr>
        <a:xfrm>
          <a:off x="0" y="1344"/>
          <a:ext cx="8529498" cy="681356"/>
        </a:xfrm>
        <a:prstGeom prst="roundRect">
          <a:avLst>
            <a:gd name="adj" fmla="val 10000"/>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ED84B932-FE1A-47DA-B29A-5713E29CE5B4}">
      <dsp:nvSpPr>
        <dsp:cNvPr id="0" name=""/>
        <dsp:cNvSpPr/>
      </dsp:nvSpPr>
      <dsp:spPr>
        <a:xfrm>
          <a:off x="206110" y="154649"/>
          <a:ext cx="374745" cy="37474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9B3CB0EE-7119-45CB-85CC-00C067E5B28B}">
      <dsp:nvSpPr>
        <dsp:cNvPr id="0" name=""/>
        <dsp:cNvSpPr/>
      </dsp:nvSpPr>
      <dsp:spPr>
        <a:xfrm>
          <a:off x="786966" y="1344"/>
          <a:ext cx="7742531" cy="6813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110" tIns="72110" rIns="72110" bIns="72110" numCol="1" spcCol="1270" anchor="ctr" anchorCtr="0">
          <a:noAutofit/>
        </a:bodyPr>
        <a:lstStyle/>
        <a:p>
          <a:pPr marL="0" lvl="0" indent="0" algn="l" defTabSz="977900">
            <a:lnSpc>
              <a:spcPct val="100000"/>
            </a:lnSpc>
            <a:spcBef>
              <a:spcPct val="0"/>
            </a:spcBef>
            <a:spcAft>
              <a:spcPct val="35000"/>
            </a:spcAft>
            <a:buNone/>
          </a:pPr>
          <a:r>
            <a:rPr lang="en-US" sz="2200" kern="1200">
              <a:latin typeface="Century Gothic" panose="020B0502020202020204" pitchFamily="34" charset="0"/>
            </a:rPr>
            <a:t>Anomaly Detection </a:t>
          </a:r>
        </a:p>
      </dsp:txBody>
      <dsp:txXfrm>
        <a:off x="786966" y="1344"/>
        <a:ext cx="7742531" cy="681356"/>
      </dsp:txXfrm>
    </dsp:sp>
    <dsp:sp modelId="{4BE175CF-19D1-4676-985A-B5D763F5C4C0}">
      <dsp:nvSpPr>
        <dsp:cNvPr id="0" name=""/>
        <dsp:cNvSpPr/>
      </dsp:nvSpPr>
      <dsp:spPr>
        <a:xfrm>
          <a:off x="0" y="853039"/>
          <a:ext cx="8529498" cy="681356"/>
        </a:xfrm>
        <a:prstGeom prst="roundRect">
          <a:avLst>
            <a:gd name="adj" fmla="val 10000"/>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D44FD7D0-7840-46F7-9DC6-B06F7E990E94}">
      <dsp:nvSpPr>
        <dsp:cNvPr id="0" name=""/>
        <dsp:cNvSpPr/>
      </dsp:nvSpPr>
      <dsp:spPr>
        <a:xfrm>
          <a:off x="206110" y="1006344"/>
          <a:ext cx="374745" cy="37474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38280FAF-ADF0-44AF-9BA4-A8E5A0A0C525}">
      <dsp:nvSpPr>
        <dsp:cNvPr id="0" name=""/>
        <dsp:cNvSpPr/>
      </dsp:nvSpPr>
      <dsp:spPr>
        <a:xfrm>
          <a:off x="786966" y="853039"/>
          <a:ext cx="7742531" cy="6813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110" tIns="72110" rIns="72110" bIns="72110" numCol="1" spcCol="1270" anchor="ctr" anchorCtr="0">
          <a:noAutofit/>
        </a:bodyPr>
        <a:lstStyle/>
        <a:p>
          <a:pPr marL="0" lvl="0" indent="0" algn="l" defTabSz="977900">
            <a:lnSpc>
              <a:spcPct val="100000"/>
            </a:lnSpc>
            <a:spcBef>
              <a:spcPct val="0"/>
            </a:spcBef>
            <a:spcAft>
              <a:spcPct val="35000"/>
            </a:spcAft>
            <a:buNone/>
          </a:pPr>
          <a:r>
            <a:rPr lang="en-US" sz="2200" kern="1200">
              <a:latin typeface="Century Gothic" panose="020B0502020202020204" pitchFamily="34" charset="0"/>
            </a:rPr>
            <a:t>Disease Prediction </a:t>
          </a:r>
        </a:p>
      </dsp:txBody>
      <dsp:txXfrm>
        <a:off x="786966" y="853039"/>
        <a:ext cx="7742531" cy="681356"/>
      </dsp:txXfrm>
    </dsp:sp>
    <dsp:sp modelId="{96A88BC6-60F8-43F4-A027-E0D861FBCFEA}">
      <dsp:nvSpPr>
        <dsp:cNvPr id="0" name=""/>
        <dsp:cNvSpPr/>
      </dsp:nvSpPr>
      <dsp:spPr>
        <a:xfrm>
          <a:off x="0" y="1704734"/>
          <a:ext cx="8529498" cy="681356"/>
        </a:xfrm>
        <a:prstGeom prst="roundRect">
          <a:avLst>
            <a:gd name="adj" fmla="val 10000"/>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8E0BE711-7812-4689-91B6-7E62CAE88438}">
      <dsp:nvSpPr>
        <dsp:cNvPr id="0" name=""/>
        <dsp:cNvSpPr/>
      </dsp:nvSpPr>
      <dsp:spPr>
        <a:xfrm>
          <a:off x="206110" y="1858039"/>
          <a:ext cx="374745" cy="37474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161A8251-B673-4942-A6B3-E5171FDAB791}">
      <dsp:nvSpPr>
        <dsp:cNvPr id="0" name=""/>
        <dsp:cNvSpPr/>
      </dsp:nvSpPr>
      <dsp:spPr>
        <a:xfrm>
          <a:off x="786966" y="1704734"/>
          <a:ext cx="7742531" cy="6813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110" tIns="72110" rIns="72110" bIns="72110" numCol="1" spcCol="1270" anchor="ctr" anchorCtr="0">
          <a:noAutofit/>
        </a:bodyPr>
        <a:lstStyle/>
        <a:p>
          <a:pPr marL="0" lvl="0" indent="0" algn="l" defTabSz="977900">
            <a:lnSpc>
              <a:spcPct val="100000"/>
            </a:lnSpc>
            <a:spcBef>
              <a:spcPct val="0"/>
            </a:spcBef>
            <a:spcAft>
              <a:spcPct val="35000"/>
            </a:spcAft>
            <a:buNone/>
          </a:pPr>
          <a:r>
            <a:rPr lang="it-IT" sz="2200" b="0" i="0" kern="1200">
              <a:latin typeface="Century Gothic" panose="020B0502020202020204" pitchFamily="34" charset="0"/>
            </a:rPr>
            <a:t>Precision Medicine</a:t>
          </a:r>
          <a:endParaRPr lang="en-US" sz="2200" kern="1200">
            <a:latin typeface="Century Gothic" panose="020B0502020202020204" pitchFamily="34" charset="0"/>
          </a:endParaRPr>
        </a:p>
      </dsp:txBody>
      <dsp:txXfrm>
        <a:off x="786966" y="1704734"/>
        <a:ext cx="7742531" cy="681356"/>
      </dsp:txXfrm>
    </dsp:sp>
    <dsp:sp modelId="{2501A57A-5031-4958-9B84-E1D62CE600F1}">
      <dsp:nvSpPr>
        <dsp:cNvPr id="0" name=""/>
        <dsp:cNvSpPr/>
      </dsp:nvSpPr>
      <dsp:spPr>
        <a:xfrm>
          <a:off x="0" y="2556429"/>
          <a:ext cx="8529498" cy="681356"/>
        </a:xfrm>
        <a:prstGeom prst="roundRect">
          <a:avLst>
            <a:gd name="adj" fmla="val 10000"/>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87E867A7-E565-4BE2-9767-81F32A248F8B}">
      <dsp:nvSpPr>
        <dsp:cNvPr id="0" name=""/>
        <dsp:cNvSpPr/>
      </dsp:nvSpPr>
      <dsp:spPr>
        <a:xfrm>
          <a:off x="206110" y="2709734"/>
          <a:ext cx="374745" cy="37474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DA9A8588-1D8E-4568-BBAC-E1BD53684308}">
      <dsp:nvSpPr>
        <dsp:cNvPr id="0" name=""/>
        <dsp:cNvSpPr/>
      </dsp:nvSpPr>
      <dsp:spPr>
        <a:xfrm>
          <a:off x="786966" y="2556429"/>
          <a:ext cx="7742531" cy="6813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110" tIns="72110" rIns="72110" bIns="72110" numCol="1" spcCol="1270" anchor="ctr" anchorCtr="0">
          <a:noAutofit/>
        </a:bodyPr>
        <a:lstStyle/>
        <a:p>
          <a:pPr marL="0" lvl="0" indent="0" algn="l" defTabSz="977900">
            <a:lnSpc>
              <a:spcPct val="100000"/>
            </a:lnSpc>
            <a:spcBef>
              <a:spcPct val="0"/>
            </a:spcBef>
            <a:spcAft>
              <a:spcPct val="35000"/>
            </a:spcAft>
            <a:buNone/>
          </a:pPr>
          <a:r>
            <a:rPr lang="en-US" sz="2200" kern="1200">
              <a:latin typeface="Century Gothic" panose="020B0502020202020204" pitchFamily="34" charset="0"/>
            </a:rPr>
            <a:t>24/7 Monitoring</a:t>
          </a:r>
        </a:p>
      </dsp:txBody>
      <dsp:txXfrm>
        <a:off x="786966" y="2556429"/>
        <a:ext cx="7742531" cy="681356"/>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2-01T16:34:53.720"/>
    </inkml:context>
    <inkml:brush xml:id="br0">
      <inkml:brushProperty name="width" value="0.05" units="cm"/>
      <inkml:brushProperty name="height" value="0.3" units="cm"/>
      <inkml:brushProperty name="color" value="#849398"/>
      <inkml:brushProperty name="ignorePressure" value="1"/>
      <inkml:brushProperty name="inkEffects" value="pencil"/>
    </inkml:brush>
  </inkml:definitions>
  <inkml:trace contextRef="#ctx0" brushRef="#br0">0 1,'0'0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2-01T16:34:53.720"/>
    </inkml:context>
    <inkml:brush xml:id="br0">
      <inkml:brushProperty name="width" value="0.05" units="cm"/>
      <inkml:brushProperty name="height" value="0.3" units="cm"/>
      <inkml:brushProperty name="color" value="#849398"/>
      <inkml:brushProperty name="ignorePressure" value="1"/>
      <inkml:brushProperty name="inkEffects" value="pencil"/>
    </inkml:brush>
  </inkml:definitions>
  <inkml:trace contextRef="#ctx0" brushRef="#br0">0 1,'0'0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2-04T19:36:42.253"/>
    </inkml:context>
    <inkml:brush xml:id="br0">
      <inkml:brushProperty name="width" value="0.05" units="cm"/>
      <inkml:brushProperty name="height" value="0.3" units="cm"/>
      <inkml:brushProperty name="color" value="#258BA1"/>
      <inkml:brushProperty name="ignorePressure" value="1"/>
      <inkml:brushProperty name="inkEffects" value="pencil"/>
    </inkml:brush>
  </inkml:definitions>
  <inkml:trace contextRef="#ctx0" brushRef="#br0">1 3167,'9'0,"18"0,12 0,20 0,3 0,0 0,9 0,2 0,1 0,-1 0,0 0,-3 0,-4 0,-9 0,0 0,-5 0,-2 0,0 0,1 0,0 0,6 0,12 0,4 0,2 0,4 0,1 7,11 4,8-1,2-2,6-3,-1 3,-5-1,5 3,-3-1,5-2,-3-2,-4-1,-6-3,-1 0,-11-1,-1 0,-2-1,-3 1,-3 0,-3 0,-5-1,-4 1,-4 0,-2 0,3 0,1 0,0 0,-2 0,4 0,0 0,4 0,4 0,1 0,1 0,-2 0,1 0,-3 0,7 0,3 0,-1 0,-6 0,-4-3,-5-2,-9 0,-3 1,-1 1,0 1,-4 1,1 1,1 0,-3 0,-4 0,-4 1,0-5,0-1,-2 0,2 1,1-3,-3 0,-1 0,2 3,0 1,4 1,-1 2,-2 0,3 0,-2 0,8 0,5 1,3-1,2 0,6 0,2-4,3-1,5 0,10-3,-1 0,5-2,2 0,5-2,-4 1,-4 2,-5-5,-4 0,-4 2,-1 4,-3 2,-3-1,-4 1,2-4,0 1,-1-2,-2 1,8 1,-4 4,7-3,1 1,-3-3,1 1,3-2,-2 0,2 3,-3-2,-3 1,5 3,-4 1,-5 2,6-2,0-1,-1 1,1-3,-6 1,1 0,-7 3,-2 1,-2 1,9-2,3-2,-4 1,-3 2,6 0,8 2,0 0,-2 1,-4 0,-3 0,1 0,-1 0,-1 0,-2 1,-6-1,6 0,3 0,-1 4,0 1,2 0,1-1,-2-1,-2-1,-7-1,7-1,2 0,-5 0,-3 0,8 0,3-1,-5 1,6 0,1 0,3 0,-1 0,1 0,-1 0,-4 0,-3 0,2 0,-1 0,-2 0,-2 0,-2 0,4 0,0 0,0 0,-2 0,3 0,0 0,0 0,-7 0,-3 0,-2 0,-4 0,-1 0,2 4,1 1,3 0,1-1,1-2,6 0,2-1,0-1,3 0,6 0,-1 0,2 0,-2 0,-3 0,1-1,-1 1,-4 0,-1 0,-4 0,-1 0,-1 0,0 0,-1 0,-5 0,-5 0,-7 0,1-3,2-2,0 0,2 1,-1-3,-4 0,-3 1,-2 2,-3-3,3 0,2 2,-2-3,0-4,-2 0,4 2,0-1,4 2,-4-3,0-2,0 1,-1-2,3-1,4 1,1 0,-7-2,0-2,-2 3,4 0,1 2,-3 0,4 3,-6-2,-3-2,-2-2,-1 2,5-1,-4-2,-1 3,4 4,6-1,-3-2,-2-2,3-3,4-5,6 0,-1-2,3-2,-3 0,1 2,-3 0,-3 2,-3 4,-4 1,-2 1,-1 3,-1 4,0 0,-1-2,5 2,2-2,0-3,4 2,4-1,1-1,-3 1,1 0,4-2,3-6,3 2,3-1,0 1,2-1,-4-1,-2 1,0-5,-3 3,-5 1,-5 1,1 0,-2 3,-1 2,-3 4,-1-1,-2-1,0 2,4 2,1 4,0-1,-2 1,4-2,10-4,6-3,4-3,2-3,1 4,-1-1,-5 0,-3 3,1 1,5-2,3-2,0-1,0 3,0 0,-2 3,9 0,3-2,-1-1,-3-3,1-1,0-1,-2-1,2 3,-1 2,-2 0,-2 2,-2 1,-7 2,-2 0,0 2,-4 3,5 3,-2 2,-1 1,3 2,1 0,11-3,3-2,6-3,-1-1,2 1,3-1,7-8,3-1,2 0,-1 1,-5 1,2-1,1 2,0 0,0 2,3 0,2 2,-5-2,-4 3,0-2,-6 1,0 2,-4 4,4 2,0 1,0 1,3 2,0-1,-1 1,-2-1,7 0,2 1,2-1,0 0,-1 0,5 0,0 0,-1 0,9 0,0-4,-1-1,-4-4,2 0,-1 1,-4 2,3 3,9 0,5 2,4 1,1 0,-4 1,3-1,2-3,4-2,-3-8,-7-1,-3 1,-5-1,-1 2,2 4,-2 2,-3-2,5 2,-5-4,-5 1,-3-2,-7 0,-7 3,-12 3,-7-3,-2 1,3 1,7 2,6 2,7 0,-1 2,-3 0,-4 0,0 0,8 1,5-1,-2-4,-4-1,-5 0,-6 1,-3 1,2 1,-1 1,0 1,3-4,0-1,-1 0,-2 2,-2 0,-1 2,-2 0,0 1,-1 0,1 0,-1 0,-5 0,-1 0,1 0,1 0,-3 0,-1 0,2 0,1 0,2 0,2 0,1 0,0 0,1 0,0 0,0 0,0 0,0 0,-1 0,-3 0,-8 0,0 0,1 0,2 0,4 0,1 0,-3 0,0 0,1 0,-3 0,0 0,1 0,2 0,2 0,-4 0,1 0,1 0,1 0,1 0,-2 0,-2 0,-3 0,0 0,2 0,2 0,2 0,2 0,2 0,1 0,-1 0,11-4,2-5,0-1,-3-3,-2-3,-3 1,2-1,-3-1,1 2,0 3,-1 1,0 1,-1 2,-2 4,0 1,0 2,0 1,-5 0,-7 0,-1 1,2-1,3 1,2-5,2-1,-3 1,0 0,1 1,2 1,0 1,-2 1,-2 0,2 0,1 0,1 0,2-3,1-3,1-3,-1 0,1 1,-5-2,-1 1,0 2,1-2,1 1,2 2,0-3,-3 1,-2 1,1 3,1-3,2 0,0-2,2-4,0-4,1 2,0 2,-5 5,-1 2,0 3,1 2,1 1,2-3,0-2,1 1,1 0,-5 2,-1 0,-5 1,0 1,2 0,2 0,2 0,2 1,1-1,2 0,-1 0,-3 0,-3 0,-8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2-01T17:23:42.258"/>
    </inkml:context>
    <inkml:brush xml:id="br0">
      <inkml:brushProperty name="width" value="0.3" units="cm"/>
      <inkml:brushProperty name="height" value="0.6" units="cm"/>
      <inkml:brushProperty name="color" value="#DAF1F6"/>
      <inkml:brushProperty name="tip" value="rectangle"/>
      <inkml:brushProperty name="rasterOp" value="maskPen"/>
      <inkml:brushProperty name="ignorePressure" value="1"/>
    </inkml:brush>
  </inkml:definitions>
  <inkml:trace contextRef="#ctx0" brushRef="#br0">1 7858,'651'0,"-637"0,0-2,-1 1,1-1,-1-1,20-7,61-29,-77 31,57-21,-46 19,-1-1,28-16,-36 18,0 0,0 2,24-7,20-8,136-67,-171 76,-13 6,-1 0,1-1,-1-1,-1 0,22-19,17-14,-40 34,0-2,0 0,0 0,12-15,-6-1,-2-1,0-1,22-54,9-61,-8 23,-33 103,-2 0,6-33,3-14,-7 40,-1-1,-1 0,1-37,-7-80,0 53,2-709,-2 765,-1 1,-2 0,-14-48,9 40,-8-64,14 67,-2 0,-17-56,-32-68,47 138,1 1,2 0,0 0,2 0,-2-38,2 24,-1 6,-2 0,-14-45,0 0,7 24,6 28,1-1,-2-25,-12-103,8 72,0 22,7 39,-4-32,4-43,-4-46,-12-170,22-4,1 116,-3 123,3-87,0 149,1 1,0 0,0 1,1-1,7-14,11-34,-8 10,-7 27,-1 1,6-45,-6 18,3 0,22-73,-22 91,-4 15,1 1,1 0,1 1,13-22,13-22,-18 19,20-73,2-6,-34 107,81-181,-76 173,-1 1,-1-1,6-26,-2 8,-8 30,0 1,0 0,1 0,0 0,0 0,0 0,1 1,-1 0,1 0,10-8,16-17,-10 8,-9 8,0 0,13-19,-13 17,0 0,26-24,3-5,-34 37,9-13,2 0,0 1,0 1,2 1,28-20,27-11,-68 45,0-1,0 0,-1-1,0 1,10-14,-11 14,-1 0,1-1,0 1,1 1,-1-1,1 1,0 0,0 0,9-4,32-12,76-46,-70 27,-42 30,0 0,1 1,0 0,16-8,9-1,-1-1,-1-2,52-38,-74 49,0 1,1 0,0 1,27-9,-26 10,0 0,-1 0,0-2,21-13,81-57,-90 62,-18 12,0 0,0 0,1 1,-1 0,1 1,0 0,0 0,11 0,37-10,-52 10,1-1,-1 0,1 0,-1 0,0-1,0 0,0 0,5-6,-6 6,1-1,0 0,1 1,-1 0,1 1,11-7,33-4,-41 12,0 0,0-1,0 0,-1 0,0-1,1 0,-1 0,11-9,-6 4,1-1,-1 2,2 0,-1 0,1 2,0 0,0 0,1 1,29-4,52-17,-89 23,0 0,0 0,0-1,10-8,21-9,-1 5,1 1,0 2,1 2,62-9,-77 18</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2-01T17:22:17.508"/>
    </inkml:context>
    <inkml:brush xml:id="br0">
      <inkml:brushProperty name="width" value="0.3" units="cm"/>
      <inkml:brushProperty name="height" value="0.6" units="cm"/>
      <inkml:brushProperty name="color" value="#DAF1F6"/>
      <inkml:brushProperty name="tip" value="rectangle"/>
      <inkml:brushProperty name="rasterOp" value="maskPen"/>
      <inkml:brushProperty name="ignorePressure" value="1"/>
    </inkml:brush>
  </inkml:definitions>
  <inkml:trace contextRef="#ctx0" brushRef="#br0">14502 237,'-9'0,"-41"1,0-2,0-2,-84-17,-76-41,134 35,-2 4,-128-19,-262 7,419 32,-57-10,-24-2,48 12,0 4,-110 15,92-5,-45 7,63-9,64-10,-1 2,1 1,0 0,0 1,0 1,-22 9,-199 121,156-84,-94 42,162-87,-1-1,1-1,-23 4,20-5,0 1,-19 7,-84 41,-17 6,123-52,-1 1,2 1,-1 0,1 0,0 1,-14 13,2 2,-42 48,54-57,-1 0,-1-2,-33 23,34-27,1 2,0-1,1 2,0 0,1 0,-12 16,2 3,-25 47,40-65,2 1,-1-1,2 1,0 0,1 0,-4 27,5 236,4-141,-2 277,0-403,1 0,0 0,0 0,1-1,1 1,-1 0,1-1,1 0,0 1,0-2,1 1,0 0,1-1,0 0,0 0,8 7,14 18,-16-19,-1 0,2-1,0 0,0-1,1 0,26 16,63 38,1 1,-90-60,1 0,-1-1,1-1,0 0,1-1,15 3,-10-4,128 24,-131-22,1 1,-2 0,1 1,-1 2,32 18,-21-7,-11-7,1 0,1-2,0 0,0-1,1-1,23 7,-12-9,0-1,61 2,-63-6,1 0,0 2,49 13,47 35,-18-6,29 10,-118-47,-1 2,0 0,0 1,-2 0,17 16,101 112,-85-85,2-3,112 89,-97-95,-19-16,-2 3,73 69,-112-96,337 378,-331-368,-1 1,-1 0,0 0,-1 1,-1 0,-1 1,0 0,-2 0,5 23,1 26,-2 0,-1 136,-10-168,-1 0,-2 1,-1-1,-2-1,-2 0,-1 0,-20 43,15-50,-1-1,-1-1,-2-1,0 0,-34 30,36-38,-2-1,1 0,-2-2,0 0,-1-2,0 0,-37 13,6 0,2 2,-69 47,74-44,5-1,-42 38,55-42,-1-2,-1-1,-55 30,42-33,-55 17,60-24,2 1,-62 32,48-18,-1-2,-2-2,0-3,-2-2,-67 13,-274 46,327-65,-85 27,99-24,16-6,0-2,-1-1,-42 0,-122-6,109-2,-189 2,-135-2,284-7,0-5,-229-56,271 49,-149-14,166 26,-99-27,48 8,-105-35,28 7,72 23,-241-93,217 73,106 37,0-1,1-3,-59-32,58 22,-116-64,2 13,-61-31,166 85,-110-48,141 65,-1 1,0 1,0 2,-37-4,37 8,-42-4,-126-27,138 18,-393-86,333 81,-164-49,214 47,-187-56,201 64,-1 3,-99-6,-57 13,-51-2,61-9,-164-9,-1 27,-182 35,397-30,-147 14,-303 93,445-76,-288 87,258-68,-45 18,147-48,68-24,1 0,0 2,1 0,-1 0,1 1,0 1,1 1,-18 13,-100 85,124-100,1 0,0 1,0 0,1 0,0 0,1 0,-6 11,-26 67,29-67,3-5,1 0,0 1,1 0,1 0,0 0,1 0,0 0,2 0,0 0,3 19,2-5,1-1,1 0,1 0,17 35,-20-52,1 1,0-1,0-1,1 1,12 11,50 43,-4-3,-7 3,-32-33,2-1,41 34,10 0,54 42,54 57,-4-3,-16-39,-150-111,1 0,39 16,-35-17,39 22,5 14,-43-27,2-2,0-1,54 25,-26-19,96 55,-88-42,-8-5,-2 3,49 38,-64-42,1-2,61 34,-70-45,-1 1,0 2,-1 0,32 32,-41-35,35 23,-31-23,20 18,-27-18,0 0,-2 2,0 0,-1 0,11 22,5 8,-13-21,0 1,-2 1,11 34,21 94,-13-44,-23-78,-1 1,-2 0,3 58,-10 110,-1-83,2-108,0 0,0 0,-1 0,-1 0,0 0,-1-1,0 1,-1 0,-1-1,-5 12,-2-1,-1-1,0 0,-2-1,-1 0,0-2,-29 27,31-35,0-1,-1-1,-18 9,-25 16,38-23,0 0,-1-1,0-1,-1-1,0-1,0-1,-1 0,0-2,0-1,-34 1,31-4</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128F7F1-71E9-47E3-8101-8430F876FCD4}" type="datetimeFigureOut">
              <a:rPr lang="it-IT" smtClean="0"/>
              <a:t>14/12/2023</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B756C69-447C-4629-AEA5-CC855DD13832}" type="slidenum">
              <a:rPr lang="it-IT" smtClean="0"/>
              <a:t>‹N›</a:t>
            </a:fld>
            <a:endParaRPr lang="it-IT"/>
          </a:p>
        </p:txBody>
      </p:sp>
    </p:spTree>
    <p:extLst>
      <p:ext uri="{BB962C8B-B14F-4D97-AF65-F5344CB8AC3E}">
        <p14:creationId xmlns:p14="http://schemas.microsoft.com/office/powerpoint/2010/main" val="31911388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a:solidFill>
                  <a:srgbClr val="222222"/>
                </a:solidFill>
                <a:effectLst/>
                <a:latin typeface="-apple-system"/>
              </a:rPr>
              <a:t>Insight into the currently available AI/ML-based medical devices and algorithms that have been approved by the US Food &amp; Drugs Administration (FDA).</a:t>
            </a:r>
            <a:endParaRPr lang="it-IT"/>
          </a:p>
        </p:txBody>
      </p:sp>
      <p:sp>
        <p:nvSpPr>
          <p:cNvPr id="4" name="Segnaposto numero diapositiva 3"/>
          <p:cNvSpPr>
            <a:spLocks noGrp="1"/>
          </p:cNvSpPr>
          <p:nvPr>
            <p:ph type="sldNum" sz="quarter" idx="5"/>
          </p:nvPr>
        </p:nvSpPr>
        <p:spPr/>
        <p:txBody>
          <a:bodyPr/>
          <a:lstStyle/>
          <a:p>
            <a:fld id="{EB756C69-447C-4629-AEA5-CC855DD13832}" type="slidenum">
              <a:rPr lang="it-IT" smtClean="0"/>
              <a:t>4</a:t>
            </a:fld>
            <a:endParaRPr lang="it-IT"/>
          </a:p>
        </p:txBody>
      </p:sp>
    </p:spTree>
    <p:extLst>
      <p:ext uri="{BB962C8B-B14F-4D97-AF65-F5344CB8AC3E}">
        <p14:creationId xmlns:p14="http://schemas.microsoft.com/office/powerpoint/2010/main" val="4309046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sz="1800" kern="10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An important point to discuss related to empathy is the Resistance towards Medical AI. </a:t>
            </a:r>
            <a:r>
              <a:rPr lang="en-GB" sz="1800" kern="100">
                <a:effectLst/>
                <a:latin typeface="Calibri" panose="020F0502020204030204" pitchFamily="34" charset="0"/>
                <a:ea typeface="Calibri" panose="020F0502020204030204" pitchFamily="34" charset="0"/>
                <a:cs typeface="Times New Roman" panose="02020603050405020304" pitchFamily="18" charset="0"/>
              </a:rPr>
              <a:t>Patients are, in fact, reluctant to use health care provided only by artificial intelligence algorithms even if it outperforms human doctors. They also are willing to pay more for a human doctor than an AI one, even if the performance is the same.</a:t>
            </a:r>
            <a:endParaRPr lang="it-IT" sz="1800" kern="100">
              <a:effectLst/>
              <a:latin typeface="Calibri" panose="020F0502020204030204" pitchFamily="34" charset="0"/>
              <a:ea typeface="Calibri" panose="020F0502020204030204" pitchFamily="34" charset="0"/>
              <a:cs typeface="Times New Roman" panose="02020603050405020304" pitchFamily="18" charset="0"/>
            </a:endParaRPr>
          </a:p>
          <a:p>
            <a:r>
              <a:rPr lang="en-GB" sz="1800" kern="100">
                <a:effectLst/>
                <a:latin typeface="Calibri" panose="020F0502020204030204" pitchFamily="34" charset="0"/>
                <a:ea typeface="Calibri" panose="020F0502020204030204" pitchFamily="34" charset="0"/>
                <a:cs typeface="Times New Roman" panose="02020603050405020304" pitchFamily="18" charset="0"/>
              </a:rPr>
              <a:t>-&gt;</a:t>
            </a:r>
            <a:endParaRPr lang="it-IT" sz="1800" kern="100">
              <a:effectLst/>
              <a:latin typeface="Calibri" panose="020F0502020204030204" pitchFamily="34" charset="0"/>
              <a:ea typeface="Calibri" panose="020F0502020204030204" pitchFamily="34" charset="0"/>
              <a:cs typeface="Times New Roman" panose="02020603050405020304" pitchFamily="18" charset="0"/>
            </a:endParaRPr>
          </a:p>
          <a:p>
            <a:r>
              <a:rPr lang="en-GB" sz="1800" kern="100">
                <a:effectLst/>
                <a:latin typeface="Calibri" panose="020F0502020204030204" pitchFamily="34" charset="0"/>
                <a:ea typeface="Calibri" panose="020F0502020204030204" pitchFamily="34" charset="0"/>
                <a:cs typeface="Times New Roman" panose="02020603050405020304" pitchFamily="18" charset="0"/>
              </a:rPr>
              <a:t>The cause of this resistance is known as </a:t>
            </a:r>
            <a:r>
              <a:rPr lang="en-GB" sz="1800" b="1" i="1" kern="100">
                <a:effectLst/>
                <a:latin typeface="Calibri" panose="020F0502020204030204" pitchFamily="34" charset="0"/>
                <a:ea typeface="Calibri" panose="020F0502020204030204" pitchFamily="34" charset="0"/>
                <a:cs typeface="Times New Roman" panose="02020603050405020304" pitchFamily="18" charset="0"/>
              </a:rPr>
              <a:t>uniqueness neglect </a:t>
            </a:r>
            <a:r>
              <a:rPr lang="en-GB" sz="1800" kern="100">
                <a:effectLst/>
                <a:latin typeface="Calibri" panose="020F0502020204030204" pitchFamily="34" charset="0"/>
                <a:ea typeface="Calibri" panose="020F0502020204030204" pitchFamily="34" charset="0"/>
                <a:cs typeface="Times New Roman" panose="02020603050405020304" pitchFamily="18" charset="0"/>
              </a:rPr>
              <a:t>and </a:t>
            </a:r>
            <a:r>
              <a:rPr lang="en-GB" sz="1800" u="sng" kern="100">
                <a:solidFill>
                  <a:srgbClr val="0563C1"/>
                </a:solidFill>
                <a:effectLst/>
                <a:latin typeface="Calibri" panose="020F0502020204030204" pitchFamily="34" charset="0"/>
                <a:ea typeface="Calibri" panose="020F0502020204030204" pitchFamily="34" charset="0"/>
                <a:cs typeface="Times New Roman" panose="02020603050405020304" pitchFamily="18" charset="0"/>
              </a:rPr>
              <a:t>it is of recent conceptualization</a:t>
            </a:r>
            <a:r>
              <a:rPr lang="en-GB" sz="1800" kern="100">
                <a:effectLst/>
                <a:latin typeface="Calibri" panose="020F0502020204030204" pitchFamily="34" charset="0"/>
                <a:ea typeface="Calibri" panose="020F0502020204030204" pitchFamily="34" charset="0"/>
                <a:cs typeface="Times New Roman" panose="02020603050405020304" pitchFamily="18" charset="0"/>
              </a:rPr>
              <a:t>.</a:t>
            </a:r>
            <a:endParaRPr lang="it-IT" sz="1800" kern="100">
              <a:effectLst/>
              <a:latin typeface="Calibri" panose="020F0502020204030204" pitchFamily="34" charset="0"/>
              <a:ea typeface="Calibri" panose="020F0502020204030204" pitchFamily="34" charset="0"/>
              <a:cs typeface="Times New Roman" panose="02020603050405020304" pitchFamily="18" charset="0"/>
            </a:endParaRPr>
          </a:p>
          <a:p>
            <a:r>
              <a:rPr lang="en-GB" sz="1800" kern="100">
                <a:effectLst/>
                <a:latin typeface="Calibri" panose="020F0502020204030204" pitchFamily="34" charset="0"/>
                <a:ea typeface="Calibri" panose="020F0502020204030204" pitchFamily="34" charset="0"/>
                <a:cs typeface="Times New Roman" panose="02020603050405020304" pitchFamily="18" charset="0"/>
              </a:rPr>
              <a:t>-&gt;</a:t>
            </a:r>
            <a:endParaRPr lang="it-IT" sz="1800" kern="100">
              <a:effectLst/>
              <a:latin typeface="Calibri" panose="020F0502020204030204" pitchFamily="34" charset="0"/>
              <a:ea typeface="Calibri" panose="020F0502020204030204" pitchFamily="34" charset="0"/>
              <a:cs typeface="Times New Roman" panose="02020603050405020304" pitchFamily="18" charset="0"/>
            </a:endParaRPr>
          </a:p>
          <a:p>
            <a:r>
              <a:rPr lang="en-GB" sz="1800" kern="100">
                <a:effectLst/>
                <a:latin typeface="Calibri" panose="020F0502020204030204" pitchFamily="34" charset="0"/>
                <a:ea typeface="Calibri" panose="020F0502020204030204" pitchFamily="34" charset="0"/>
                <a:cs typeface="Times New Roman" panose="02020603050405020304" pitchFamily="18" charset="0"/>
              </a:rPr>
              <a:t>There is the belief that AI does not take into account one’s idiosyncratic characteristics. According to Harvard Business Review "</a:t>
            </a:r>
            <a:r>
              <a:rPr lang="en-GB" sz="1800" i="1" kern="100">
                <a:effectLst/>
                <a:latin typeface="Calibri" panose="020F0502020204030204" pitchFamily="34" charset="0"/>
                <a:ea typeface="Calibri" panose="020F0502020204030204" pitchFamily="34" charset="0"/>
                <a:cs typeface="Times New Roman" panose="02020603050405020304" pitchFamily="18" charset="0"/>
              </a:rPr>
              <a:t>patients believe that their medical needs are unique and cannot be adequately addressed by algorithms”</a:t>
            </a:r>
            <a:r>
              <a:rPr lang="en-GB" sz="1800" kern="100">
                <a:effectLst/>
                <a:latin typeface="Calibri" panose="020F0502020204030204" pitchFamily="34" charset="0"/>
                <a:ea typeface="Calibri" panose="020F0502020204030204" pitchFamily="34" charset="0"/>
                <a:cs typeface="Times New Roman" panose="02020603050405020304" pitchFamily="18" charset="0"/>
              </a:rPr>
              <a:t>.</a:t>
            </a:r>
          </a:p>
          <a:p>
            <a:r>
              <a:rPr lang="en-GB" sz="1800" kern="100">
                <a:effectLst/>
                <a:latin typeface="Calibri" panose="020F0502020204030204" pitchFamily="34" charset="0"/>
                <a:ea typeface="Calibri" panose="020F0502020204030204" pitchFamily="34" charset="0"/>
                <a:cs typeface="Times New Roman" panose="02020603050405020304" pitchFamily="18" charset="0"/>
              </a:rPr>
              <a:t>-&gt;</a:t>
            </a:r>
          </a:p>
          <a:p>
            <a:r>
              <a:rPr lang="en-GB" sz="1800" kern="100">
                <a:effectLst/>
                <a:latin typeface="Calibri" panose="020F0502020204030204" pitchFamily="34" charset="0"/>
                <a:ea typeface="Calibri" panose="020F0502020204030204" pitchFamily="34" charset="0"/>
                <a:cs typeface="Times New Roman" panose="02020603050405020304" pitchFamily="18" charset="0"/>
              </a:rPr>
              <a:t>Some people, in fact, think that they differ from the average person (for example, in terms of the side effects of a cure). An answer of an AI system is seen as a </a:t>
            </a:r>
            <a:r>
              <a:rPr lang="en-GB" sz="1800" i="1" kern="100">
                <a:effectLst/>
                <a:latin typeface="Calibri" panose="020F0502020204030204" pitchFamily="34" charset="0"/>
                <a:ea typeface="Calibri" panose="020F0502020204030204" pitchFamily="34" charset="0"/>
                <a:cs typeface="Times New Roman" panose="02020603050405020304" pitchFamily="18" charset="0"/>
              </a:rPr>
              <a:t>one-fits-all</a:t>
            </a:r>
            <a:r>
              <a:rPr lang="en-GB" sz="1800" kern="100">
                <a:effectLst/>
                <a:latin typeface="Calibri" panose="020F0502020204030204" pitchFamily="34" charset="0"/>
                <a:ea typeface="Calibri" panose="020F0502020204030204" pitchFamily="34" charset="0"/>
                <a:cs typeface="Times New Roman" panose="02020603050405020304" pitchFamily="18" charset="0"/>
              </a:rPr>
              <a:t> </a:t>
            </a:r>
            <a:r>
              <a:rPr lang="en-GB" sz="1800" i="1" kern="100">
                <a:effectLst/>
                <a:latin typeface="Calibri" panose="020F0502020204030204" pitchFamily="34" charset="0"/>
                <a:ea typeface="Calibri" panose="020F0502020204030204" pitchFamily="34" charset="0"/>
                <a:cs typeface="Times New Roman" panose="02020603050405020304" pitchFamily="18" charset="0"/>
              </a:rPr>
              <a:t>option</a:t>
            </a:r>
            <a:r>
              <a:rPr lang="en-GB" sz="1800" kern="100">
                <a:effectLst/>
                <a:latin typeface="Calibri" panose="020F0502020204030204" pitchFamily="34" charset="0"/>
                <a:ea typeface="Calibri" panose="020F0502020204030204" pitchFamily="34" charset="0"/>
                <a:cs typeface="Times New Roman" panose="02020603050405020304" pitchFamily="18" charset="0"/>
              </a:rPr>
              <a:t> for the average person, so it is perceived as less accurate than a human answer (while it could, in theory, be more precise and tailored to the patient, thanks to the large quantities of data that algorithms can use to make diagnosis and predictions).</a:t>
            </a:r>
          </a:p>
          <a:p>
            <a:r>
              <a:rPr lang="en-GB" sz="1800" kern="100">
                <a:effectLst/>
                <a:latin typeface="Calibri" panose="020F0502020204030204" pitchFamily="34" charset="0"/>
                <a:ea typeface="Calibri" panose="020F0502020204030204" pitchFamily="34" charset="0"/>
                <a:cs typeface="Times New Roman" panose="02020603050405020304" pitchFamily="18" charset="0"/>
              </a:rPr>
              <a:t>-&gt;</a:t>
            </a:r>
            <a:endParaRPr lang="it-IT" sz="1800" kern="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egnaposto numero diapositiva 3"/>
          <p:cNvSpPr>
            <a:spLocks noGrp="1"/>
          </p:cNvSpPr>
          <p:nvPr>
            <p:ph type="sldNum" sz="quarter" idx="5"/>
          </p:nvPr>
        </p:nvSpPr>
        <p:spPr/>
        <p:txBody>
          <a:bodyPr/>
          <a:lstStyle/>
          <a:p>
            <a:fld id="{EB756C69-447C-4629-AEA5-CC855DD13832}" type="slidenum">
              <a:rPr lang="it-IT" smtClean="0"/>
              <a:t>12</a:t>
            </a:fld>
            <a:endParaRPr lang="it-IT"/>
          </a:p>
        </p:txBody>
      </p:sp>
    </p:spTree>
    <p:extLst>
      <p:ext uri="{BB962C8B-B14F-4D97-AF65-F5344CB8AC3E}">
        <p14:creationId xmlns:p14="http://schemas.microsoft.com/office/powerpoint/2010/main" val="8636363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sz="1800" kern="100">
                <a:effectLst/>
                <a:latin typeface="Calibri" panose="020F0502020204030204" pitchFamily="34" charset="0"/>
                <a:ea typeface="Calibri" panose="020F0502020204030204" pitchFamily="34" charset="0"/>
                <a:cs typeface="Times New Roman" panose="02020603050405020304" pitchFamily="18" charset="0"/>
              </a:rPr>
              <a:t>-&gt;</a:t>
            </a:r>
          </a:p>
          <a:p>
            <a:r>
              <a:rPr lang="en-GB" sz="1800" kern="100">
                <a:effectLst/>
                <a:latin typeface="Calibri" panose="020F0502020204030204" pitchFamily="34" charset="0"/>
                <a:ea typeface="Calibri" panose="020F0502020204030204" pitchFamily="34" charset="0"/>
                <a:cs typeface="Times New Roman" panose="02020603050405020304" pitchFamily="18" charset="0"/>
              </a:rPr>
              <a:t>We found a study on the </a:t>
            </a:r>
            <a:r>
              <a:rPr lang="en-GB" sz="1800" b="1" i="1" kern="100">
                <a:effectLst/>
                <a:latin typeface="Calibri" panose="020F0502020204030204" pitchFamily="34" charset="0"/>
                <a:ea typeface="Calibri" panose="020F0502020204030204" pitchFamily="34" charset="0"/>
                <a:cs typeface="Times New Roman" panose="02020603050405020304" pitchFamily="18" charset="0"/>
              </a:rPr>
              <a:t>individuation</a:t>
            </a:r>
            <a:r>
              <a:rPr lang="en-GB" sz="1800" i="1" kern="100">
                <a:effectLst/>
                <a:latin typeface="Calibri" panose="020F0502020204030204" pitchFamily="34" charset="0"/>
                <a:ea typeface="Calibri" panose="020F0502020204030204" pitchFamily="34" charset="0"/>
                <a:cs typeface="Times New Roman" panose="02020603050405020304" pitchFamily="18" charset="0"/>
              </a:rPr>
              <a:t> effects of AI vs. Human Doctors</a:t>
            </a:r>
            <a:r>
              <a:rPr lang="en-GB" sz="1800" kern="100">
                <a:effectLst/>
                <a:latin typeface="Calibri" panose="020F0502020204030204" pitchFamily="34" charset="0"/>
                <a:ea typeface="Calibri" panose="020F0502020204030204" pitchFamily="34" charset="0"/>
                <a:cs typeface="Times New Roman" panose="02020603050405020304" pitchFamily="18" charset="0"/>
              </a:rPr>
              <a:t> which highlight the fact that distrust and the lack of humanistic care in AI systems are primary reasons for negative attitudes towards this kind of AI.</a:t>
            </a:r>
            <a:endParaRPr lang="it-IT" sz="1800" kern="100">
              <a:effectLst/>
              <a:latin typeface="Calibri" panose="020F0502020204030204" pitchFamily="34" charset="0"/>
              <a:ea typeface="Calibri" panose="020F0502020204030204" pitchFamily="34" charset="0"/>
              <a:cs typeface="Times New Roman" panose="02020603050405020304" pitchFamily="18" charset="0"/>
            </a:endParaRPr>
          </a:p>
          <a:p>
            <a:r>
              <a:rPr lang="en-GB" sz="1800" kern="100">
                <a:effectLst/>
                <a:latin typeface="Calibri" panose="020F0502020204030204" pitchFamily="34" charset="0"/>
                <a:ea typeface="Calibri" panose="020F0502020204030204" pitchFamily="34" charset="0"/>
                <a:cs typeface="Times New Roman" panose="02020603050405020304" pitchFamily="18" charset="0"/>
              </a:rPr>
              <a:t>-&gt;</a:t>
            </a:r>
            <a:endParaRPr lang="it-IT" sz="1800" kern="100">
              <a:effectLst/>
              <a:latin typeface="Calibri" panose="020F0502020204030204" pitchFamily="34" charset="0"/>
              <a:ea typeface="Calibri" panose="020F0502020204030204" pitchFamily="34" charset="0"/>
              <a:cs typeface="Times New Roman" panose="02020603050405020304" pitchFamily="18" charset="0"/>
            </a:endParaRPr>
          </a:p>
          <a:p>
            <a:r>
              <a:rPr lang="en-GB" sz="1800" kern="100">
                <a:effectLst/>
                <a:latin typeface="Calibri" panose="020F0502020204030204" pitchFamily="34" charset="0"/>
                <a:ea typeface="Calibri" panose="020F0502020204030204" pitchFamily="34" charset="0"/>
                <a:cs typeface="Times New Roman" panose="02020603050405020304" pitchFamily="18" charset="0"/>
              </a:rPr>
              <a:t>By </a:t>
            </a:r>
            <a:r>
              <a:rPr lang="en-GB" sz="1800" b="1" kern="100">
                <a:effectLst/>
                <a:latin typeface="Calibri" panose="020F0502020204030204" pitchFamily="34" charset="0"/>
                <a:ea typeface="Calibri" panose="020F0502020204030204" pitchFamily="34" charset="0"/>
                <a:cs typeface="Times New Roman" panose="02020603050405020304" pitchFamily="18" charset="0"/>
              </a:rPr>
              <a:t>individuation</a:t>
            </a:r>
            <a:r>
              <a:rPr lang="en-GB" sz="1800" kern="100">
                <a:effectLst/>
                <a:latin typeface="Calibri" panose="020F0502020204030204" pitchFamily="34" charset="0"/>
                <a:ea typeface="Calibri" panose="020F0502020204030204" pitchFamily="34" charset="0"/>
                <a:cs typeface="Times New Roman" panose="02020603050405020304" pitchFamily="18" charset="0"/>
              </a:rPr>
              <a:t>, we mean </a:t>
            </a:r>
            <a:r>
              <a:rPr lang="en-US" sz="1800" u="sng" kern="100">
                <a:solidFill>
                  <a:srgbClr val="0563C1"/>
                </a:solidFill>
                <a:effectLst/>
                <a:latin typeface="Calibri" panose="020F0502020204030204" pitchFamily="34" charset="0"/>
                <a:ea typeface="Calibri" panose="020F0502020204030204" pitchFamily="34" charset="0"/>
                <a:cs typeface="Times New Roman" panose="02020603050405020304" pitchFamily="18" charset="0"/>
              </a:rPr>
              <a:t>the recognition of unique information about a patient that sets them apart from others</a:t>
            </a:r>
            <a:r>
              <a:rPr lang="en-US" sz="1800" kern="100">
                <a:effectLst/>
                <a:latin typeface="Calibri" panose="020F0502020204030204" pitchFamily="34" charset="0"/>
                <a:ea typeface="Calibri" panose="020F0502020204030204" pitchFamily="34" charset="0"/>
                <a:cs typeface="Times New Roman" panose="02020603050405020304" pitchFamily="18" charset="0"/>
              </a:rPr>
              <a:t>.</a:t>
            </a:r>
            <a:endParaRPr lang="it-IT" sz="1800" kern="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egnaposto numero diapositiva 3"/>
          <p:cNvSpPr>
            <a:spLocks noGrp="1"/>
          </p:cNvSpPr>
          <p:nvPr>
            <p:ph type="sldNum" sz="quarter" idx="5"/>
          </p:nvPr>
        </p:nvSpPr>
        <p:spPr/>
        <p:txBody>
          <a:bodyPr/>
          <a:lstStyle/>
          <a:p>
            <a:fld id="{EB756C69-447C-4629-AEA5-CC855DD13832}" type="slidenum">
              <a:rPr lang="it-IT" smtClean="0"/>
              <a:t>13</a:t>
            </a:fld>
            <a:endParaRPr lang="it-IT"/>
          </a:p>
        </p:txBody>
      </p:sp>
    </p:spTree>
    <p:extLst>
      <p:ext uri="{BB962C8B-B14F-4D97-AF65-F5344CB8AC3E}">
        <p14:creationId xmlns:p14="http://schemas.microsoft.com/office/powerpoint/2010/main" val="39343161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sz="1800" kern="100">
                <a:effectLst/>
                <a:latin typeface="Calibri" panose="020F0502020204030204" pitchFamily="34" charset="0"/>
                <a:ea typeface="Calibri" panose="020F0502020204030204" pitchFamily="34" charset="0"/>
                <a:cs typeface="Times New Roman" panose="02020603050405020304" pitchFamily="18" charset="0"/>
              </a:rPr>
              <a:t>The study focuses on an e-health platform -&gt; during the Covid-19 pandemic. In particular, users were asked to interact with a doctor for the first time on an online chat.-&gt;Participants were randomly assigned to interact with one of the three available chatbots:</a:t>
            </a:r>
            <a:endParaRPr lang="it-IT" sz="1800" kern="10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buFont typeface="Calibri" panose="020F0502020204030204" pitchFamily="34" charset="0"/>
              <a:buChar char="-"/>
            </a:pPr>
            <a:r>
              <a:rPr lang="en-GB" sz="1800" kern="100">
                <a:effectLst/>
                <a:latin typeface="Calibri" panose="020F0502020204030204" pitchFamily="34" charset="0"/>
                <a:ea typeface="Calibri" panose="020F0502020204030204" pitchFamily="34" charset="0"/>
                <a:cs typeface="Times New Roman" panose="02020603050405020304" pitchFamily="18" charset="0"/>
              </a:rPr>
              <a:t>the first one presented itself as a human doctor</a:t>
            </a:r>
            <a:endParaRPr lang="it-IT" sz="1800" kern="10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buFont typeface="Calibri" panose="020F0502020204030204" pitchFamily="34" charset="0"/>
              <a:buChar char="-"/>
            </a:pPr>
            <a:r>
              <a:rPr lang="en-GB" sz="1800" kern="100">
                <a:effectLst/>
                <a:latin typeface="Calibri" panose="020F0502020204030204" pitchFamily="34" charset="0"/>
                <a:ea typeface="Calibri" panose="020F0502020204030204" pitchFamily="34" charset="0"/>
                <a:cs typeface="Times New Roman" panose="02020603050405020304" pitchFamily="18" charset="0"/>
              </a:rPr>
              <a:t>the second one an AI doctor</a:t>
            </a:r>
            <a:endParaRPr lang="it-IT" sz="1800" kern="10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buFont typeface="Calibri" panose="020F0502020204030204" pitchFamily="34" charset="0"/>
              <a:buChar char="-"/>
            </a:pPr>
            <a:r>
              <a:rPr lang="en-GB" sz="1800" kern="100">
                <a:effectLst/>
                <a:latin typeface="Calibri" panose="020F0502020204030204" pitchFamily="34" charset="0"/>
                <a:ea typeface="Calibri" panose="020F0502020204030204" pitchFamily="34" charset="0"/>
                <a:cs typeface="Times New Roman" panose="02020603050405020304" pitchFamily="18" charset="0"/>
              </a:rPr>
              <a:t>the third one an AI-assisted human doctor</a:t>
            </a:r>
            <a:endParaRPr lang="it-IT" sz="1800" kern="100">
              <a:effectLst/>
              <a:latin typeface="Calibri" panose="020F0502020204030204" pitchFamily="34" charset="0"/>
              <a:ea typeface="Calibri" panose="020F0502020204030204" pitchFamily="34" charset="0"/>
              <a:cs typeface="Times New Roman" panose="02020603050405020304" pitchFamily="18" charset="0"/>
            </a:endParaRPr>
          </a:p>
          <a:p>
            <a:r>
              <a:rPr lang="en-GB" sz="1800" kern="100">
                <a:effectLst/>
                <a:latin typeface="Calibri" panose="020F0502020204030204" pitchFamily="34" charset="0"/>
                <a:ea typeface="Calibri" panose="020F0502020204030204" pitchFamily="34" charset="0"/>
                <a:cs typeface="Times New Roman" panose="02020603050405020304" pitchFamily="18" charset="0"/>
              </a:rPr>
              <a:t> </a:t>
            </a:r>
          </a:p>
          <a:p>
            <a:r>
              <a:rPr lang="en-GB" sz="1800" kern="100">
                <a:effectLst/>
                <a:latin typeface="Calibri" panose="020F0502020204030204" pitchFamily="34" charset="0"/>
                <a:ea typeface="Calibri" panose="020F0502020204030204" pitchFamily="34" charset="0"/>
                <a:cs typeface="Times New Roman" panose="02020603050405020304" pitchFamily="18" charset="0"/>
              </a:rPr>
              <a:t>Actually, all of them were bots.</a:t>
            </a:r>
          </a:p>
          <a:p>
            <a:endParaRPr lang="it-IT" sz="1800" kern="100">
              <a:effectLst/>
              <a:latin typeface="Calibri" panose="020F0502020204030204" pitchFamily="34" charset="0"/>
              <a:ea typeface="Calibri" panose="020F0502020204030204" pitchFamily="34" charset="0"/>
              <a:cs typeface="Times New Roman" panose="02020603050405020304" pitchFamily="18" charset="0"/>
            </a:endParaRPr>
          </a:p>
          <a:p>
            <a:r>
              <a:rPr lang="en-GB" sz="1800" kern="100">
                <a:effectLst/>
                <a:latin typeface="Calibri" panose="020F0502020204030204" pitchFamily="34" charset="0"/>
                <a:ea typeface="Calibri" panose="020F0502020204030204" pitchFamily="34" charset="0"/>
                <a:cs typeface="Times New Roman" panose="02020603050405020304" pitchFamily="18" charset="0"/>
              </a:rPr>
              <a:t>After the first interaction, participants were asked to interact again 10 days later with the same type of doctor they were assigned before.-&gt;In this second chat, each participant was randomly assigned to the individuation or non-individuation condition:</a:t>
            </a:r>
            <a:endParaRPr lang="it-IT" sz="1800" kern="10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buFont typeface="Calibri" panose="020F0502020204030204" pitchFamily="34" charset="0"/>
              <a:buChar char="-"/>
            </a:pPr>
            <a:r>
              <a:rPr lang="en-GB" sz="1800" kern="100">
                <a:effectLst/>
                <a:latin typeface="Calibri" panose="020F0502020204030204" pitchFamily="34" charset="0"/>
                <a:ea typeface="Calibri" panose="020F0502020204030204" pitchFamily="34" charset="0"/>
                <a:cs typeface="Times New Roman" panose="02020603050405020304" pitchFamily="18" charset="0"/>
              </a:rPr>
              <a:t>the chatbot with the individuation condition enabled was able to refer to specific patient information that was collected in the previous chat (preferred name, diseases, hand washing habits)</a:t>
            </a:r>
            <a:endParaRPr lang="it-IT" sz="1800" kern="10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buFont typeface="Calibri" panose="020F0502020204030204" pitchFamily="34" charset="0"/>
              <a:buChar char="-"/>
            </a:pPr>
            <a:r>
              <a:rPr lang="en-GB" sz="1800" kern="100">
                <a:effectLst/>
                <a:latin typeface="Calibri" panose="020F0502020204030204" pitchFamily="34" charset="0"/>
                <a:ea typeface="Calibri" panose="020F0502020204030204" pitchFamily="34" charset="0"/>
                <a:cs typeface="Times New Roman" panose="02020603050405020304" pitchFamily="18" charset="0"/>
              </a:rPr>
              <a:t>the other type of chatbot was able to provide only generic answers, unrelated to the individual patient.</a:t>
            </a:r>
            <a:endParaRPr lang="it-IT" sz="1800" kern="100">
              <a:effectLst/>
              <a:latin typeface="Calibri" panose="020F0502020204030204" pitchFamily="34" charset="0"/>
              <a:ea typeface="Calibri" panose="020F0502020204030204" pitchFamily="34" charset="0"/>
              <a:cs typeface="Times New Roman" panose="02020603050405020304" pitchFamily="18" charset="0"/>
            </a:endParaRPr>
          </a:p>
          <a:p>
            <a:endParaRPr lang="it-IT"/>
          </a:p>
        </p:txBody>
      </p:sp>
      <p:sp>
        <p:nvSpPr>
          <p:cNvPr id="4" name="Segnaposto numero diapositiva 3"/>
          <p:cNvSpPr>
            <a:spLocks noGrp="1"/>
          </p:cNvSpPr>
          <p:nvPr>
            <p:ph type="sldNum" sz="quarter" idx="5"/>
          </p:nvPr>
        </p:nvSpPr>
        <p:spPr/>
        <p:txBody>
          <a:bodyPr/>
          <a:lstStyle/>
          <a:p>
            <a:fld id="{EB756C69-447C-4629-AEA5-CC855DD13832}" type="slidenum">
              <a:rPr lang="it-IT" smtClean="0"/>
              <a:t>14</a:t>
            </a:fld>
            <a:endParaRPr lang="it-IT"/>
          </a:p>
        </p:txBody>
      </p:sp>
    </p:spTree>
    <p:extLst>
      <p:ext uri="{BB962C8B-B14F-4D97-AF65-F5344CB8AC3E}">
        <p14:creationId xmlns:p14="http://schemas.microsoft.com/office/powerpoint/2010/main" val="3147404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kern="100">
                <a:effectLst/>
                <a:latin typeface="Calibri" panose="020F0502020204030204" pitchFamily="34" charset="0"/>
                <a:ea typeface="Calibri" panose="020F0502020204030204" pitchFamily="34" charset="0"/>
                <a:cs typeface="Times New Roman" panose="02020603050405020304" pitchFamily="18" charset="0"/>
              </a:rPr>
              <a:t>The first finding that it is analysed is that the majority of participants in the human doctor condition thought that they interacted with an AI doctor instead of a human one.-&gt;So, the “human” chatbot failed to disguise its identity. This is probably, according to the authors of the study, because all the chatbots (including the “human” one) were designed to send responses with a few seconds delay, and this could have made the responses appear artificially written (since humans usually need more time to construct long texts). Also, the repetitiveness of messages and the rigid advices are more indicative of a machine than a human.</a:t>
            </a:r>
            <a:endParaRPr lang="it-IT" sz="1800" kern="100">
              <a:effectLst/>
              <a:latin typeface="Calibri" panose="020F0502020204030204" pitchFamily="34" charset="0"/>
              <a:ea typeface="Calibri" panose="020F0502020204030204" pitchFamily="34" charset="0"/>
              <a:cs typeface="Times New Roman" panose="02020603050405020304" pitchFamily="18" charset="0"/>
            </a:endParaRPr>
          </a:p>
          <a:p>
            <a:r>
              <a:rPr lang="it-IT"/>
              <a:t>-&gt;</a:t>
            </a:r>
          </a:p>
          <a:p>
            <a:r>
              <a:rPr lang="en-GB" sz="1800" kern="100">
                <a:effectLst/>
                <a:latin typeface="Calibri" panose="020F0502020204030204" pitchFamily="34" charset="0"/>
                <a:ea typeface="Calibri" panose="020F0502020204030204" pitchFamily="34" charset="0"/>
                <a:cs typeface="Times New Roman" panose="02020603050405020304" pitchFamily="18" charset="0"/>
              </a:rPr>
              <a:t>The most interesting result is perhaps the different reaction to the individuation condition: “</a:t>
            </a:r>
            <a:r>
              <a:rPr lang="en-GB" sz="1800" i="1" kern="100">
                <a:effectLst/>
                <a:latin typeface="Calibri" panose="020F0502020204030204" pitchFamily="34" charset="0"/>
                <a:ea typeface="Calibri" panose="020F0502020204030204" pitchFamily="34" charset="0"/>
                <a:cs typeface="Times New Roman" panose="02020603050405020304" pitchFamily="18" charset="0"/>
              </a:rPr>
              <a:t>individuation coming from a human doctor is appreciated whereas that coming from an AI doctor is perceived as too intrusive and therefore unappreciated”</a:t>
            </a:r>
            <a:r>
              <a:rPr lang="en-GB" sz="1800" kern="100">
                <a:effectLst/>
                <a:latin typeface="Calibri" panose="020F0502020204030204" pitchFamily="34" charset="0"/>
                <a:ea typeface="Calibri" panose="020F0502020204030204" pitchFamily="34" charset="0"/>
                <a:cs typeface="Times New Roman" panose="02020603050405020304" pitchFamily="18" charset="0"/>
              </a:rPr>
              <a:t>. This also opens some questions regarding how privacy is perceived by patients.</a:t>
            </a:r>
            <a:endParaRPr lang="it-IT" sz="1800" kern="100">
              <a:effectLst/>
              <a:latin typeface="Calibri" panose="020F0502020204030204" pitchFamily="34" charset="0"/>
              <a:ea typeface="Calibri" panose="020F0502020204030204" pitchFamily="34" charset="0"/>
              <a:cs typeface="Times New Roman" panose="02020603050405020304" pitchFamily="18" charset="0"/>
            </a:endParaRPr>
          </a:p>
          <a:p>
            <a:r>
              <a:rPr lang="en-GB" sz="1800" kern="100">
                <a:effectLst/>
                <a:latin typeface="Calibri" panose="020F0502020204030204" pitchFamily="34" charset="0"/>
                <a:ea typeface="Calibri" panose="020F0502020204030204" pitchFamily="34" charset="0"/>
                <a:cs typeface="Times New Roman" panose="02020603050405020304" pitchFamily="18" charset="0"/>
              </a:rPr>
              <a:t> -&gt;</a:t>
            </a:r>
            <a:endParaRPr lang="it-IT" sz="1800" kern="100">
              <a:effectLst/>
              <a:latin typeface="Calibri" panose="020F0502020204030204" pitchFamily="34" charset="0"/>
              <a:ea typeface="Calibri" panose="020F0502020204030204" pitchFamily="34" charset="0"/>
              <a:cs typeface="Times New Roman" panose="02020603050405020304" pitchFamily="18" charset="0"/>
            </a:endParaRPr>
          </a:p>
          <a:p>
            <a:r>
              <a:rPr lang="en-GB" sz="1800" kern="100">
                <a:effectLst/>
                <a:latin typeface="Calibri" panose="020F0502020204030204" pitchFamily="34" charset="0"/>
                <a:ea typeface="Calibri" panose="020F0502020204030204" pitchFamily="34" charset="0"/>
                <a:cs typeface="Times New Roman" panose="02020603050405020304" pitchFamily="18" charset="0"/>
              </a:rPr>
              <a:t>The conclusion is that there is the belief that AI systems cannot interact with patient socially and individuation is unique to </a:t>
            </a:r>
            <a:r>
              <a:rPr lang="en-GB" sz="1800" i="1" kern="100">
                <a:effectLst/>
                <a:latin typeface="Calibri" panose="020F0502020204030204" pitchFamily="34" charset="0"/>
                <a:ea typeface="Calibri" panose="020F0502020204030204" pitchFamily="34" charset="0"/>
                <a:cs typeface="Times New Roman" panose="02020603050405020304" pitchFamily="18" charset="0"/>
              </a:rPr>
              <a:t>human-to-human interaction</a:t>
            </a:r>
            <a:r>
              <a:rPr lang="en-GB" sz="1800" kern="100">
                <a:effectLst/>
                <a:latin typeface="Calibri" panose="020F0502020204030204" pitchFamily="34" charset="0"/>
                <a:ea typeface="Calibri" panose="020F0502020204030204" pitchFamily="34" charset="0"/>
                <a:cs typeface="Times New Roman" panose="02020603050405020304" pitchFamily="18" charset="0"/>
              </a:rPr>
              <a:t>, so all the attempts of an AI are “</a:t>
            </a:r>
            <a:r>
              <a:rPr lang="en-GB" sz="1800" i="1" kern="100">
                <a:effectLst/>
                <a:latin typeface="Calibri" panose="020F0502020204030204" pitchFamily="34" charset="0"/>
                <a:ea typeface="Calibri" panose="020F0502020204030204" pitchFamily="34" charset="0"/>
                <a:cs typeface="Times New Roman" panose="02020603050405020304" pitchFamily="18" charset="0"/>
              </a:rPr>
              <a:t>a disingenuous attempt at caring and closeness”</a:t>
            </a:r>
            <a:r>
              <a:rPr lang="en-GB" sz="1800" kern="100">
                <a:effectLst/>
                <a:latin typeface="Calibri" panose="020F0502020204030204" pitchFamily="34" charset="0"/>
                <a:ea typeface="Calibri" panose="020F0502020204030204" pitchFamily="34" charset="0"/>
                <a:cs typeface="Times New Roman" panose="02020603050405020304" pitchFamily="18" charset="0"/>
              </a:rPr>
              <a:t>. This is shown to lead to lower compliance to the medical advice given by automated systems.</a:t>
            </a:r>
            <a:endParaRPr lang="it-IT" sz="1800" kern="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egnaposto numero diapositiva 3"/>
          <p:cNvSpPr>
            <a:spLocks noGrp="1"/>
          </p:cNvSpPr>
          <p:nvPr>
            <p:ph type="sldNum" sz="quarter" idx="5"/>
          </p:nvPr>
        </p:nvSpPr>
        <p:spPr/>
        <p:txBody>
          <a:bodyPr/>
          <a:lstStyle/>
          <a:p>
            <a:fld id="{EB756C69-447C-4629-AEA5-CC855DD13832}" type="slidenum">
              <a:rPr lang="it-IT" smtClean="0"/>
              <a:t>15</a:t>
            </a:fld>
            <a:endParaRPr lang="it-IT"/>
          </a:p>
        </p:txBody>
      </p:sp>
    </p:spTree>
    <p:extLst>
      <p:ext uri="{BB962C8B-B14F-4D97-AF65-F5344CB8AC3E}">
        <p14:creationId xmlns:p14="http://schemas.microsoft.com/office/powerpoint/2010/main" val="34907510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EB756C69-447C-4629-AEA5-CC855DD13832}" type="slidenum">
              <a:rPr lang="it-IT" smtClean="0"/>
              <a:t>16</a:t>
            </a:fld>
            <a:endParaRPr lang="it-IT"/>
          </a:p>
        </p:txBody>
      </p:sp>
    </p:spTree>
    <p:extLst>
      <p:ext uri="{BB962C8B-B14F-4D97-AF65-F5344CB8AC3E}">
        <p14:creationId xmlns:p14="http://schemas.microsoft.com/office/powerpoint/2010/main" val="13228238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EB756C69-447C-4629-AEA5-CC855DD13832}" type="slidenum">
              <a:rPr lang="it-IT" smtClean="0"/>
              <a:t>18</a:t>
            </a:fld>
            <a:endParaRPr lang="it-IT"/>
          </a:p>
        </p:txBody>
      </p:sp>
    </p:spTree>
    <p:extLst>
      <p:ext uri="{BB962C8B-B14F-4D97-AF65-F5344CB8AC3E}">
        <p14:creationId xmlns:p14="http://schemas.microsoft.com/office/powerpoint/2010/main" val="31427554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EB756C69-447C-4629-AEA5-CC855DD13832}" type="slidenum">
              <a:rPr lang="it-IT" smtClean="0"/>
              <a:t>70</a:t>
            </a:fld>
            <a:endParaRPr lang="it-IT"/>
          </a:p>
        </p:txBody>
      </p:sp>
    </p:spTree>
    <p:extLst>
      <p:ext uri="{BB962C8B-B14F-4D97-AF65-F5344CB8AC3E}">
        <p14:creationId xmlns:p14="http://schemas.microsoft.com/office/powerpoint/2010/main" val="32836636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CA2E72B-D7E2-A32B-8BAC-5336B6D8E1C3}"/>
              </a:ext>
            </a:extLst>
          </p:cNvPr>
          <p:cNvSpPr>
            <a:spLocks noGrp="1"/>
          </p:cNvSpPr>
          <p:nvPr>
            <p:ph type="ctrTitle"/>
          </p:nvPr>
        </p:nvSpPr>
        <p:spPr>
          <a:xfrm>
            <a:off x="1524000" y="1122363"/>
            <a:ext cx="9144000" cy="2387600"/>
          </a:xfrm>
        </p:spPr>
        <p:txBody>
          <a:bodyPr anchor="b"/>
          <a:lstStyle>
            <a:lvl1pPr algn="ctr">
              <a:defRPr sz="6000"/>
            </a:lvl1pPr>
          </a:lstStyle>
          <a:p>
            <a:r>
              <a:rPr lang="it-IT"/>
              <a:t>Fare clic per modificare lo stile del titolo dello schema</a:t>
            </a:r>
          </a:p>
        </p:txBody>
      </p:sp>
      <p:sp>
        <p:nvSpPr>
          <p:cNvPr id="3" name="Sottotitolo 2">
            <a:extLst>
              <a:ext uri="{FF2B5EF4-FFF2-40B4-BE49-F238E27FC236}">
                <a16:creationId xmlns:a16="http://schemas.microsoft.com/office/drawing/2014/main" id="{235A6A2C-F917-2DE4-82FE-65766AD1499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p>
        </p:txBody>
      </p:sp>
      <p:sp>
        <p:nvSpPr>
          <p:cNvPr id="4" name="Segnaposto data 3">
            <a:extLst>
              <a:ext uri="{FF2B5EF4-FFF2-40B4-BE49-F238E27FC236}">
                <a16:creationId xmlns:a16="http://schemas.microsoft.com/office/drawing/2014/main" id="{B18D28F0-C591-7BDB-A933-5D747C14A4F6}"/>
              </a:ext>
            </a:extLst>
          </p:cNvPr>
          <p:cNvSpPr>
            <a:spLocks noGrp="1"/>
          </p:cNvSpPr>
          <p:nvPr>
            <p:ph type="dt" sz="half" idx="10"/>
          </p:nvPr>
        </p:nvSpPr>
        <p:spPr/>
        <p:txBody>
          <a:bodyPr/>
          <a:lstStyle/>
          <a:p>
            <a:fld id="{9D0D92BC-42A9-434B-8530-ADBF4485E407}" type="datetimeFigureOut">
              <a:rPr lang="en-US" smtClean="0"/>
              <a:pPr/>
              <a:t>12/14/2023</a:t>
            </a:fld>
            <a:endParaRPr lang="en-US"/>
          </a:p>
        </p:txBody>
      </p:sp>
      <p:sp>
        <p:nvSpPr>
          <p:cNvPr id="5" name="Segnaposto piè di pagina 4">
            <a:extLst>
              <a:ext uri="{FF2B5EF4-FFF2-40B4-BE49-F238E27FC236}">
                <a16:creationId xmlns:a16="http://schemas.microsoft.com/office/drawing/2014/main" id="{400EE920-C33E-920F-E1F7-92828D70C674}"/>
              </a:ext>
            </a:extLst>
          </p:cNvPr>
          <p:cNvSpPr>
            <a:spLocks noGrp="1"/>
          </p:cNvSpPr>
          <p:nvPr>
            <p:ph type="ftr" sz="quarter" idx="11"/>
          </p:nvPr>
        </p:nvSpPr>
        <p:spPr/>
        <p:txBody>
          <a:bodyPr/>
          <a:lstStyle/>
          <a:p>
            <a:endParaRPr lang="en-US"/>
          </a:p>
        </p:txBody>
      </p:sp>
      <p:sp>
        <p:nvSpPr>
          <p:cNvPr id="6" name="Segnaposto numero diapositiva 5">
            <a:extLst>
              <a:ext uri="{FF2B5EF4-FFF2-40B4-BE49-F238E27FC236}">
                <a16:creationId xmlns:a16="http://schemas.microsoft.com/office/drawing/2014/main" id="{B0305F53-3EA9-DC66-7FA1-73012AFF4ECA}"/>
              </a:ext>
            </a:extLst>
          </p:cNvPr>
          <p:cNvSpPr>
            <a:spLocks noGrp="1"/>
          </p:cNvSpPr>
          <p:nvPr>
            <p:ph type="sldNum" sz="quarter" idx="12"/>
          </p:nvPr>
        </p:nvSpPr>
        <p:spPr/>
        <p:txBody>
          <a:bodyPr/>
          <a:lstStyle/>
          <a:p>
            <a:fld id="{A0289F9E-9962-4B7B-BA18-A15907CCC6BF}" type="slidenum">
              <a:rPr lang="en-US" smtClean="0"/>
              <a:pPr/>
              <a:t>‹N›</a:t>
            </a:fld>
            <a:endParaRPr lang="en-US"/>
          </a:p>
        </p:txBody>
      </p:sp>
    </p:spTree>
    <p:extLst>
      <p:ext uri="{BB962C8B-B14F-4D97-AF65-F5344CB8AC3E}">
        <p14:creationId xmlns:p14="http://schemas.microsoft.com/office/powerpoint/2010/main" val="40152786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8852DD4-9B47-7933-3B3D-63A6E26D7FB4}"/>
              </a:ext>
            </a:extLst>
          </p:cNvPr>
          <p:cNvSpPr>
            <a:spLocks noGrp="1"/>
          </p:cNvSpPr>
          <p:nvPr>
            <p:ph type="title"/>
          </p:nvPr>
        </p:nvSpPr>
        <p:spPr/>
        <p:txBody>
          <a:bodyPr/>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3AE42680-4D65-6919-8703-6CB9597D72F5}"/>
              </a:ext>
            </a:extLst>
          </p:cNvPr>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C0EA4F44-E4E6-FAEA-E7F5-5BFED963DCC4}"/>
              </a:ext>
            </a:extLst>
          </p:cNvPr>
          <p:cNvSpPr>
            <a:spLocks noGrp="1"/>
          </p:cNvSpPr>
          <p:nvPr>
            <p:ph type="dt" sz="half" idx="10"/>
          </p:nvPr>
        </p:nvSpPr>
        <p:spPr/>
        <p:txBody>
          <a:bodyPr/>
          <a:lstStyle/>
          <a:p>
            <a:fld id="{9D0D92BC-42A9-434B-8530-ADBF4485E407}" type="datetimeFigureOut">
              <a:rPr lang="en-US" smtClean="0"/>
              <a:pPr/>
              <a:t>12/14/2023</a:t>
            </a:fld>
            <a:endParaRPr lang="en-US"/>
          </a:p>
        </p:txBody>
      </p:sp>
      <p:sp>
        <p:nvSpPr>
          <p:cNvPr id="5" name="Segnaposto piè di pagina 4">
            <a:extLst>
              <a:ext uri="{FF2B5EF4-FFF2-40B4-BE49-F238E27FC236}">
                <a16:creationId xmlns:a16="http://schemas.microsoft.com/office/drawing/2014/main" id="{7A786D78-9896-2941-D248-C1FD0CE65FFB}"/>
              </a:ext>
            </a:extLst>
          </p:cNvPr>
          <p:cNvSpPr>
            <a:spLocks noGrp="1"/>
          </p:cNvSpPr>
          <p:nvPr>
            <p:ph type="ftr" sz="quarter" idx="11"/>
          </p:nvPr>
        </p:nvSpPr>
        <p:spPr/>
        <p:txBody>
          <a:bodyPr/>
          <a:lstStyle/>
          <a:p>
            <a:endParaRPr lang="en-US"/>
          </a:p>
        </p:txBody>
      </p:sp>
      <p:sp>
        <p:nvSpPr>
          <p:cNvPr id="6" name="Segnaposto numero diapositiva 5">
            <a:extLst>
              <a:ext uri="{FF2B5EF4-FFF2-40B4-BE49-F238E27FC236}">
                <a16:creationId xmlns:a16="http://schemas.microsoft.com/office/drawing/2014/main" id="{594C3572-5D46-F8C1-B0A3-1818131344D1}"/>
              </a:ext>
            </a:extLst>
          </p:cNvPr>
          <p:cNvSpPr>
            <a:spLocks noGrp="1"/>
          </p:cNvSpPr>
          <p:nvPr>
            <p:ph type="sldNum" sz="quarter" idx="12"/>
          </p:nvPr>
        </p:nvSpPr>
        <p:spPr/>
        <p:txBody>
          <a:bodyPr/>
          <a:lstStyle/>
          <a:p>
            <a:fld id="{A0289F9E-9962-4B7B-BA18-A15907CCC6BF}" type="slidenum">
              <a:rPr lang="en-US" smtClean="0"/>
              <a:pPr/>
              <a:t>‹N›</a:t>
            </a:fld>
            <a:endParaRPr lang="en-US"/>
          </a:p>
        </p:txBody>
      </p:sp>
    </p:spTree>
    <p:extLst>
      <p:ext uri="{BB962C8B-B14F-4D97-AF65-F5344CB8AC3E}">
        <p14:creationId xmlns:p14="http://schemas.microsoft.com/office/powerpoint/2010/main" val="5018643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a:extLst>
              <a:ext uri="{FF2B5EF4-FFF2-40B4-BE49-F238E27FC236}">
                <a16:creationId xmlns:a16="http://schemas.microsoft.com/office/drawing/2014/main" id="{F51267F4-B3A0-0A3E-ED1C-68FE88B8C768}"/>
              </a:ext>
            </a:extLst>
          </p:cNvPr>
          <p:cNvSpPr>
            <a:spLocks noGrp="1"/>
          </p:cNvSpPr>
          <p:nvPr>
            <p:ph type="title" orient="vert"/>
          </p:nvPr>
        </p:nvSpPr>
        <p:spPr>
          <a:xfrm>
            <a:off x="8724900" y="365125"/>
            <a:ext cx="2628900" cy="5811838"/>
          </a:xfrm>
        </p:spPr>
        <p:txBody>
          <a:bodyPr vert="eaVert"/>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7CC19D6D-4518-3F08-3EF1-6786B36EEFF3}"/>
              </a:ext>
            </a:extLst>
          </p:cNvPr>
          <p:cNvSpPr>
            <a:spLocks noGrp="1"/>
          </p:cNvSpPr>
          <p:nvPr>
            <p:ph type="body" orient="vert" idx="1"/>
          </p:nvPr>
        </p:nvSpPr>
        <p:spPr>
          <a:xfrm>
            <a:off x="838200" y="365125"/>
            <a:ext cx="7734300" cy="5811838"/>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A923E3C7-64FB-77CA-CB8D-DA5753996C57}"/>
              </a:ext>
            </a:extLst>
          </p:cNvPr>
          <p:cNvSpPr>
            <a:spLocks noGrp="1"/>
          </p:cNvSpPr>
          <p:nvPr>
            <p:ph type="dt" sz="half" idx="10"/>
          </p:nvPr>
        </p:nvSpPr>
        <p:spPr/>
        <p:txBody>
          <a:bodyPr/>
          <a:lstStyle/>
          <a:p>
            <a:fld id="{9D0D92BC-42A9-434B-8530-ADBF4485E407}" type="datetimeFigureOut">
              <a:rPr lang="en-US" smtClean="0"/>
              <a:pPr/>
              <a:t>12/14/2023</a:t>
            </a:fld>
            <a:endParaRPr lang="en-US"/>
          </a:p>
        </p:txBody>
      </p:sp>
      <p:sp>
        <p:nvSpPr>
          <p:cNvPr id="5" name="Segnaposto piè di pagina 4">
            <a:extLst>
              <a:ext uri="{FF2B5EF4-FFF2-40B4-BE49-F238E27FC236}">
                <a16:creationId xmlns:a16="http://schemas.microsoft.com/office/drawing/2014/main" id="{B95A02D2-A528-2E07-48EB-E381C489FD49}"/>
              </a:ext>
            </a:extLst>
          </p:cNvPr>
          <p:cNvSpPr>
            <a:spLocks noGrp="1"/>
          </p:cNvSpPr>
          <p:nvPr>
            <p:ph type="ftr" sz="quarter" idx="11"/>
          </p:nvPr>
        </p:nvSpPr>
        <p:spPr/>
        <p:txBody>
          <a:bodyPr/>
          <a:lstStyle/>
          <a:p>
            <a:endParaRPr lang="en-US"/>
          </a:p>
        </p:txBody>
      </p:sp>
      <p:sp>
        <p:nvSpPr>
          <p:cNvPr id="6" name="Segnaposto numero diapositiva 5">
            <a:extLst>
              <a:ext uri="{FF2B5EF4-FFF2-40B4-BE49-F238E27FC236}">
                <a16:creationId xmlns:a16="http://schemas.microsoft.com/office/drawing/2014/main" id="{590C5DC7-0A59-952C-17E6-9F9B04F62FDA}"/>
              </a:ext>
            </a:extLst>
          </p:cNvPr>
          <p:cNvSpPr>
            <a:spLocks noGrp="1"/>
          </p:cNvSpPr>
          <p:nvPr>
            <p:ph type="sldNum" sz="quarter" idx="12"/>
          </p:nvPr>
        </p:nvSpPr>
        <p:spPr/>
        <p:txBody>
          <a:bodyPr/>
          <a:lstStyle/>
          <a:p>
            <a:fld id="{A0289F9E-9962-4B7B-BA18-A15907CCC6BF}" type="slidenum">
              <a:rPr lang="en-US" smtClean="0"/>
              <a:pPr/>
              <a:t>‹N›</a:t>
            </a:fld>
            <a:endParaRPr lang="en-US"/>
          </a:p>
        </p:txBody>
      </p:sp>
    </p:spTree>
    <p:extLst>
      <p:ext uri="{BB962C8B-B14F-4D97-AF65-F5344CB8AC3E}">
        <p14:creationId xmlns:p14="http://schemas.microsoft.com/office/powerpoint/2010/main" val="37488951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341F2DE-3434-4ECC-BC4C-36AE0A16C526}"/>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E2E82ED8-70EE-D4CF-6836-D0F56B3238F2}"/>
              </a:ext>
            </a:extLst>
          </p:cNvPr>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93CD540F-39E8-CDAD-4BB1-9C2CBC8121E0}"/>
              </a:ext>
            </a:extLst>
          </p:cNvPr>
          <p:cNvSpPr>
            <a:spLocks noGrp="1"/>
          </p:cNvSpPr>
          <p:nvPr>
            <p:ph type="dt" sz="half" idx="10"/>
          </p:nvPr>
        </p:nvSpPr>
        <p:spPr/>
        <p:txBody>
          <a:bodyPr/>
          <a:lstStyle/>
          <a:p>
            <a:fld id="{9D0D92BC-42A9-434B-8530-ADBF4485E407}" type="datetimeFigureOut">
              <a:rPr lang="en-US" smtClean="0"/>
              <a:pPr/>
              <a:t>12/14/2023</a:t>
            </a:fld>
            <a:endParaRPr lang="en-US"/>
          </a:p>
        </p:txBody>
      </p:sp>
      <p:sp>
        <p:nvSpPr>
          <p:cNvPr id="5" name="Segnaposto piè di pagina 4">
            <a:extLst>
              <a:ext uri="{FF2B5EF4-FFF2-40B4-BE49-F238E27FC236}">
                <a16:creationId xmlns:a16="http://schemas.microsoft.com/office/drawing/2014/main" id="{34BAFFE5-1312-3CC6-93B6-66F462274BBF}"/>
              </a:ext>
            </a:extLst>
          </p:cNvPr>
          <p:cNvSpPr>
            <a:spLocks noGrp="1"/>
          </p:cNvSpPr>
          <p:nvPr>
            <p:ph type="ftr" sz="quarter" idx="11"/>
          </p:nvPr>
        </p:nvSpPr>
        <p:spPr/>
        <p:txBody>
          <a:bodyPr/>
          <a:lstStyle/>
          <a:p>
            <a:endParaRPr lang="en-US"/>
          </a:p>
        </p:txBody>
      </p:sp>
      <p:sp>
        <p:nvSpPr>
          <p:cNvPr id="6" name="Segnaposto numero diapositiva 5">
            <a:extLst>
              <a:ext uri="{FF2B5EF4-FFF2-40B4-BE49-F238E27FC236}">
                <a16:creationId xmlns:a16="http://schemas.microsoft.com/office/drawing/2014/main" id="{2EED3088-53BC-6F14-6FAA-B292B604AD28}"/>
              </a:ext>
            </a:extLst>
          </p:cNvPr>
          <p:cNvSpPr>
            <a:spLocks noGrp="1"/>
          </p:cNvSpPr>
          <p:nvPr>
            <p:ph type="sldNum" sz="quarter" idx="12"/>
          </p:nvPr>
        </p:nvSpPr>
        <p:spPr/>
        <p:txBody>
          <a:bodyPr/>
          <a:lstStyle/>
          <a:p>
            <a:fld id="{A0289F9E-9962-4B7B-BA18-A15907CCC6BF}" type="slidenum">
              <a:rPr lang="en-US" smtClean="0"/>
              <a:pPr/>
              <a:t>‹N›</a:t>
            </a:fld>
            <a:endParaRPr lang="en-US"/>
          </a:p>
        </p:txBody>
      </p:sp>
    </p:spTree>
    <p:extLst>
      <p:ext uri="{BB962C8B-B14F-4D97-AF65-F5344CB8AC3E}">
        <p14:creationId xmlns:p14="http://schemas.microsoft.com/office/powerpoint/2010/main" val="27195718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EA87404-0BD5-80BB-CC66-D2EC82687EC0}"/>
              </a:ext>
            </a:extLst>
          </p:cNvPr>
          <p:cNvSpPr>
            <a:spLocks noGrp="1"/>
          </p:cNvSpPr>
          <p:nvPr>
            <p:ph type="title"/>
          </p:nvPr>
        </p:nvSpPr>
        <p:spPr>
          <a:xfrm>
            <a:off x="831850" y="1709738"/>
            <a:ext cx="10515600" cy="2852737"/>
          </a:xfrm>
        </p:spPr>
        <p:txBody>
          <a:bodyPr anchor="b"/>
          <a:lstStyle>
            <a:lvl1pPr>
              <a:defRPr sz="6000"/>
            </a:lvl1pPr>
          </a:lstStyle>
          <a:p>
            <a:r>
              <a:rPr lang="it-IT"/>
              <a:t>Fare clic per modificare lo stile del titolo dello schema</a:t>
            </a:r>
          </a:p>
        </p:txBody>
      </p:sp>
      <p:sp>
        <p:nvSpPr>
          <p:cNvPr id="3" name="Segnaposto testo 2">
            <a:extLst>
              <a:ext uri="{FF2B5EF4-FFF2-40B4-BE49-F238E27FC236}">
                <a16:creationId xmlns:a16="http://schemas.microsoft.com/office/drawing/2014/main" id="{DF127D10-38CC-350C-8301-8B868E1BD28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Fare clic per modificare gli stili del testo dello schema</a:t>
            </a:r>
          </a:p>
        </p:txBody>
      </p:sp>
      <p:sp>
        <p:nvSpPr>
          <p:cNvPr id="4" name="Segnaposto data 3">
            <a:extLst>
              <a:ext uri="{FF2B5EF4-FFF2-40B4-BE49-F238E27FC236}">
                <a16:creationId xmlns:a16="http://schemas.microsoft.com/office/drawing/2014/main" id="{D8F6E212-C4A7-C2B7-F94E-0A86EBED7C47}"/>
              </a:ext>
            </a:extLst>
          </p:cNvPr>
          <p:cNvSpPr>
            <a:spLocks noGrp="1"/>
          </p:cNvSpPr>
          <p:nvPr>
            <p:ph type="dt" sz="half" idx="10"/>
          </p:nvPr>
        </p:nvSpPr>
        <p:spPr/>
        <p:txBody>
          <a:bodyPr/>
          <a:lstStyle/>
          <a:p>
            <a:fld id="{9D0D92BC-42A9-434B-8530-ADBF4485E407}" type="datetimeFigureOut">
              <a:rPr lang="en-US" smtClean="0"/>
              <a:pPr/>
              <a:t>12/14/2023</a:t>
            </a:fld>
            <a:endParaRPr lang="en-US"/>
          </a:p>
        </p:txBody>
      </p:sp>
      <p:sp>
        <p:nvSpPr>
          <p:cNvPr id="5" name="Segnaposto piè di pagina 4">
            <a:extLst>
              <a:ext uri="{FF2B5EF4-FFF2-40B4-BE49-F238E27FC236}">
                <a16:creationId xmlns:a16="http://schemas.microsoft.com/office/drawing/2014/main" id="{8505F7E1-2C4D-C908-7A52-63FE9BCF49B5}"/>
              </a:ext>
            </a:extLst>
          </p:cNvPr>
          <p:cNvSpPr>
            <a:spLocks noGrp="1"/>
          </p:cNvSpPr>
          <p:nvPr>
            <p:ph type="ftr" sz="quarter" idx="11"/>
          </p:nvPr>
        </p:nvSpPr>
        <p:spPr/>
        <p:txBody>
          <a:bodyPr/>
          <a:lstStyle/>
          <a:p>
            <a:endParaRPr lang="en-US"/>
          </a:p>
        </p:txBody>
      </p:sp>
      <p:sp>
        <p:nvSpPr>
          <p:cNvPr id="6" name="Segnaposto numero diapositiva 5">
            <a:extLst>
              <a:ext uri="{FF2B5EF4-FFF2-40B4-BE49-F238E27FC236}">
                <a16:creationId xmlns:a16="http://schemas.microsoft.com/office/drawing/2014/main" id="{0C23472B-C137-ABFF-11F9-AC634B34FB23}"/>
              </a:ext>
            </a:extLst>
          </p:cNvPr>
          <p:cNvSpPr>
            <a:spLocks noGrp="1"/>
          </p:cNvSpPr>
          <p:nvPr>
            <p:ph type="sldNum" sz="quarter" idx="12"/>
          </p:nvPr>
        </p:nvSpPr>
        <p:spPr/>
        <p:txBody>
          <a:bodyPr/>
          <a:lstStyle/>
          <a:p>
            <a:fld id="{A0289F9E-9962-4B7B-BA18-A15907CCC6BF}" type="slidenum">
              <a:rPr lang="en-US" smtClean="0"/>
              <a:pPr/>
              <a:t>‹N›</a:t>
            </a:fld>
            <a:endParaRPr lang="en-US"/>
          </a:p>
        </p:txBody>
      </p:sp>
    </p:spTree>
    <p:extLst>
      <p:ext uri="{BB962C8B-B14F-4D97-AF65-F5344CB8AC3E}">
        <p14:creationId xmlns:p14="http://schemas.microsoft.com/office/powerpoint/2010/main" val="3915694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98D5DC1-931C-A247-8A31-365849A67DFA}"/>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E4A38343-A075-D10B-D7CB-7F1A13648EDC}"/>
              </a:ext>
            </a:extLst>
          </p:cNvPr>
          <p:cNvSpPr>
            <a:spLocks noGrp="1"/>
          </p:cNvSpPr>
          <p:nvPr>
            <p:ph sz="half" idx="1"/>
          </p:nvPr>
        </p:nvSpPr>
        <p:spPr>
          <a:xfrm>
            <a:off x="838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a:extLst>
              <a:ext uri="{FF2B5EF4-FFF2-40B4-BE49-F238E27FC236}">
                <a16:creationId xmlns:a16="http://schemas.microsoft.com/office/drawing/2014/main" id="{113DEDE9-EB02-4A40-236F-48A3C3AB8057}"/>
              </a:ext>
            </a:extLst>
          </p:cNvPr>
          <p:cNvSpPr>
            <a:spLocks noGrp="1"/>
          </p:cNvSpPr>
          <p:nvPr>
            <p:ph sz="half" idx="2"/>
          </p:nvPr>
        </p:nvSpPr>
        <p:spPr>
          <a:xfrm>
            <a:off x="6172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data 4">
            <a:extLst>
              <a:ext uri="{FF2B5EF4-FFF2-40B4-BE49-F238E27FC236}">
                <a16:creationId xmlns:a16="http://schemas.microsoft.com/office/drawing/2014/main" id="{907B40EE-B558-5B36-B327-C1F684451A3C}"/>
              </a:ext>
            </a:extLst>
          </p:cNvPr>
          <p:cNvSpPr>
            <a:spLocks noGrp="1"/>
          </p:cNvSpPr>
          <p:nvPr>
            <p:ph type="dt" sz="half" idx="10"/>
          </p:nvPr>
        </p:nvSpPr>
        <p:spPr/>
        <p:txBody>
          <a:bodyPr/>
          <a:lstStyle/>
          <a:p>
            <a:fld id="{9D0D92BC-42A9-434B-8530-ADBF4485E407}" type="datetimeFigureOut">
              <a:rPr lang="en-US" smtClean="0"/>
              <a:pPr/>
              <a:t>12/14/2023</a:t>
            </a:fld>
            <a:endParaRPr lang="en-US"/>
          </a:p>
        </p:txBody>
      </p:sp>
      <p:sp>
        <p:nvSpPr>
          <p:cNvPr id="6" name="Segnaposto piè di pagina 5">
            <a:extLst>
              <a:ext uri="{FF2B5EF4-FFF2-40B4-BE49-F238E27FC236}">
                <a16:creationId xmlns:a16="http://schemas.microsoft.com/office/drawing/2014/main" id="{4A513245-B936-EB35-C67D-BE1FA2C9634F}"/>
              </a:ext>
            </a:extLst>
          </p:cNvPr>
          <p:cNvSpPr>
            <a:spLocks noGrp="1"/>
          </p:cNvSpPr>
          <p:nvPr>
            <p:ph type="ftr" sz="quarter" idx="11"/>
          </p:nvPr>
        </p:nvSpPr>
        <p:spPr/>
        <p:txBody>
          <a:bodyPr/>
          <a:lstStyle/>
          <a:p>
            <a:endParaRPr lang="en-US"/>
          </a:p>
        </p:txBody>
      </p:sp>
      <p:sp>
        <p:nvSpPr>
          <p:cNvPr id="7" name="Segnaposto numero diapositiva 6">
            <a:extLst>
              <a:ext uri="{FF2B5EF4-FFF2-40B4-BE49-F238E27FC236}">
                <a16:creationId xmlns:a16="http://schemas.microsoft.com/office/drawing/2014/main" id="{17C20DB8-5FA4-3985-B579-B9BE72967C1E}"/>
              </a:ext>
            </a:extLst>
          </p:cNvPr>
          <p:cNvSpPr>
            <a:spLocks noGrp="1"/>
          </p:cNvSpPr>
          <p:nvPr>
            <p:ph type="sldNum" sz="quarter" idx="12"/>
          </p:nvPr>
        </p:nvSpPr>
        <p:spPr/>
        <p:txBody>
          <a:bodyPr/>
          <a:lstStyle/>
          <a:p>
            <a:fld id="{A0289F9E-9962-4B7B-BA18-A15907CCC6BF}" type="slidenum">
              <a:rPr lang="en-US" smtClean="0"/>
              <a:pPr/>
              <a:t>‹N›</a:t>
            </a:fld>
            <a:endParaRPr lang="en-US"/>
          </a:p>
        </p:txBody>
      </p:sp>
    </p:spTree>
    <p:extLst>
      <p:ext uri="{BB962C8B-B14F-4D97-AF65-F5344CB8AC3E}">
        <p14:creationId xmlns:p14="http://schemas.microsoft.com/office/powerpoint/2010/main" val="21222320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F89CC1E-F186-B04D-FAC7-F38CECE317D0}"/>
              </a:ext>
            </a:extLst>
          </p:cNvPr>
          <p:cNvSpPr>
            <a:spLocks noGrp="1"/>
          </p:cNvSpPr>
          <p:nvPr>
            <p:ph type="title"/>
          </p:nvPr>
        </p:nvSpPr>
        <p:spPr>
          <a:xfrm>
            <a:off x="839788" y="365125"/>
            <a:ext cx="10515600" cy="1325563"/>
          </a:xfrm>
        </p:spPr>
        <p:txBody>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F402988F-D9AE-929E-E09C-50D6C7454B9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Segnaposto contenuto 3">
            <a:extLst>
              <a:ext uri="{FF2B5EF4-FFF2-40B4-BE49-F238E27FC236}">
                <a16:creationId xmlns:a16="http://schemas.microsoft.com/office/drawing/2014/main" id="{7EEDA42F-0259-0F9E-A736-3B9A083D0A7A}"/>
              </a:ext>
            </a:extLst>
          </p:cNvPr>
          <p:cNvSpPr>
            <a:spLocks noGrp="1"/>
          </p:cNvSpPr>
          <p:nvPr>
            <p:ph sz="half" idx="2"/>
          </p:nvPr>
        </p:nvSpPr>
        <p:spPr>
          <a:xfrm>
            <a:off x="839788" y="2505075"/>
            <a:ext cx="5157787"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a:extLst>
              <a:ext uri="{FF2B5EF4-FFF2-40B4-BE49-F238E27FC236}">
                <a16:creationId xmlns:a16="http://schemas.microsoft.com/office/drawing/2014/main" id="{50757EFF-7D31-EC74-DF1A-55FC9475AD3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Segnaposto contenuto 5">
            <a:extLst>
              <a:ext uri="{FF2B5EF4-FFF2-40B4-BE49-F238E27FC236}">
                <a16:creationId xmlns:a16="http://schemas.microsoft.com/office/drawing/2014/main" id="{19A2A356-34EF-98E4-0BAF-8A57D5745F16}"/>
              </a:ext>
            </a:extLst>
          </p:cNvPr>
          <p:cNvSpPr>
            <a:spLocks noGrp="1"/>
          </p:cNvSpPr>
          <p:nvPr>
            <p:ph sz="quarter" idx="4"/>
          </p:nvPr>
        </p:nvSpPr>
        <p:spPr>
          <a:xfrm>
            <a:off x="6172200" y="2505075"/>
            <a:ext cx="5183188"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Segnaposto data 6">
            <a:extLst>
              <a:ext uri="{FF2B5EF4-FFF2-40B4-BE49-F238E27FC236}">
                <a16:creationId xmlns:a16="http://schemas.microsoft.com/office/drawing/2014/main" id="{4B49470B-F7B4-6565-2174-9CD47BD8B3C4}"/>
              </a:ext>
            </a:extLst>
          </p:cNvPr>
          <p:cNvSpPr>
            <a:spLocks noGrp="1"/>
          </p:cNvSpPr>
          <p:nvPr>
            <p:ph type="dt" sz="half" idx="10"/>
          </p:nvPr>
        </p:nvSpPr>
        <p:spPr/>
        <p:txBody>
          <a:bodyPr/>
          <a:lstStyle/>
          <a:p>
            <a:fld id="{9D0D92BC-42A9-434B-8530-ADBF4485E407}" type="datetimeFigureOut">
              <a:rPr lang="en-US" smtClean="0"/>
              <a:pPr/>
              <a:t>12/14/2023</a:t>
            </a:fld>
            <a:endParaRPr lang="en-US"/>
          </a:p>
        </p:txBody>
      </p:sp>
      <p:sp>
        <p:nvSpPr>
          <p:cNvPr id="8" name="Segnaposto piè di pagina 7">
            <a:extLst>
              <a:ext uri="{FF2B5EF4-FFF2-40B4-BE49-F238E27FC236}">
                <a16:creationId xmlns:a16="http://schemas.microsoft.com/office/drawing/2014/main" id="{D754D361-1D82-5CFE-8B6F-BA88358D847B}"/>
              </a:ext>
            </a:extLst>
          </p:cNvPr>
          <p:cNvSpPr>
            <a:spLocks noGrp="1"/>
          </p:cNvSpPr>
          <p:nvPr>
            <p:ph type="ftr" sz="quarter" idx="11"/>
          </p:nvPr>
        </p:nvSpPr>
        <p:spPr/>
        <p:txBody>
          <a:bodyPr/>
          <a:lstStyle/>
          <a:p>
            <a:endParaRPr lang="en-US"/>
          </a:p>
        </p:txBody>
      </p:sp>
      <p:sp>
        <p:nvSpPr>
          <p:cNvPr id="9" name="Segnaposto numero diapositiva 8">
            <a:extLst>
              <a:ext uri="{FF2B5EF4-FFF2-40B4-BE49-F238E27FC236}">
                <a16:creationId xmlns:a16="http://schemas.microsoft.com/office/drawing/2014/main" id="{812A8E49-1D6C-7569-584A-545679C50A89}"/>
              </a:ext>
            </a:extLst>
          </p:cNvPr>
          <p:cNvSpPr>
            <a:spLocks noGrp="1"/>
          </p:cNvSpPr>
          <p:nvPr>
            <p:ph type="sldNum" sz="quarter" idx="12"/>
          </p:nvPr>
        </p:nvSpPr>
        <p:spPr/>
        <p:txBody>
          <a:bodyPr/>
          <a:lstStyle/>
          <a:p>
            <a:fld id="{A0289F9E-9962-4B7B-BA18-A15907CCC6BF}" type="slidenum">
              <a:rPr lang="en-US" smtClean="0"/>
              <a:pPr/>
              <a:t>‹N›</a:t>
            </a:fld>
            <a:endParaRPr lang="en-US"/>
          </a:p>
        </p:txBody>
      </p:sp>
    </p:spTree>
    <p:extLst>
      <p:ext uri="{BB962C8B-B14F-4D97-AF65-F5344CB8AC3E}">
        <p14:creationId xmlns:p14="http://schemas.microsoft.com/office/powerpoint/2010/main" val="5044814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11D5E56-9213-57B8-DB22-3FF97D75053F}"/>
              </a:ext>
            </a:extLst>
          </p:cNvPr>
          <p:cNvSpPr>
            <a:spLocks noGrp="1"/>
          </p:cNvSpPr>
          <p:nvPr>
            <p:ph type="title"/>
          </p:nvPr>
        </p:nvSpPr>
        <p:spPr/>
        <p:txBody>
          <a:bodyPr/>
          <a:lstStyle/>
          <a:p>
            <a:r>
              <a:rPr lang="it-IT"/>
              <a:t>Fare clic per modificare lo stile del titolo dello schema</a:t>
            </a:r>
          </a:p>
        </p:txBody>
      </p:sp>
      <p:sp>
        <p:nvSpPr>
          <p:cNvPr id="3" name="Segnaposto data 2">
            <a:extLst>
              <a:ext uri="{FF2B5EF4-FFF2-40B4-BE49-F238E27FC236}">
                <a16:creationId xmlns:a16="http://schemas.microsoft.com/office/drawing/2014/main" id="{4553977E-16B9-D703-041D-FA2183A40ABC}"/>
              </a:ext>
            </a:extLst>
          </p:cNvPr>
          <p:cNvSpPr>
            <a:spLocks noGrp="1"/>
          </p:cNvSpPr>
          <p:nvPr>
            <p:ph type="dt" sz="half" idx="10"/>
          </p:nvPr>
        </p:nvSpPr>
        <p:spPr/>
        <p:txBody>
          <a:bodyPr/>
          <a:lstStyle/>
          <a:p>
            <a:fld id="{9D0D92BC-42A9-434B-8530-ADBF4485E407}" type="datetimeFigureOut">
              <a:rPr lang="en-US" smtClean="0"/>
              <a:pPr/>
              <a:t>12/14/2023</a:t>
            </a:fld>
            <a:endParaRPr lang="en-US"/>
          </a:p>
        </p:txBody>
      </p:sp>
      <p:sp>
        <p:nvSpPr>
          <p:cNvPr id="4" name="Segnaposto piè di pagina 3">
            <a:extLst>
              <a:ext uri="{FF2B5EF4-FFF2-40B4-BE49-F238E27FC236}">
                <a16:creationId xmlns:a16="http://schemas.microsoft.com/office/drawing/2014/main" id="{D3D013DC-8674-F61C-CF07-FD44E6061C09}"/>
              </a:ext>
            </a:extLst>
          </p:cNvPr>
          <p:cNvSpPr>
            <a:spLocks noGrp="1"/>
          </p:cNvSpPr>
          <p:nvPr>
            <p:ph type="ftr" sz="quarter" idx="11"/>
          </p:nvPr>
        </p:nvSpPr>
        <p:spPr/>
        <p:txBody>
          <a:bodyPr/>
          <a:lstStyle/>
          <a:p>
            <a:endParaRPr lang="en-US"/>
          </a:p>
        </p:txBody>
      </p:sp>
      <p:sp>
        <p:nvSpPr>
          <p:cNvPr id="5" name="Segnaposto numero diapositiva 4">
            <a:extLst>
              <a:ext uri="{FF2B5EF4-FFF2-40B4-BE49-F238E27FC236}">
                <a16:creationId xmlns:a16="http://schemas.microsoft.com/office/drawing/2014/main" id="{C14584EC-5E6B-5F9A-A8C5-291CC8DA7C10}"/>
              </a:ext>
            </a:extLst>
          </p:cNvPr>
          <p:cNvSpPr>
            <a:spLocks noGrp="1"/>
          </p:cNvSpPr>
          <p:nvPr>
            <p:ph type="sldNum" sz="quarter" idx="12"/>
          </p:nvPr>
        </p:nvSpPr>
        <p:spPr/>
        <p:txBody>
          <a:bodyPr/>
          <a:lstStyle/>
          <a:p>
            <a:fld id="{A0289F9E-9962-4B7B-BA18-A15907CCC6BF}" type="slidenum">
              <a:rPr lang="en-US" smtClean="0"/>
              <a:pPr/>
              <a:t>‹N›</a:t>
            </a:fld>
            <a:endParaRPr lang="en-US"/>
          </a:p>
        </p:txBody>
      </p:sp>
    </p:spTree>
    <p:extLst>
      <p:ext uri="{BB962C8B-B14F-4D97-AF65-F5344CB8AC3E}">
        <p14:creationId xmlns:p14="http://schemas.microsoft.com/office/powerpoint/2010/main" val="4416261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2964CFEE-1FBE-E763-5C8E-71DCB1672202}"/>
              </a:ext>
            </a:extLst>
          </p:cNvPr>
          <p:cNvSpPr>
            <a:spLocks noGrp="1"/>
          </p:cNvSpPr>
          <p:nvPr>
            <p:ph type="dt" sz="half" idx="10"/>
          </p:nvPr>
        </p:nvSpPr>
        <p:spPr/>
        <p:txBody>
          <a:bodyPr/>
          <a:lstStyle/>
          <a:p>
            <a:fld id="{9D0D92BC-42A9-434B-8530-ADBF4485E407}" type="datetimeFigureOut">
              <a:rPr lang="en-US" smtClean="0"/>
              <a:pPr/>
              <a:t>12/14/2023</a:t>
            </a:fld>
            <a:endParaRPr lang="en-US"/>
          </a:p>
        </p:txBody>
      </p:sp>
      <p:sp>
        <p:nvSpPr>
          <p:cNvPr id="3" name="Segnaposto piè di pagina 2">
            <a:extLst>
              <a:ext uri="{FF2B5EF4-FFF2-40B4-BE49-F238E27FC236}">
                <a16:creationId xmlns:a16="http://schemas.microsoft.com/office/drawing/2014/main" id="{45AB8BED-6528-0A73-424F-32A2969F3505}"/>
              </a:ext>
            </a:extLst>
          </p:cNvPr>
          <p:cNvSpPr>
            <a:spLocks noGrp="1"/>
          </p:cNvSpPr>
          <p:nvPr>
            <p:ph type="ftr" sz="quarter" idx="11"/>
          </p:nvPr>
        </p:nvSpPr>
        <p:spPr/>
        <p:txBody>
          <a:bodyPr/>
          <a:lstStyle/>
          <a:p>
            <a:endParaRPr lang="en-US"/>
          </a:p>
        </p:txBody>
      </p:sp>
      <p:sp>
        <p:nvSpPr>
          <p:cNvPr id="4" name="Segnaposto numero diapositiva 3">
            <a:extLst>
              <a:ext uri="{FF2B5EF4-FFF2-40B4-BE49-F238E27FC236}">
                <a16:creationId xmlns:a16="http://schemas.microsoft.com/office/drawing/2014/main" id="{D66FA3F7-BAD2-D302-8E36-351E3BCFF935}"/>
              </a:ext>
            </a:extLst>
          </p:cNvPr>
          <p:cNvSpPr>
            <a:spLocks noGrp="1"/>
          </p:cNvSpPr>
          <p:nvPr>
            <p:ph type="sldNum" sz="quarter" idx="12"/>
          </p:nvPr>
        </p:nvSpPr>
        <p:spPr/>
        <p:txBody>
          <a:bodyPr/>
          <a:lstStyle/>
          <a:p>
            <a:fld id="{A0289F9E-9962-4B7B-BA18-A15907CCC6BF}" type="slidenum">
              <a:rPr lang="en-US" smtClean="0"/>
              <a:pPr/>
              <a:t>‹N›</a:t>
            </a:fld>
            <a:endParaRPr lang="en-US"/>
          </a:p>
        </p:txBody>
      </p:sp>
    </p:spTree>
    <p:extLst>
      <p:ext uri="{BB962C8B-B14F-4D97-AF65-F5344CB8AC3E}">
        <p14:creationId xmlns:p14="http://schemas.microsoft.com/office/powerpoint/2010/main" val="25168214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7FEA23F-6C9C-B5B4-68AA-7686AA8ABA41}"/>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1C326128-0481-9829-74A3-7BED1C130BA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a:extLst>
              <a:ext uri="{FF2B5EF4-FFF2-40B4-BE49-F238E27FC236}">
                <a16:creationId xmlns:a16="http://schemas.microsoft.com/office/drawing/2014/main" id="{9333228D-FEA5-CA67-6A8B-13D7F20C9D1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606EE963-44DA-275F-0013-9529E234E5DE}"/>
              </a:ext>
            </a:extLst>
          </p:cNvPr>
          <p:cNvSpPr>
            <a:spLocks noGrp="1"/>
          </p:cNvSpPr>
          <p:nvPr>
            <p:ph type="dt" sz="half" idx="10"/>
          </p:nvPr>
        </p:nvSpPr>
        <p:spPr/>
        <p:txBody>
          <a:bodyPr/>
          <a:lstStyle/>
          <a:p>
            <a:fld id="{9D0D92BC-42A9-434B-8530-ADBF4485E407}" type="datetimeFigureOut">
              <a:rPr lang="en-US" smtClean="0"/>
              <a:pPr/>
              <a:t>12/14/2023</a:t>
            </a:fld>
            <a:endParaRPr lang="en-US"/>
          </a:p>
        </p:txBody>
      </p:sp>
      <p:sp>
        <p:nvSpPr>
          <p:cNvPr id="6" name="Segnaposto piè di pagina 5">
            <a:extLst>
              <a:ext uri="{FF2B5EF4-FFF2-40B4-BE49-F238E27FC236}">
                <a16:creationId xmlns:a16="http://schemas.microsoft.com/office/drawing/2014/main" id="{38F4114C-11F4-6875-73C9-25169DEA3C5D}"/>
              </a:ext>
            </a:extLst>
          </p:cNvPr>
          <p:cNvSpPr>
            <a:spLocks noGrp="1"/>
          </p:cNvSpPr>
          <p:nvPr>
            <p:ph type="ftr" sz="quarter" idx="11"/>
          </p:nvPr>
        </p:nvSpPr>
        <p:spPr/>
        <p:txBody>
          <a:bodyPr/>
          <a:lstStyle/>
          <a:p>
            <a:endParaRPr lang="en-US"/>
          </a:p>
        </p:txBody>
      </p:sp>
      <p:sp>
        <p:nvSpPr>
          <p:cNvPr id="7" name="Segnaposto numero diapositiva 6">
            <a:extLst>
              <a:ext uri="{FF2B5EF4-FFF2-40B4-BE49-F238E27FC236}">
                <a16:creationId xmlns:a16="http://schemas.microsoft.com/office/drawing/2014/main" id="{BC3AB6A8-A6F0-D758-E790-29A9E2DC77D9}"/>
              </a:ext>
            </a:extLst>
          </p:cNvPr>
          <p:cNvSpPr>
            <a:spLocks noGrp="1"/>
          </p:cNvSpPr>
          <p:nvPr>
            <p:ph type="sldNum" sz="quarter" idx="12"/>
          </p:nvPr>
        </p:nvSpPr>
        <p:spPr/>
        <p:txBody>
          <a:bodyPr/>
          <a:lstStyle/>
          <a:p>
            <a:fld id="{A0289F9E-9962-4B7B-BA18-A15907CCC6BF}" type="slidenum">
              <a:rPr lang="en-US" smtClean="0"/>
              <a:pPr/>
              <a:t>‹N›</a:t>
            </a:fld>
            <a:endParaRPr lang="en-US"/>
          </a:p>
        </p:txBody>
      </p:sp>
    </p:spTree>
    <p:extLst>
      <p:ext uri="{BB962C8B-B14F-4D97-AF65-F5344CB8AC3E}">
        <p14:creationId xmlns:p14="http://schemas.microsoft.com/office/powerpoint/2010/main" val="34613637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3BE30DC-452C-965B-8507-DCDE94E8DF4B}"/>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immagine 2">
            <a:extLst>
              <a:ext uri="{FF2B5EF4-FFF2-40B4-BE49-F238E27FC236}">
                <a16:creationId xmlns:a16="http://schemas.microsoft.com/office/drawing/2014/main" id="{3119D079-AF05-1F4D-3CDE-FFC259DC642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a:p>
        </p:txBody>
      </p:sp>
      <p:sp>
        <p:nvSpPr>
          <p:cNvPr id="4" name="Segnaposto testo 3">
            <a:extLst>
              <a:ext uri="{FF2B5EF4-FFF2-40B4-BE49-F238E27FC236}">
                <a16:creationId xmlns:a16="http://schemas.microsoft.com/office/drawing/2014/main" id="{7CAC8502-1DCF-2C9C-9018-F62F043B25E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7184DA8E-1C22-7B91-EE1C-810875518669}"/>
              </a:ext>
            </a:extLst>
          </p:cNvPr>
          <p:cNvSpPr>
            <a:spLocks noGrp="1"/>
          </p:cNvSpPr>
          <p:nvPr>
            <p:ph type="dt" sz="half" idx="10"/>
          </p:nvPr>
        </p:nvSpPr>
        <p:spPr/>
        <p:txBody>
          <a:bodyPr/>
          <a:lstStyle/>
          <a:p>
            <a:fld id="{9D0D92BC-42A9-434B-8530-ADBF4485E407}" type="datetimeFigureOut">
              <a:rPr lang="en-US" smtClean="0"/>
              <a:pPr/>
              <a:t>12/14/2023</a:t>
            </a:fld>
            <a:endParaRPr lang="en-US"/>
          </a:p>
        </p:txBody>
      </p:sp>
      <p:sp>
        <p:nvSpPr>
          <p:cNvPr id="6" name="Segnaposto piè di pagina 5">
            <a:extLst>
              <a:ext uri="{FF2B5EF4-FFF2-40B4-BE49-F238E27FC236}">
                <a16:creationId xmlns:a16="http://schemas.microsoft.com/office/drawing/2014/main" id="{355C3DF6-89FB-AF43-6067-91FDB412044A}"/>
              </a:ext>
            </a:extLst>
          </p:cNvPr>
          <p:cNvSpPr>
            <a:spLocks noGrp="1"/>
          </p:cNvSpPr>
          <p:nvPr>
            <p:ph type="ftr" sz="quarter" idx="11"/>
          </p:nvPr>
        </p:nvSpPr>
        <p:spPr/>
        <p:txBody>
          <a:bodyPr/>
          <a:lstStyle/>
          <a:p>
            <a:endParaRPr lang="en-US"/>
          </a:p>
        </p:txBody>
      </p:sp>
      <p:sp>
        <p:nvSpPr>
          <p:cNvPr id="7" name="Segnaposto numero diapositiva 6">
            <a:extLst>
              <a:ext uri="{FF2B5EF4-FFF2-40B4-BE49-F238E27FC236}">
                <a16:creationId xmlns:a16="http://schemas.microsoft.com/office/drawing/2014/main" id="{8E070B1E-DFD4-E025-404C-49DF00ED6746}"/>
              </a:ext>
            </a:extLst>
          </p:cNvPr>
          <p:cNvSpPr>
            <a:spLocks noGrp="1"/>
          </p:cNvSpPr>
          <p:nvPr>
            <p:ph type="sldNum" sz="quarter" idx="12"/>
          </p:nvPr>
        </p:nvSpPr>
        <p:spPr/>
        <p:txBody>
          <a:bodyPr/>
          <a:lstStyle/>
          <a:p>
            <a:fld id="{A0289F9E-9962-4B7B-BA18-A15907CCC6BF}" type="slidenum">
              <a:rPr lang="en-US" smtClean="0"/>
              <a:pPr/>
              <a:t>‹N›</a:t>
            </a:fld>
            <a:endParaRPr lang="en-US"/>
          </a:p>
        </p:txBody>
      </p:sp>
    </p:spTree>
    <p:extLst>
      <p:ext uri="{BB962C8B-B14F-4D97-AF65-F5344CB8AC3E}">
        <p14:creationId xmlns:p14="http://schemas.microsoft.com/office/powerpoint/2010/main" val="42685400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a:extLst>
              <a:ext uri="{FF2B5EF4-FFF2-40B4-BE49-F238E27FC236}">
                <a16:creationId xmlns:a16="http://schemas.microsoft.com/office/drawing/2014/main" id="{3AB440FE-654A-7E0F-B65F-A984227D0F9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86DAE328-24FC-9D2C-7CE7-3E730416A9A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FE674697-0EE3-0C56-540E-0AB7F625F1A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D0D92BC-42A9-434B-8530-ADBF4485E407}" type="datetimeFigureOut">
              <a:rPr lang="en-US" smtClean="0"/>
              <a:pPr/>
              <a:t>12/14/2023</a:t>
            </a:fld>
            <a:endParaRPr lang="en-US"/>
          </a:p>
        </p:txBody>
      </p:sp>
      <p:sp>
        <p:nvSpPr>
          <p:cNvPr id="5" name="Segnaposto piè di pagina 4">
            <a:extLst>
              <a:ext uri="{FF2B5EF4-FFF2-40B4-BE49-F238E27FC236}">
                <a16:creationId xmlns:a16="http://schemas.microsoft.com/office/drawing/2014/main" id="{ADEB101E-32E7-836C-618A-2E1C0321BAE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egnaposto numero diapositiva 5">
            <a:extLst>
              <a:ext uri="{FF2B5EF4-FFF2-40B4-BE49-F238E27FC236}">
                <a16:creationId xmlns:a16="http://schemas.microsoft.com/office/drawing/2014/main" id="{3005CA60-E8E6-0F39-DE18-A1985E23BBD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0289F9E-9962-4B7B-BA18-A15907CCC6BF}" type="slidenum">
              <a:rPr lang="en-US" smtClean="0"/>
              <a:pPr/>
              <a:t>‹N›</a:t>
            </a:fld>
            <a:endParaRPr lang="en-US"/>
          </a:p>
        </p:txBody>
      </p:sp>
    </p:spTree>
    <p:extLst>
      <p:ext uri="{BB962C8B-B14F-4D97-AF65-F5344CB8AC3E}">
        <p14:creationId xmlns:p14="http://schemas.microsoft.com/office/powerpoint/2010/main" val="490157726"/>
      </p:ext>
    </p:extLst>
  </p:cSld>
  <p:clrMap bg1="lt1" tx1="dk1" bg2="lt2" tx2="dk2" accent1="accent1" accent2="accent2" accent3="accent3" accent4="accent4" accent5="accent5" accent6="accent6" hlink="hlink" folHlink="folHlink"/>
  <p:sldLayoutIdLst>
    <p:sldLayoutId id="2147483744" r:id="rId1"/>
    <p:sldLayoutId id="2147483745" r:id="rId2"/>
    <p:sldLayoutId id="2147483746" r:id="rId3"/>
    <p:sldLayoutId id="2147483747" r:id="rId4"/>
    <p:sldLayoutId id="2147483748" r:id="rId5"/>
    <p:sldLayoutId id="2147483749" r:id="rId6"/>
    <p:sldLayoutId id="2147483750" r:id="rId7"/>
    <p:sldLayoutId id="2147483751" r:id="rId8"/>
    <p:sldLayoutId id="2147483752" r:id="rId9"/>
    <p:sldLayoutId id="2147483753" r:id="rId10"/>
    <p:sldLayoutId id="2147483754" r:id="rId1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customXml" Target="../ink/ink3.xml"/><Relationship Id="rId3" Type="http://schemas.openxmlformats.org/officeDocument/2006/relationships/image" Target="../media/image30.png"/><Relationship Id="rId7" Type="http://schemas.openxmlformats.org/officeDocument/2006/relationships/slide" Target="slide44.xml"/><Relationship Id="rId2" Type="http://schemas.openxmlformats.org/officeDocument/2006/relationships/slide" Target="slide37.xml"/><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customXml" Target="../ink/ink2.xml"/><Relationship Id="rId9" Type="http://schemas.openxmlformats.org/officeDocument/2006/relationships/image" Target="../media/image34.png"/></Relationships>
</file>

<file path=ppt/slides/_rels/slide1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slide" Target="slide38.xml"/><Relationship Id="rId1" Type="http://schemas.openxmlformats.org/officeDocument/2006/relationships/slideLayout" Target="../slideLayouts/slideLayout7.xml"/><Relationship Id="rId6" Type="http://schemas.microsoft.com/office/2007/relationships/hdphoto" Target="../media/hdphoto2.wdp"/><Relationship Id="rId5" Type="http://schemas.openxmlformats.org/officeDocument/2006/relationships/image" Target="../media/image35.png"/><Relationship Id="rId4" Type="http://schemas.microsoft.com/office/2007/relationships/hdphoto" Target="../media/hdphoto1.wdp"/></Relationships>
</file>

<file path=ppt/slides/_rels/slide12.xml.rels><?xml version="1.0" encoding="UTF-8" standalone="yes"?>
<Relationships xmlns="http://schemas.openxmlformats.org/package/2006/relationships"><Relationship Id="rId3" Type="http://schemas.openxmlformats.org/officeDocument/2006/relationships/slide" Target="slide39.xml"/><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microsoft.com/office/2018/10/relationships/comments" Target="../comments/modernComment_150_3E3ADA2C.xml"/><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slide" Target="slide39.xml"/><Relationship Id="rId4" Type="http://schemas.openxmlformats.org/officeDocument/2006/relationships/image" Target="../media/image37.png"/></Relationships>
</file>

<file path=ppt/slides/_rels/slide15.xml.rels><?xml version="1.0" encoding="UTF-8" standalone="yes"?>
<Relationships xmlns="http://schemas.openxmlformats.org/package/2006/relationships"><Relationship Id="rId3" Type="http://schemas.openxmlformats.org/officeDocument/2006/relationships/slide" Target="slide39.xml"/><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microsoft.com/office/2007/relationships/hdphoto" Target="../media/hdphoto3.wdp"/><Relationship Id="rId4" Type="http://schemas.openxmlformats.org/officeDocument/2006/relationships/image" Target="../media/image38.png"/></Relationships>
</file>

<file path=ppt/slides/_rels/slide1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microsoft.com/office/2007/relationships/hdphoto" Target="../media/hdphoto4.wdp"/><Relationship Id="rId5" Type="http://schemas.openxmlformats.org/officeDocument/2006/relationships/image" Target="../media/image41.png"/><Relationship Id="rId4" Type="http://schemas.openxmlformats.org/officeDocument/2006/relationships/image" Target="../media/image40.png"/></Relationships>
</file>

<file path=ppt/slides/_rels/slide17.xml.rels><?xml version="1.0" encoding="UTF-8" standalone="yes"?>
<Relationships xmlns="http://schemas.openxmlformats.org/package/2006/relationships"><Relationship Id="rId8" Type="http://schemas.microsoft.com/office/2007/relationships/hdphoto" Target="../media/hdphoto5.wdp"/><Relationship Id="rId3" Type="http://schemas.openxmlformats.org/officeDocument/2006/relationships/image" Target="../media/image43.png"/><Relationship Id="rId7" Type="http://schemas.openxmlformats.org/officeDocument/2006/relationships/image" Target="../media/image45.png"/><Relationship Id="rId2" Type="http://schemas.openxmlformats.org/officeDocument/2006/relationships/customXml" Target="../ink/ink4.xml"/><Relationship Id="rId1" Type="http://schemas.openxmlformats.org/officeDocument/2006/relationships/slideLayout" Target="../slideLayouts/slideLayout7.xml"/><Relationship Id="rId6" Type="http://schemas.openxmlformats.org/officeDocument/2006/relationships/image" Target="../media/image42.png"/><Relationship Id="rId5" Type="http://schemas.openxmlformats.org/officeDocument/2006/relationships/image" Target="../media/image44.png"/><Relationship Id="rId4" Type="http://schemas.openxmlformats.org/officeDocument/2006/relationships/customXml" Target="../ink/ink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slide" Target="slide35.xml"/><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slide" Target="slide16.xml"/><Relationship Id="rId5" Type="http://schemas.openxmlformats.org/officeDocument/2006/relationships/slide" Target="slide12.xml"/><Relationship Id="rId4" Type="http://schemas.openxmlformats.org/officeDocument/2006/relationships/slide" Target="slide8.xml"/></Relationships>
</file>

<file path=ppt/slides/_rels/slide2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slide" Target="slide39.xml"/><Relationship Id="rId7" Type="http://schemas.openxmlformats.org/officeDocument/2006/relationships/image" Target="../media/image52.png"/><Relationship Id="rId2" Type="http://schemas.openxmlformats.org/officeDocument/2006/relationships/image" Target="../media/image48.png"/><Relationship Id="rId1" Type="http://schemas.openxmlformats.org/officeDocument/2006/relationships/slideLayout" Target="../slideLayouts/slideLayout2.xml"/><Relationship Id="rId6" Type="http://schemas.openxmlformats.org/officeDocument/2006/relationships/image" Target="../media/image51.jpeg"/><Relationship Id="rId5" Type="http://schemas.openxmlformats.org/officeDocument/2006/relationships/image" Target="../media/image50.png"/><Relationship Id="rId4" Type="http://schemas.openxmlformats.org/officeDocument/2006/relationships/image" Target="../media/image49.jpeg"/></Relationships>
</file>

<file path=ppt/slides/_rels/slide2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slide" Target="slide3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slide" Target="slide3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slide" Target="slide6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56.png"/><Relationship Id="rId1" Type="http://schemas.openxmlformats.org/officeDocument/2006/relationships/slideLayout" Target="../slideLayouts/slideLayout2.xml"/><Relationship Id="rId4" Type="http://schemas.openxmlformats.org/officeDocument/2006/relationships/slide" Target="slide38.xml"/></Relationships>
</file>

<file path=ppt/slides/_rels/slide29.xml.rels><?xml version="1.0" encoding="UTF-8" standalone="yes"?>
<Relationships xmlns="http://schemas.openxmlformats.org/package/2006/relationships"><Relationship Id="rId2" Type="http://schemas.openxmlformats.org/officeDocument/2006/relationships/slide" Target="slide6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 Target="slide38.xml"/><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slide" Target="slide63.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gi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s://github.com/SimoneCallegarin/TIS_project" TargetMode="External"/><Relationship Id="rId2" Type="http://schemas.openxmlformats.org/officeDocument/2006/relationships/image" Target="../media/image59.png"/><Relationship Id="rId1" Type="http://schemas.openxmlformats.org/officeDocument/2006/relationships/slideLayout" Target="../slideLayouts/slideLayout2.xml"/><Relationship Id="rId5" Type="http://schemas.openxmlformats.org/officeDocument/2006/relationships/image" Target="../media/image60.png"/><Relationship Id="rId4" Type="http://schemas.openxmlformats.org/officeDocument/2006/relationships/hyperlink" Target="https://arxiv.org/pdf/1811.05577v2.pdf" TargetMode="External"/></Relationships>
</file>

<file path=ppt/slides/_rels/slide35.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61.png"/><Relationship Id="rId1" Type="http://schemas.openxmlformats.org/officeDocument/2006/relationships/slideLayout" Target="../slideLayouts/slideLayout7.xml"/><Relationship Id="rId5" Type="http://schemas.openxmlformats.org/officeDocument/2006/relationships/image" Target="../media/image62.png"/><Relationship Id="rId4" Type="http://schemas.openxmlformats.org/officeDocument/2006/relationships/slide" Target="slide44.xml"/></Relationships>
</file>

<file path=ppt/slides/_rels/slide3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slide" Target="slide44.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slide" Target="slide44.xml"/><Relationship Id="rId2" Type="http://schemas.openxmlformats.org/officeDocument/2006/relationships/image" Target="../media/image64.png"/><Relationship Id="rId1" Type="http://schemas.openxmlformats.org/officeDocument/2006/relationships/slideLayout" Target="../slideLayouts/slideLayout7.xml"/><Relationship Id="rId4" Type="http://schemas.openxmlformats.org/officeDocument/2006/relationships/image" Target="../media/image63.png"/></Relationships>
</file>

<file path=ppt/slides/_rels/slide38.xml.rels><?xml version="1.0" encoding="UTF-8" standalone="yes"?>
<Relationships xmlns="http://schemas.openxmlformats.org/package/2006/relationships"><Relationship Id="rId8" Type="http://schemas.openxmlformats.org/officeDocument/2006/relationships/hyperlink" Target="https://doi.org/10.1148/ryai.2019190058" TargetMode="External"/><Relationship Id="rId3" Type="http://schemas.openxmlformats.org/officeDocument/2006/relationships/hyperlink" Target="https://doi.org/10.1038/s41746-020-00324-0" TargetMode="External"/><Relationship Id="rId7" Type="http://schemas.openxmlformats.org/officeDocument/2006/relationships/hyperlink" Target="https://www.viz.ai/wp-content/uploads/2023/06/Viz.ai_Healthcare_AI_Trends_White_Paper.pdf" TargetMode="External"/><Relationship Id="rId2" Type="http://schemas.openxmlformats.org/officeDocument/2006/relationships/hyperlink" Target="https://info.deeplearning.ai/the-batch-face-datasets-under-fire-baking-with-ai-human-disabilities-baffle-algorithms-ginormous-transformers" TargetMode="External"/><Relationship Id="rId1" Type="http://schemas.openxmlformats.org/officeDocument/2006/relationships/slideLayout" Target="../slideLayouts/slideLayout2.xml"/><Relationship Id="rId6" Type="http://schemas.openxmlformats.org/officeDocument/2006/relationships/hyperlink" Target="https://dl.acm.org/doi/10.1145/3588967.3588971" TargetMode="External"/><Relationship Id="rId5" Type="http://schemas.openxmlformats.org/officeDocument/2006/relationships/hyperlink" Target="https://doi.org/10.1007/s00146-021-01230-z" TargetMode="External"/><Relationship Id="rId4" Type="http://schemas.openxmlformats.org/officeDocument/2006/relationships/hyperlink" Target="https://fastercapital.com/content/Transforming-Healthcare-with-AIB--Innovations-for-Better-Patient-Care.html" TargetMode="External"/><Relationship Id="rId9" Type="http://schemas.openxmlformats.org/officeDocument/2006/relationships/hyperlink" Target="https://www.ncbi.nlm.nih.gov/pmc/articles/PMC6044098/" TargetMode="External"/></Relationships>
</file>

<file path=ppt/slides/_rels/slide39.xml.rels><?xml version="1.0" encoding="UTF-8" standalone="yes"?>
<Relationships xmlns="http://schemas.openxmlformats.org/package/2006/relationships"><Relationship Id="rId8" Type="http://schemas.openxmlformats.org/officeDocument/2006/relationships/hyperlink" Target="https://dl.acm.org/doi/10.1145/3411763.3451735" TargetMode="External"/><Relationship Id="rId3" Type="http://schemas.openxmlformats.org/officeDocument/2006/relationships/hyperlink" Target="https://www.hbs.edu/faculty/Pages/item.aspx?num=56791" TargetMode="External"/><Relationship Id="rId7" Type="http://schemas.openxmlformats.org/officeDocument/2006/relationships/hyperlink" Target="https://www.nejm.org/doi/full/10.1056/NEJMms2033790" TargetMode="External"/><Relationship Id="rId2" Type="http://schemas.openxmlformats.org/officeDocument/2006/relationships/hyperlink" Target="https://jamanetwork.com/journals/jama/article-abstract/2499265" TargetMode="External"/><Relationship Id="rId1" Type="http://schemas.openxmlformats.org/officeDocument/2006/relationships/slideLayout" Target="../slideLayouts/slideLayout2.xml"/><Relationship Id="rId6" Type="http://schemas.openxmlformats.org/officeDocument/2006/relationships/hyperlink" Target="https://academic.oup.com/jcr/article-abstract/46/4/629/5485292" TargetMode="External"/><Relationship Id="rId5" Type="http://schemas.openxmlformats.org/officeDocument/2006/relationships/hyperlink" Target="https://plato.stanford.edu/archives/spr2021/entries/privacy-medicine/" TargetMode="External"/><Relationship Id="rId4" Type="http://schemas.openxmlformats.org/officeDocument/2006/relationships/hyperlink" Target="https://www.wired.com/story/car-data-privacy-toyota-honda-ford/" TargetMode="External"/><Relationship Id="rId9" Type="http://schemas.openxmlformats.org/officeDocument/2006/relationships/hyperlink" Target="https://hbr.org/2019/10/ai-can-outperform-doctors-so-why-dont-patients-trust-it"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slide" Target="slide38.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8" Type="http://schemas.openxmlformats.org/officeDocument/2006/relationships/image" Target="../media/image70.jpeg"/><Relationship Id="rId3" Type="http://schemas.openxmlformats.org/officeDocument/2006/relationships/image" Target="../media/image66.png"/><Relationship Id="rId7" Type="http://schemas.openxmlformats.org/officeDocument/2006/relationships/image" Target="../media/image69.jpeg"/><Relationship Id="rId2" Type="http://schemas.openxmlformats.org/officeDocument/2006/relationships/image" Target="../media/image65.jpeg"/><Relationship Id="rId1" Type="http://schemas.openxmlformats.org/officeDocument/2006/relationships/slideLayout" Target="../slideLayouts/slideLayout7.xml"/><Relationship Id="rId6" Type="http://schemas.openxmlformats.org/officeDocument/2006/relationships/image" Target="../media/image68.jpeg"/><Relationship Id="rId11" Type="http://schemas.microsoft.com/office/2007/relationships/hdphoto" Target="../media/hdphoto9.wdp"/><Relationship Id="rId5" Type="http://schemas.openxmlformats.org/officeDocument/2006/relationships/image" Target="../media/image67.jpeg"/><Relationship Id="rId10" Type="http://schemas.openxmlformats.org/officeDocument/2006/relationships/image" Target="../media/image72.png"/><Relationship Id="rId4" Type="http://schemas.openxmlformats.org/officeDocument/2006/relationships/image" Target="../media/image22.jpeg"/><Relationship Id="rId9" Type="http://schemas.openxmlformats.org/officeDocument/2006/relationships/image" Target="../media/image71.png"/></Relationships>
</file>

<file path=ppt/slides/_rels/slide42.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61.png"/><Relationship Id="rId1" Type="http://schemas.openxmlformats.org/officeDocument/2006/relationships/slideLayout" Target="../slideLayouts/slideLayout7.xml"/><Relationship Id="rId6" Type="http://schemas.openxmlformats.org/officeDocument/2006/relationships/image" Target="../media/image74.png"/><Relationship Id="rId5" Type="http://schemas.openxmlformats.org/officeDocument/2006/relationships/image" Target="../media/image62.png"/><Relationship Id="rId4" Type="http://schemas.openxmlformats.org/officeDocument/2006/relationships/slide" Target="slide44.xml"/></Relationships>
</file>

<file path=ppt/slides/_rels/slide44.xml.rels><?xml version="1.0" encoding="UTF-8" standalone="yes"?>
<Relationships xmlns="http://schemas.openxmlformats.org/package/2006/relationships"><Relationship Id="rId3" Type="http://schemas.openxmlformats.org/officeDocument/2006/relationships/slide" Target="slide44.xml"/><Relationship Id="rId2" Type="http://schemas.openxmlformats.org/officeDocument/2006/relationships/image" Target="../media/image74.png"/><Relationship Id="rId1" Type="http://schemas.openxmlformats.org/officeDocument/2006/relationships/slideLayout" Target="../slideLayouts/slideLayout7.xml"/><Relationship Id="rId5" Type="http://schemas.openxmlformats.org/officeDocument/2006/relationships/image" Target="../media/image63.png"/><Relationship Id="rId4" Type="http://schemas.openxmlformats.org/officeDocument/2006/relationships/image" Target="../media/image62.png"/></Relationships>
</file>

<file path=ppt/slides/_rels/slide45.xml.rels><?xml version="1.0" encoding="UTF-8" standalone="yes"?>
<Relationships xmlns="http://schemas.openxmlformats.org/package/2006/relationships"><Relationship Id="rId3" Type="http://schemas.openxmlformats.org/officeDocument/2006/relationships/slide" Target="slide44.xml"/><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22.jpeg"/><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5.jpeg"/><Relationship Id="rId4" Type="http://schemas.openxmlformats.org/officeDocument/2006/relationships/image" Target="../media/image24.png"/></Relationships>
</file>

<file path=ppt/slides/_rels/slide47.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14.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hyperlink" Target="https://jamanetwork.com/journals/jama/article-abstract/2499265" TargetMode="External"/><Relationship Id="rId2" Type="http://schemas.openxmlformats.org/officeDocument/2006/relationships/hyperlink" Target="https://jamanetwork.com/journals/jama/article-abstract/2499265#jld150059t1" TargetMode="Externa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20.jpeg"/><Relationship Id="rId13" Type="http://schemas.openxmlformats.org/officeDocument/2006/relationships/diagramColors" Target="../diagrams/colors2.xml"/><Relationship Id="rId3" Type="http://schemas.openxmlformats.org/officeDocument/2006/relationships/image" Target="../media/image15.png"/><Relationship Id="rId7" Type="http://schemas.openxmlformats.org/officeDocument/2006/relationships/image" Target="../media/image19.jpeg"/><Relationship Id="rId12" Type="http://schemas.openxmlformats.org/officeDocument/2006/relationships/diagramQuickStyle" Target="../diagrams/quickStyle2.xml"/><Relationship Id="rId2" Type="http://schemas.microsoft.com/office/2018/10/relationships/comments" Target="../comments/modernComment_11F_16C69324.xml"/><Relationship Id="rId16" Type="http://schemas.openxmlformats.org/officeDocument/2006/relationships/slide" Target="slide38.xml"/><Relationship Id="rId1" Type="http://schemas.openxmlformats.org/officeDocument/2006/relationships/slideLayout" Target="../slideLayouts/slideLayout2.xml"/><Relationship Id="rId6" Type="http://schemas.openxmlformats.org/officeDocument/2006/relationships/image" Target="../media/image18.png"/><Relationship Id="rId11" Type="http://schemas.openxmlformats.org/officeDocument/2006/relationships/diagramLayout" Target="../diagrams/layout2.xml"/><Relationship Id="rId5" Type="http://schemas.openxmlformats.org/officeDocument/2006/relationships/image" Target="../media/image17.png"/><Relationship Id="rId15" Type="http://schemas.openxmlformats.org/officeDocument/2006/relationships/image" Target="../media/image14.png"/><Relationship Id="rId10" Type="http://schemas.openxmlformats.org/officeDocument/2006/relationships/diagramData" Target="../diagrams/data2.xml"/><Relationship Id="rId4" Type="http://schemas.openxmlformats.org/officeDocument/2006/relationships/image" Target="../media/image16.jpeg"/><Relationship Id="rId9" Type="http://schemas.openxmlformats.org/officeDocument/2006/relationships/image" Target="../media/image21.jpeg"/><Relationship Id="rId14" Type="http://schemas.microsoft.com/office/2007/relationships/diagramDrawing" Target="../diagrams/drawing2.xml"/></Relationships>
</file>

<file path=ppt/slides/_rels/slide60.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56.png"/><Relationship Id="rId1" Type="http://schemas.openxmlformats.org/officeDocument/2006/relationships/slideLayout" Target="../slideLayouts/slideLayout2.xml"/><Relationship Id="rId4" Type="http://schemas.openxmlformats.org/officeDocument/2006/relationships/slide" Target="slide38.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slide" Target="slide37.xml"/><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22.jpeg"/><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5.jpeg"/><Relationship Id="rId4" Type="http://schemas.openxmlformats.org/officeDocument/2006/relationships/image" Target="../media/image24.png"/></Relationships>
</file>

<file path=ppt/slides/_rels/slide70.xml.rels><?xml version="1.0" encoding="UTF-8" standalone="yes"?>
<Relationships xmlns="http://schemas.openxmlformats.org/package/2006/relationships"><Relationship Id="rId3" Type="http://schemas.openxmlformats.org/officeDocument/2006/relationships/hyperlink" Target="https://hbr.org/2019/10/ai-can-outperform-doctors-so-why-dont-patients-trust-it"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slide" Target="slide3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slide" Target="slide37.xml"/><Relationship Id="rId1" Type="http://schemas.openxmlformats.org/officeDocument/2006/relationships/slideLayout" Target="../slideLayouts/slideLayout7.xml"/><Relationship Id="rId6" Type="http://schemas.openxmlformats.org/officeDocument/2006/relationships/image" Target="../media/image31.jpeg"/><Relationship Id="rId5" Type="http://schemas.openxmlformats.org/officeDocument/2006/relationships/image" Target="../media/image31.png"/><Relationship Id="rId4" Type="http://schemas.openxmlformats.org/officeDocument/2006/relationships/customXml" Target="../ink/ink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91" name="Rectangle 3093">
            <a:extLst>
              <a:ext uri="{FF2B5EF4-FFF2-40B4-BE49-F238E27FC236}">
                <a16:creationId xmlns:a16="http://schemas.microsoft.com/office/drawing/2014/main" id="{9389D3E0-BA02-41D3-B2AC-8FD6AA8939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CD745E80-EEA0-BABA-5A7A-372B2C2DCA88}"/>
              </a:ext>
            </a:extLst>
          </p:cNvPr>
          <p:cNvSpPr>
            <a:spLocks noGrp="1"/>
          </p:cNvSpPr>
          <p:nvPr>
            <p:ph type="ctrTitle"/>
          </p:nvPr>
        </p:nvSpPr>
        <p:spPr>
          <a:xfrm>
            <a:off x="838200" y="557188"/>
            <a:ext cx="4505960" cy="5660731"/>
          </a:xfr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vert="horz" lIns="91440" tIns="45720" rIns="91440" bIns="45720" rtlCol="0" anchor="ctr">
            <a:normAutofit/>
          </a:bodyPr>
          <a:lstStyle/>
          <a:p>
            <a:pPr algn="l"/>
            <a:r>
              <a:rPr lang="en-US" sz="5200" kern="1200">
                <a:solidFill>
                  <a:schemeClr val="tx1"/>
                </a:solidFill>
                <a:latin typeface="Century Gothic" panose="020B0502020202020204" pitchFamily="34" charset="0"/>
              </a:rPr>
              <a:t>Why </a:t>
            </a:r>
            <a:r>
              <a:rPr lang="en-US" sz="5200" b="1" kern="1200">
                <a:solidFill>
                  <a:srgbClr val="258BA1"/>
                </a:solidFill>
                <a:latin typeface="Century Gothic" panose="020B0502020202020204" pitchFamily="34" charset="0"/>
              </a:rPr>
              <a:t>AI</a:t>
            </a:r>
            <a:r>
              <a:rPr lang="en-US" sz="5200" kern="1200">
                <a:solidFill>
                  <a:schemeClr val="tx1"/>
                </a:solidFill>
                <a:latin typeface="Century Gothic" panose="020B0502020202020204" pitchFamily="34" charset="0"/>
              </a:rPr>
              <a:t> should not substitute the role of the </a:t>
            </a:r>
            <a:r>
              <a:rPr lang="en-US" sz="5200" b="1" kern="1200">
                <a:solidFill>
                  <a:srgbClr val="258BA1"/>
                </a:solidFill>
                <a:latin typeface="Century Gothic" panose="020B0502020202020204" pitchFamily="34" charset="0"/>
              </a:rPr>
              <a:t>doctor</a:t>
            </a:r>
          </a:p>
        </p:txBody>
      </p:sp>
      <p:pic>
        <p:nvPicPr>
          <p:cNvPr id="3074" name="Picture 2" descr="Create a Personalised Ai doctor and Improve you Medical infrastructure">
            <a:extLst>
              <a:ext uri="{FF2B5EF4-FFF2-40B4-BE49-F238E27FC236}">
                <a16:creationId xmlns:a16="http://schemas.microsoft.com/office/drawing/2014/main" id="{30561DDB-C951-53E7-68CE-D3CF8FAD9FA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259" r="-1" b="2258"/>
          <a:stretch/>
        </p:blipFill>
        <p:spPr bwMode="auto">
          <a:xfrm>
            <a:off x="5669541" y="720189"/>
            <a:ext cx="5851570" cy="5587200"/>
          </a:xfrm>
          <a:prstGeom prst="rect">
            <a:avLst/>
          </a:prstGeom>
          <a:noFill/>
          <a:extLst>
            <a:ext uri="{909E8E84-426E-40DD-AFC4-6F175D3DCCD1}">
              <a14:hiddenFill xmlns:a14="http://schemas.microsoft.com/office/drawing/2010/main">
                <a:solidFill>
                  <a:srgbClr val="FFFFFF"/>
                </a:solidFill>
              </a14:hiddenFill>
            </a:ext>
          </a:extLst>
        </p:spPr>
      </p:pic>
      <p:sp>
        <p:nvSpPr>
          <p:cNvPr id="3" name="CasellaDiTesto 2">
            <a:extLst>
              <a:ext uri="{FF2B5EF4-FFF2-40B4-BE49-F238E27FC236}">
                <a16:creationId xmlns:a16="http://schemas.microsoft.com/office/drawing/2014/main" id="{798BBD59-81CB-217F-DACF-3858DA542A45}"/>
              </a:ext>
            </a:extLst>
          </p:cNvPr>
          <p:cNvSpPr txBox="1"/>
          <p:nvPr/>
        </p:nvSpPr>
        <p:spPr>
          <a:xfrm>
            <a:off x="4234543" y="6485896"/>
            <a:ext cx="7954409" cy="372104"/>
          </a:xfrm>
          <a:prstGeom prst="rect">
            <a:avLst/>
          </a:prstGeom>
          <a:noFill/>
        </p:spPr>
        <p:txBody>
          <a:bodyPr wrap="square" rtlCol="0">
            <a:spAutoFit/>
          </a:bodyPr>
          <a:lstStyle/>
          <a:p>
            <a:r>
              <a:rPr lang="it-IT" i="1" dirty="0">
                <a:solidFill>
                  <a:srgbClr val="282470"/>
                </a:solidFill>
                <a:latin typeface="Century Gothic" panose="020B0502020202020204" pitchFamily="34" charset="0"/>
              </a:rPr>
              <a:t>Simone Callegarin, Sabrina Azzi, Francesco Tarantino, Stefano Montesi</a:t>
            </a:r>
          </a:p>
        </p:txBody>
      </p:sp>
    </p:spTree>
    <p:extLst>
      <p:ext uri="{BB962C8B-B14F-4D97-AF65-F5344CB8AC3E}">
        <p14:creationId xmlns:p14="http://schemas.microsoft.com/office/powerpoint/2010/main" val="23769658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sellaDiTesto 3">
            <a:extLst>
              <a:ext uri="{FF2B5EF4-FFF2-40B4-BE49-F238E27FC236}">
                <a16:creationId xmlns:a16="http://schemas.microsoft.com/office/drawing/2014/main" id="{C3C5C50D-7EED-0D56-F2BB-483799C785AA}"/>
              </a:ext>
            </a:extLst>
          </p:cNvPr>
          <p:cNvSpPr txBox="1"/>
          <p:nvPr/>
        </p:nvSpPr>
        <p:spPr>
          <a:xfrm>
            <a:off x="5882640" y="1709184"/>
            <a:ext cx="6096000" cy="1323439"/>
          </a:xfrm>
          <a:prstGeom prst="rect">
            <a:avLst/>
          </a:prstGeom>
          <a:noFill/>
        </p:spPr>
        <p:txBody>
          <a:bodyPr wrap="square" lIns="91440" tIns="45720" rIns="91440" bIns="45720" anchor="t">
            <a:spAutoFit/>
          </a:bodyPr>
          <a:lstStyle/>
          <a:p>
            <a:pPr algn="ctr"/>
            <a:r>
              <a:rPr lang="it-IT" sz="2000" i="1">
                <a:latin typeface="Century Gothic"/>
                <a:ea typeface="+mn-lt"/>
                <a:cs typeface="+mn-lt"/>
              </a:rPr>
              <a:t>“Machine interactions in hospitals and </a:t>
            </a:r>
            <a:r>
              <a:rPr lang="it-IT" sz="2000" i="1" err="1">
                <a:latin typeface="Century Gothic"/>
                <a:ea typeface="+mn-lt"/>
                <a:cs typeface="+mn-lt"/>
              </a:rPr>
              <a:t>similar</a:t>
            </a:r>
            <a:r>
              <a:rPr lang="it-IT" sz="2000" i="1">
                <a:latin typeface="Century Gothic"/>
                <a:ea typeface="+mn-lt"/>
                <a:cs typeface="+mn-lt"/>
              </a:rPr>
              <a:t> care-</a:t>
            </a:r>
            <a:r>
              <a:rPr lang="it-IT" sz="2000" i="1" err="1">
                <a:latin typeface="Century Gothic"/>
                <a:ea typeface="+mn-lt"/>
                <a:cs typeface="+mn-lt"/>
              </a:rPr>
              <a:t>based</a:t>
            </a:r>
            <a:r>
              <a:rPr lang="it-IT" sz="2000" i="1">
                <a:latin typeface="Century Gothic"/>
                <a:ea typeface="+mn-lt"/>
                <a:cs typeface="+mn-lt"/>
              </a:rPr>
              <a:t> situations can </a:t>
            </a:r>
            <a:r>
              <a:rPr lang="it-IT" sz="2000" i="1" err="1">
                <a:latin typeface="Century Gothic"/>
                <a:ea typeface="+mn-lt"/>
                <a:cs typeface="+mn-lt"/>
              </a:rPr>
              <a:t>achieve</a:t>
            </a:r>
            <a:r>
              <a:rPr lang="it-IT" sz="2000" i="1">
                <a:latin typeface="Century Gothic"/>
                <a:ea typeface="+mn-lt"/>
                <a:cs typeface="+mn-lt"/>
              </a:rPr>
              <a:t> some </a:t>
            </a:r>
            <a:r>
              <a:rPr lang="it-IT" sz="2000" i="1" err="1">
                <a:latin typeface="Century Gothic"/>
                <a:ea typeface="+mn-lt"/>
                <a:cs typeface="+mn-lt"/>
              </a:rPr>
              <a:t>neighboring</a:t>
            </a:r>
            <a:r>
              <a:rPr lang="it-IT" sz="2000" i="1">
                <a:latin typeface="Century Gothic"/>
                <a:ea typeface="+mn-lt"/>
                <a:cs typeface="+mn-lt"/>
              </a:rPr>
              <a:t> </a:t>
            </a:r>
            <a:r>
              <a:rPr lang="it-IT" sz="2000" i="1" err="1">
                <a:latin typeface="Century Gothic"/>
                <a:ea typeface="+mn-lt"/>
                <a:cs typeface="+mn-lt"/>
              </a:rPr>
              <a:t>phenomenon</a:t>
            </a:r>
            <a:r>
              <a:rPr lang="it-IT" sz="2000" i="1">
                <a:latin typeface="Century Gothic"/>
                <a:ea typeface="+mn-lt"/>
                <a:cs typeface="+mn-lt"/>
              </a:rPr>
              <a:t>, but </a:t>
            </a:r>
            <a:r>
              <a:rPr lang="it-IT" sz="2000" i="1" err="1">
                <a:latin typeface="Century Gothic"/>
                <a:ea typeface="+mn-lt"/>
                <a:cs typeface="+mn-lt"/>
              </a:rPr>
              <a:t>cannot</a:t>
            </a:r>
            <a:r>
              <a:rPr lang="it-IT" sz="2000" i="1">
                <a:latin typeface="Century Gothic"/>
                <a:ea typeface="+mn-lt"/>
                <a:cs typeface="+mn-lt"/>
              </a:rPr>
              <a:t>, in </a:t>
            </a:r>
            <a:r>
              <a:rPr lang="it-IT" sz="2000" i="1" err="1">
                <a:latin typeface="Century Gothic"/>
                <a:ea typeface="+mn-lt"/>
                <a:cs typeface="+mn-lt"/>
              </a:rPr>
              <a:t>principle</a:t>
            </a:r>
            <a:r>
              <a:rPr lang="it-IT" sz="2000" i="1">
                <a:latin typeface="Century Gothic"/>
                <a:ea typeface="+mn-lt"/>
                <a:cs typeface="+mn-lt"/>
              </a:rPr>
              <a:t>, </a:t>
            </a:r>
            <a:r>
              <a:rPr lang="it-IT" sz="2000" i="1" err="1">
                <a:latin typeface="Century Gothic"/>
                <a:ea typeface="+mn-lt"/>
                <a:cs typeface="+mn-lt"/>
              </a:rPr>
              <a:t>achieve</a:t>
            </a:r>
            <a:r>
              <a:rPr lang="it-IT" sz="2000" i="1">
                <a:latin typeface="Century Gothic"/>
                <a:ea typeface="+mn-lt"/>
                <a:cs typeface="+mn-lt"/>
              </a:rPr>
              <a:t> </a:t>
            </a:r>
            <a:r>
              <a:rPr lang="it-IT" sz="2000" i="1" err="1">
                <a:latin typeface="Century Gothic"/>
                <a:ea typeface="+mn-lt"/>
                <a:cs typeface="+mn-lt"/>
              </a:rPr>
              <a:t>empathy</a:t>
            </a:r>
            <a:r>
              <a:rPr lang="it-IT" sz="2000" i="1">
                <a:latin typeface="Century Gothic"/>
                <a:ea typeface="+mn-lt"/>
                <a:cs typeface="+mn-lt"/>
              </a:rPr>
              <a:t>." </a:t>
            </a:r>
            <a:r>
              <a:rPr lang="it-IT">
                <a:latin typeface="Century Gothic"/>
                <a:ea typeface="+mn-lt"/>
                <a:cs typeface="+mn-lt"/>
                <a:hlinkClick r:id="rId2" action="ppaction://hlinksldjump"/>
              </a:rPr>
              <a:t>[4]</a:t>
            </a:r>
            <a:endParaRPr lang="it-IT" sz="1800">
              <a:latin typeface="Century Gothic"/>
              <a:ea typeface="Calibri"/>
              <a:cs typeface="Calibri"/>
            </a:endParaRPr>
          </a:p>
        </p:txBody>
      </p:sp>
      <p:pic>
        <p:nvPicPr>
          <p:cNvPr id="2054" name="Picture 6" descr="Empathy">
            <a:extLst>
              <a:ext uri="{FF2B5EF4-FFF2-40B4-BE49-F238E27FC236}">
                <a16:creationId xmlns:a16="http://schemas.microsoft.com/office/drawing/2014/main" id="{CF94A6AC-EA84-458F-66BE-92F31205C4A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4449" b="3005"/>
          <a:stretch/>
        </p:blipFill>
        <p:spPr bwMode="auto">
          <a:xfrm>
            <a:off x="436118" y="1422349"/>
            <a:ext cx="5211721" cy="2710986"/>
          </a:xfrm>
          <a:prstGeom prst="rect">
            <a:avLst/>
          </a:prstGeom>
          <a:noFill/>
          <a:effectLst>
            <a:glow rad="317500">
              <a:srgbClr val="DAF1F6">
                <a:alpha val="60000"/>
              </a:srgbClr>
            </a:glow>
            <a:innerShdw blurRad="114300">
              <a:prstClr val="black"/>
            </a:innerShdw>
          </a:effectLst>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xmlns:aink="http://schemas.microsoft.com/office/drawing/2016/ink">
        <mc:Choice Requires="p14 aink">
          <p:contentPart p14:bwMode="auto" r:id="rId4">
            <p14:nvContentPartPr>
              <p14:cNvPr id="11" name="Input penna 10">
                <a:extLst>
                  <a:ext uri="{FF2B5EF4-FFF2-40B4-BE49-F238E27FC236}">
                    <a16:creationId xmlns:a16="http://schemas.microsoft.com/office/drawing/2014/main" id="{40042051-764B-383A-3832-C2D37A0FBEEF}"/>
                  </a:ext>
                </a:extLst>
              </p14:cNvPr>
              <p14:cNvContentPartPr/>
              <p14:nvPr/>
            </p14:nvContentPartPr>
            <p14:xfrm>
              <a:off x="-1747920" y="2072280"/>
              <a:ext cx="360" cy="360"/>
            </p14:xfrm>
          </p:contentPart>
        </mc:Choice>
        <mc:Fallback xmlns="">
          <p:pic>
            <p:nvPicPr>
              <p:cNvPr id="11" name="Input penna 10">
                <a:extLst>
                  <a:ext uri="{FF2B5EF4-FFF2-40B4-BE49-F238E27FC236}">
                    <a16:creationId xmlns:a16="http://schemas.microsoft.com/office/drawing/2014/main" id="{40042051-764B-383A-3832-C2D37A0FBEEF}"/>
                  </a:ext>
                </a:extLst>
              </p:cNvPr>
              <p:cNvPicPr/>
              <p:nvPr/>
            </p:nvPicPr>
            <p:blipFill>
              <a:blip r:embed="rId5"/>
              <a:stretch>
                <a:fillRect/>
              </a:stretch>
            </p:blipFill>
            <p:spPr>
              <a:xfrm>
                <a:off x="-1756920" y="2018280"/>
                <a:ext cx="18000" cy="108000"/>
              </a:xfrm>
              <a:prstGeom prst="rect">
                <a:avLst/>
              </a:prstGeom>
            </p:spPr>
          </p:pic>
        </mc:Fallback>
      </mc:AlternateContent>
      <p:sp>
        <p:nvSpPr>
          <p:cNvPr id="3" name="Titolo 1">
            <a:extLst>
              <a:ext uri="{FF2B5EF4-FFF2-40B4-BE49-F238E27FC236}">
                <a16:creationId xmlns:a16="http://schemas.microsoft.com/office/drawing/2014/main" id="{C56D9D46-849F-2A15-BDDA-2B7B9BE56BAE}"/>
              </a:ext>
            </a:extLst>
          </p:cNvPr>
          <p:cNvSpPr txBox="1">
            <a:spLocks/>
          </p:cNvSpPr>
          <p:nvPr/>
        </p:nvSpPr>
        <p:spPr>
          <a:xfrm>
            <a:off x="2725296" y="195943"/>
            <a:ext cx="6314687" cy="756822"/>
          </a:xfrm>
          <a:prstGeom prst="rect">
            <a:avLst/>
          </a:prstGeom>
        </p:spPr>
        <p:txBody>
          <a:bodyPr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it-IT" b="1" err="1">
                <a:solidFill>
                  <a:srgbClr val="258BA1"/>
                </a:solidFill>
                <a:latin typeface="Century Gothic"/>
              </a:rPr>
              <a:t>Empathy</a:t>
            </a:r>
            <a:r>
              <a:rPr lang="it-IT" b="1">
                <a:solidFill>
                  <a:srgbClr val="258BA1"/>
                </a:solidFill>
                <a:latin typeface="Century Gothic"/>
              </a:rPr>
              <a:t> in healthcare</a:t>
            </a:r>
          </a:p>
        </p:txBody>
      </p:sp>
      <p:pic>
        <p:nvPicPr>
          <p:cNvPr id="2" name="Segnaposto contenuto 4" descr="In a First, Robot Shows Empathy Towards Fellow Robot">
            <a:extLst>
              <a:ext uri="{FF2B5EF4-FFF2-40B4-BE49-F238E27FC236}">
                <a16:creationId xmlns:a16="http://schemas.microsoft.com/office/drawing/2014/main" id="{1854F95E-1B27-1421-DA44-092EEC3AB706}"/>
              </a:ext>
            </a:extLst>
          </p:cNvPr>
          <p:cNvPicPr>
            <a:picLocks noChangeAspect="1"/>
          </p:cNvPicPr>
          <p:nvPr/>
        </p:nvPicPr>
        <p:blipFill>
          <a:blip r:embed="rId6"/>
          <a:stretch>
            <a:fillRect/>
          </a:stretch>
        </p:blipFill>
        <p:spPr>
          <a:xfrm>
            <a:off x="7281517" y="3032623"/>
            <a:ext cx="4227394" cy="3945568"/>
          </a:xfrm>
          <a:prstGeom prst="rect">
            <a:avLst/>
          </a:prstGeom>
        </p:spPr>
      </p:pic>
      <p:sp>
        <p:nvSpPr>
          <p:cNvPr id="6" name="CasellaDiTesto 1">
            <a:extLst>
              <a:ext uri="{FF2B5EF4-FFF2-40B4-BE49-F238E27FC236}">
                <a16:creationId xmlns:a16="http://schemas.microsoft.com/office/drawing/2014/main" id="{A88A09CC-A2C0-FF8B-D0E4-9D24DECBFEA9}"/>
              </a:ext>
            </a:extLst>
          </p:cNvPr>
          <p:cNvSpPr txBox="1"/>
          <p:nvPr/>
        </p:nvSpPr>
        <p:spPr>
          <a:xfrm>
            <a:off x="788155" y="4745099"/>
            <a:ext cx="5476240" cy="1631216"/>
          </a:xfrm>
          <a:prstGeom prst="rect">
            <a:avLst/>
          </a:prstGeom>
          <a:noFill/>
        </p:spPr>
        <p:txBody>
          <a:bodyPr wrap="square" lIns="91440" tIns="45720" rIns="91440" bIns="45720" anchor="t">
            <a:spAutoFit/>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it-IT" sz="2000" i="1">
                <a:latin typeface="Century Gothic"/>
                <a:ea typeface="+mn-lt"/>
                <a:cs typeface="+mn-lt"/>
              </a:rPr>
              <a:t>“AI </a:t>
            </a:r>
            <a:r>
              <a:rPr lang="it-IT" sz="2000" i="1" err="1">
                <a:latin typeface="Century Gothic"/>
                <a:ea typeface="+mn-lt"/>
                <a:cs typeface="+mn-lt"/>
              </a:rPr>
              <a:t>cannot</a:t>
            </a:r>
            <a:r>
              <a:rPr lang="it-IT" sz="2000" i="1">
                <a:latin typeface="Century Gothic"/>
                <a:ea typeface="+mn-lt"/>
                <a:cs typeface="+mn-lt"/>
              </a:rPr>
              <a:t> </a:t>
            </a:r>
            <a:r>
              <a:rPr lang="it-IT" sz="2000" i="1" err="1">
                <a:latin typeface="Century Gothic"/>
                <a:ea typeface="+mn-lt"/>
                <a:cs typeface="+mn-lt"/>
              </a:rPr>
              <a:t>provide</a:t>
            </a:r>
            <a:r>
              <a:rPr lang="it-IT" sz="2000" i="1">
                <a:latin typeface="Century Gothic"/>
                <a:ea typeface="+mn-lt"/>
                <a:cs typeface="+mn-lt"/>
              </a:rPr>
              <a:t> </a:t>
            </a:r>
            <a:r>
              <a:rPr lang="it-IT" sz="2000" i="1" err="1">
                <a:latin typeface="Century Gothic"/>
                <a:ea typeface="+mn-lt"/>
                <a:cs typeface="+mn-lt"/>
              </a:rPr>
              <a:t>empathic</a:t>
            </a:r>
            <a:r>
              <a:rPr lang="it-IT" sz="2000" i="1">
                <a:latin typeface="Century Gothic"/>
                <a:ea typeface="+mn-lt"/>
                <a:cs typeface="+mn-lt"/>
              </a:rPr>
              <a:t> </a:t>
            </a:r>
            <a:r>
              <a:rPr lang="it-IT" sz="2000" i="1" err="1">
                <a:latin typeface="Century Gothic"/>
                <a:ea typeface="+mn-lt"/>
                <a:cs typeface="+mn-lt"/>
              </a:rPr>
              <a:t>attention</a:t>
            </a:r>
            <a:r>
              <a:rPr lang="it-IT" sz="2000" i="1">
                <a:latin typeface="Century Gothic"/>
                <a:ea typeface="+mn-lt"/>
                <a:cs typeface="+mn-lt"/>
              </a:rPr>
              <a:t>, genuine care for </a:t>
            </a:r>
            <a:r>
              <a:rPr lang="it-IT" sz="2000" i="1" err="1">
                <a:latin typeface="Century Gothic"/>
                <a:ea typeface="+mn-lt"/>
                <a:cs typeface="+mn-lt"/>
              </a:rPr>
              <a:t>humans</a:t>
            </a:r>
            <a:r>
              <a:rPr lang="it-IT" sz="2000" i="1">
                <a:latin typeface="Century Gothic"/>
                <a:ea typeface="+mn-lt"/>
                <a:cs typeface="+mn-lt"/>
              </a:rPr>
              <a:t> —</a:t>
            </a:r>
          </a:p>
          <a:p>
            <a:pPr algn="ctr"/>
            <a:r>
              <a:rPr lang="it-IT" sz="2000" i="1">
                <a:latin typeface="Century Gothic"/>
                <a:ea typeface="+mn-lt"/>
                <a:cs typeface="+mn-lt"/>
              </a:rPr>
              <a:t>at best, they can </a:t>
            </a:r>
            <a:r>
              <a:rPr lang="it-IT" sz="2000" i="1" err="1">
                <a:latin typeface="Century Gothic"/>
                <a:ea typeface="+mn-lt"/>
                <a:cs typeface="+mn-lt"/>
              </a:rPr>
              <a:t>provide</a:t>
            </a:r>
            <a:r>
              <a:rPr lang="it-IT" sz="2000" i="1">
                <a:latin typeface="Century Gothic"/>
                <a:ea typeface="+mn-lt"/>
                <a:cs typeface="+mn-lt"/>
              </a:rPr>
              <a:t> </a:t>
            </a:r>
            <a:r>
              <a:rPr lang="it-IT" sz="2000" i="1" err="1">
                <a:latin typeface="Century Gothic"/>
                <a:ea typeface="+mn-lt"/>
                <a:cs typeface="+mn-lt"/>
              </a:rPr>
              <a:t>emotionally</a:t>
            </a:r>
            <a:r>
              <a:rPr lang="it-IT" sz="2000" i="1">
                <a:latin typeface="Century Gothic"/>
                <a:ea typeface="+mn-lt"/>
                <a:cs typeface="+mn-lt"/>
              </a:rPr>
              <a:t> </a:t>
            </a:r>
            <a:r>
              <a:rPr lang="it-IT" sz="2000" i="1" err="1">
                <a:latin typeface="Century Gothic"/>
                <a:ea typeface="+mn-lt"/>
                <a:cs typeface="+mn-lt"/>
              </a:rPr>
              <a:t>unengaged</a:t>
            </a:r>
            <a:r>
              <a:rPr lang="it-IT" sz="2000" i="1">
                <a:latin typeface="Century Gothic"/>
                <a:ea typeface="+mn-lt"/>
                <a:cs typeface="+mn-lt"/>
              </a:rPr>
              <a:t> care </a:t>
            </a:r>
            <a:r>
              <a:rPr lang="it-IT" sz="2000" i="1" err="1">
                <a:latin typeface="Century Gothic"/>
                <a:ea typeface="+mn-lt"/>
                <a:cs typeface="+mn-lt"/>
              </a:rPr>
              <a:t>through</a:t>
            </a:r>
            <a:r>
              <a:rPr lang="it-IT" sz="2000" i="1">
                <a:latin typeface="Century Gothic"/>
                <a:ea typeface="+mn-lt"/>
                <a:cs typeface="+mn-lt"/>
              </a:rPr>
              <a:t> </a:t>
            </a:r>
            <a:r>
              <a:rPr lang="it-IT" sz="2000" i="1" err="1">
                <a:latin typeface="Century Gothic"/>
                <a:ea typeface="+mn-lt"/>
                <a:cs typeface="+mn-lt"/>
              </a:rPr>
              <a:t>representations</a:t>
            </a:r>
            <a:r>
              <a:rPr lang="it-IT" sz="2000" i="1">
                <a:latin typeface="Century Gothic"/>
                <a:ea typeface="+mn-lt"/>
                <a:cs typeface="+mn-lt"/>
              </a:rPr>
              <a:t> and rules </a:t>
            </a:r>
            <a:r>
              <a:rPr lang="it-IT" sz="2000" i="1" err="1">
                <a:latin typeface="Century Gothic"/>
                <a:ea typeface="+mn-lt"/>
                <a:cs typeface="+mn-lt"/>
              </a:rPr>
              <a:t>about</a:t>
            </a:r>
            <a:r>
              <a:rPr lang="it-IT" sz="2000" i="1">
                <a:latin typeface="Century Gothic"/>
                <a:ea typeface="+mn-lt"/>
                <a:cs typeface="+mn-lt"/>
              </a:rPr>
              <a:t> </a:t>
            </a:r>
            <a:r>
              <a:rPr lang="it-IT" sz="2000" i="1" err="1">
                <a:latin typeface="Century Gothic"/>
                <a:ea typeface="+mn-lt"/>
                <a:cs typeface="+mn-lt"/>
              </a:rPr>
              <a:t>cases</a:t>
            </a:r>
            <a:r>
              <a:rPr lang="it-IT" sz="2000" i="1">
                <a:latin typeface="Century Gothic"/>
                <a:ea typeface="+mn-lt"/>
                <a:cs typeface="+mn-lt"/>
              </a:rPr>
              <a:t>.” </a:t>
            </a:r>
            <a:r>
              <a:rPr lang="it-IT">
                <a:latin typeface="Century Gothic"/>
                <a:ea typeface="+mn-lt"/>
                <a:cs typeface="+mn-lt"/>
                <a:hlinkClick r:id="rId7" action="ppaction://hlinksldjump"/>
              </a:rPr>
              <a:t>[4]</a:t>
            </a:r>
            <a:endParaRPr lang="it-IT" sz="1800">
              <a:latin typeface="Century Gothic"/>
              <a:ea typeface="+mn-lt"/>
              <a:cs typeface="+mn-lt"/>
            </a:endParaRPr>
          </a:p>
        </p:txBody>
      </p:sp>
      <mc:AlternateContent xmlns:mc="http://schemas.openxmlformats.org/markup-compatibility/2006" xmlns:p14="http://schemas.microsoft.com/office/powerpoint/2010/main" xmlns:aink="http://schemas.microsoft.com/office/drawing/2016/ink">
        <mc:Choice Requires="p14 aink">
          <p:contentPart p14:bwMode="auto" r:id="rId8">
            <p14:nvContentPartPr>
              <p14:cNvPr id="5" name="Input penna 4">
                <a:extLst>
                  <a:ext uri="{FF2B5EF4-FFF2-40B4-BE49-F238E27FC236}">
                    <a16:creationId xmlns:a16="http://schemas.microsoft.com/office/drawing/2014/main" id="{B53C104E-5F70-5DB3-606C-EEF74E3CAA55}"/>
                  </a:ext>
                </a:extLst>
              </p14:cNvPr>
              <p14:cNvContentPartPr/>
              <p14:nvPr/>
            </p14:nvContentPartPr>
            <p14:xfrm>
              <a:off x="0" y="3429000"/>
              <a:ext cx="12191988" cy="1173919"/>
            </p14:xfrm>
          </p:contentPart>
        </mc:Choice>
        <mc:Fallback xmlns="">
          <p:pic>
            <p:nvPicPr>
              <p:cNvPr id="5" name="Input penna 4">
                <a:extLst>
                  <a:ext uri="{FF2B5EF4-FFF2-40B4-BE49-F238E27FC236}">
                    <a16:creationId xmlns:a16="http://schemas.microsoft.com/office/drawing/2014/main" id="{B53C104E-5F70-5DB3-606C-EEF74E3CAA55}"/>
                  </a:ext>
                </a:extLst>
              </p:cNvPr>
              <p:cNvPicPr/>
              <p:nvPr/>
            </p:nvPicPr>
            <p:blipFill>
              <a:blip r:embed="rId9"/>
              <a:stretch>
                <a:fillRect/>
              </a:stretch>
            </p:blipFill>
            <p:spPr>
              <a:xfrm>
                <a:off x="-9000" y="3375002"/>
                <a:ext cx="12209628" cy="1281555"/>
              </a:xfrm>
              <a:prstGeom prst="rect">
                <a:avLst/>
              </a:prstGeom>
            </p:spPr>
          </p:pic>
        </mc:Fallback>
      </mc:AlternateContent>
    </p:spTree>
    <p:extLst>
      <p:ext uri="{BB962C8B-B14F-4D97-AF65-F5344CB8AC3E}">
        <p14:creationId xmlns:p14="http://schemas.microsoft.com/office/powerpoint/2010/main" val="27051503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1A337D9-C5E3-E5C2-F2C2-555B036AFC06}"/>
              </a:ext>
            </a:extLst>
          </p:cNvPr>
          <p:cNvSpPr txBox="1">
            <a:spLocks/>
          </p:cNvSpPr>
          <p:nvPr/>
        </p:nvSpPr>
        <p:spPr>
          <a:xfrm>
            <a:off x="817554" y="376407"/>
            <a:ext cx="2952158" cy="757936"/>
          </a:xfrm>
          <a:prstGeom prst="rect">
            <a:avLst/>
          </a:prstGeom>
        </p:spPr>
        <p:txBody>
          <a:bodyPr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b="1" err="1">
                <a:solidFill>
                  <a:srgbClr val="258BA1"/>
                </a:solidFill>
                <a:latin typeface="Century Gothic"/>
                <a:cs typeface="Calibri Light"/>
              </a:rPr>
              <a:t>Objection</a:t>
            </a:r>
            <a:endParaRPr lang="it-IT" b="1">
              <a:solidFill>
                <a:srgbClr val="258BA1"/>
              </a:solidFill>
              <a:latin typeface="Century Gothic"/>
              <a:cs typeface="Calibri Light"/>
            </a:endParaRPr>
          </a:p>
        </p:txBody>
      </p:sp>
      <p:sp>
        <p:nvSpPr>
          <p:cNvPr id="3" name="Segnaposto contenuto 2">
            <a:extLst>
              <a:ext uri="{FF2B5EF4-FFF2-40B4-BE49-F238E27FC236}">
                <a16:creationId xmlns:a16="http://schemas.microsoft.com/office/drawing/2014/main" id="{66E7DB31-B37A-21F4-F8DD-AE66D4CA3FB9}"/>
              </a:ext>
            </a:extLst>
          </p:cNvPr>
          <p:cNvSpPr txBox="1">
            <a:spLocks/>
          </p:cNvSpPr>
          <p:nvPr/>
        </p:nvSpPr>
        <p:spPr>
          <a:xfrm>
            <a:off x="1030562" y="1974121"/>
            <a:ext cx="6828755" cy="4270444"/>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it-IT" sz="2200">
              <a:cs typeface="Calibri"/>
            </a:endParaRPr>
          </a:p>
        </p:txBody>
      </p:sp>
      <p:sp>
        <p:nvSpPr>
          <p:cNvPr id="5" name="CasellaDiTesto 4">
            <a:extLst>
              <a:ext uri="{FF2B5EF4-FFF2-40B4-BE49-F238E27FC236}">
                <a16:creationId xmlns:a16="http://schemas.microsoft.com/office/drawing/2014/main" id="{4C4AC666-BE31-C87F-188C-48BA125213A5}"/>
              </a:ext>
            </a:extLst>
          </p:cNvPr>
          <p:cNvSpPr txBox="1"/>
          <p:nvPr/>
        </p:nvSpPr>
        <p:spPr>
          <a:xfrm>
            <a:off x="496936" y="3517901"/>
            <a:ext cx="7884282" cy="3200876"/>
          </a:xfrm>
          <a:prstGeom prst="rect">
            <a:avLst/>
          </a:prstGeom>
          <a:noFill/>
        </p:spPr>
        <p:txBody>
          <a:bodyPr wrap="square" lIns="91440" tIns="45720" rIns="91440" bIns="45720" anchor="t">
            <a:spAutoFit/>
          </a:bodyPr>
          <a:lstStyle/>
          <a:p>
            <a:r>
              <a:rPr lang="it-IT" sz="2000" i="1" err="1">
                <a:latin typeface="Century Gothic"/>
                <a:cs typeface="Calibri"/>
              </a:rPr>
              <a:t>However</a:t>
            </a:r>
            <a:r>
              <a:rPr lang="it-IT" sz="2000" i="1">
                <a:latin typeface="Century Gothic"/>
                <a:cs typeface="Calibri"/>
              </a:rPr>
              <a:t> </a:t>
            </a:r>
            <a:r>
              <a:rPr lang="it-IT" sz="2000" i="1" err="1">
                <a:latin typeface="Century Gothic"/>
                <a:cs typeface="Calibri"/>
              </a:rPr>
              <a:t>as</a:t>
            </a:r>
            <a:r>
              <a:rPr lang="it-IT" sz="2000" i="1">
                <a:latin typeface="Century Gothic"/>
                <a:cs typeface="Calibri"/>
              </a:rPr>
              <a:t> </a:t>
            </a:r>
            <a:r>
              <a:rPr lang="it-IT" sz="2000" i="1" err="1">
                <a:latin typeface="Century Gothic"/>
                <a:cs typeface="Calibri"/>
              </a:rPr>
              <a:t>shown</a:t>
            </a:r>
            <a:r>
              <a:rPr lang="it-IT" sz="2000" i="1">
                <a:latin typeface="Century Gothic"/>
                <a:cs typeface="Calibri"/>
              </a:rPr>
              <a:t> in the </a:t>
            </a:r>
            <a:r>
              <a:rPr lang="it-IT" sz="2000" i="1" err="1">
                <a:latin typeface="Century Gothic"/>
                <a:cs typeface="Calibri"/>
              </a:rPr>
              <a:t>research</a:t>
            </a:r>
            <a:r>
              <a:rPr lang="it-IT" sz="2000" i="1">
                <a:latin typeface="Century Gothic"/>
                <a:cs typeface="Calibri"/>
              </a:rPr>
              <a:t> of </a:t>
            </a:r>
            <a:r>
              <a:rPr lang="it-IT" sz="2000" i="1" err="1">
                <a:latin typeface="Century Gothic"/>
                <a:cs typeface="Calibri"/>
              </a:rPr>
              <a:t>Ruosi</a:t>
            </a:r>
            <a:r>
              <a:rPr lang="it-IT" sz="2000" i="1">
                <a:latin typeface="Century Gothic"/>
                <a:cs typeface="Calibri"/>
              </a:rPr>
              <a:t> </a:t>
            </a:r>
            <a:r>
              <a:rPr lang="it-IT" sz="2000" i="1" err="1">
                <a:latin typeface="Century Gothic"/>
                <a:cs typeface="Calibri"/>
              </a:rPr>
              <a:t>Shao</a:t>
            </a:r>
            <a:r>
              <a:rPr lang="it-IT" sz="2000" i="1">
                <a:latin typeface="Century Gothic"/>
                <a:cs typeface="Calibri"/>
              </a:rPr>
              <a:t> </a:t>
            </a:r>
            <a:r>
              <a:rPr lang="it-IT" sz="1200" i="1">
                <a:latin typeface="Century Gothic"/>
                <a:cs typeface="Calibri"/>
              </a:rPr>
              <a:t>(</a:t>
            </a:r>
            <a:r>
              <a:rPr lang="it-IT" sz="1200">
                <a:latin typeface="Century Gothic"/>
                <a:ea typeface="Calibri"/>
                <a:cs typeface="Calibri"/>
              </a:rPr>
              <a:t>University of Oklahoma Health Sciences Center Oklahoma City</a:t>
            </a:r>
            <a:r>
              <a:rPr lang="it-IT" sz="1200" i="1">
                <a:latin typeface="Century Gothic"/>
                <a:cs typeface="Calibri"/>
              </a:rPr>
              <a:t>)</a:t>
            </a:r>
            <a:r>
              <a:rPr lang="it-IT" sz="2000" i="1">
                <a:latin typeface="Century Gothic"/>
                <a:cs typeface="Calibri"/>
              </a:rPr>
              <a:t>:</a:t>
            </a:r>
          </a:p>
          <a:p>
            <a:pPr marL="0" indent="0">
              <a:buFont typeface="Arial" panose="020B0604020202020204" pitchFamily="34" charset="0"/>
              <a:buNone/>
            </a:pPr>
            <a:endParaRPr lang="it-IT" sz="1800" i="1">
              <a:latin typeface="Century Gothic"/>
              <a:cs typeface="Calibri"/>
            </a:endParaRPr>
          </a:p>
          <a:p>
            <a:pPr marL="285750" indent="-285750">
              <a:buFont typeface="Wingdings" panose="05000000000000000000" pitchFamily="2" charset="2"/>
              <a:buChar char="§"/>
            </a:pPr>
            <a:r>
              <a:rPr lang="it-IT" i="1">
                <a:latin typeface="Century Gothic"/>
                <a:ea typeface="+mn-lt"/>
                <a:cs typeface="+mn-lt"/>
              </a:rPr>
              <a:t>“In </a:t>
            </a:r>
            <a:r>
              <a:rPr lang="it-IT" i="1" err="1">
                <a:latin typeface="Century Gothic"/>
                <a:ea typeface="+mn-lt"/>
                <a:cs typeface="+mn-lt"/>
              </a:rPr>
              <a:t>this</a:t>
            </a:r>
            <a:r>
              <a:rPr lang="it-IT" i="1">
                <a:latin typeface="Century Gothic"/>
                <a:ea typeface="+mn-lt"/>
                <a:cs typeface="+mn-lt"/>
              </a:rPr>
              <a:t> study, </a:t>
            </a:r>
            <a:r>
              <a:rPr lang="it-IT" i="1" err="1">
                <a:latin typeface="Century Gothic"/>
                <a:ea typeface="+mn-lt"/>
                <a:cs typeface="+mn-lt"/>
              </a:rPr>
              <a:t>we</a:t>
            </a:r>
            <a:r>
              <a:rPr lang="it-IT" i="1">
                <a:latin typeface="Century Gothic"/>
                <a:ea typeface="+mn-lt"/>
                <a:cs typeface="+mn-lt"/>
              </a:rPr>
              <a:t> </a:t>
            </a:r>
            <a:r>
              <a:rPr lang="it-IT" i="1" err="1">
                <a:latin typeface="Century Gothic"/>
                <a:ea typeface="+mn-lt"/>
                <a:cs typeface="+mn-lt"/>
              </a:rPr>
              <a:t>tested</a:t>
            </a:r>
            <a:r>
              <a:rPr lang="it-IT" i="1">
                <a:latin typeface="Century Gothic"/>
                <a:ea typeface="+mn-lt"/>
                <a:cs typeface="+mn-lt"/>
              </a:rPr>
              <a:t> the </a:t>
            </a:r>
            <a:r>
              <a:rPr lang="it-IT" i="1" err="1">
                <a:latin typeface="Century Gothic"/>
                <a:ea typeface="+mn-lt"/>
                <a:cs typeface="+mn-lt"/>
              </a:rPr>
              <a:t>effectiveness</a:t>
            </a:r>
            <a:r>
              <a:rPr lang="it-IT" i="1">
                <a:latin typeface="Century Gothic"/>
                <a:ea typeface="+mn-lt"/>
                <a:cs typeface="+mn-lt"/>
              </a:rPr>
              <a:t> </a:t>
            </a:r>
            <a:r>
              <a:rPr lang="it-IT" sz="1800" i="1">
                <a:latin typeface="Century Gothic"/>
                <a:ea typeface="+mn-lt"/>
                <a:cs typeface="+mn-lt"/>
              </a:rPr>
              <a:t>of </a:t>
            </a:r>
            <a:r>
              <a:rPr lang="it-IT" i="1">
                <a:latin typeface="Century Gothic"/>
                <a:ea typeface="+mn-lt"/>
                <a:cs typeface="+mn-lt"/>
              </a:rPr>
              <a:t>an AI-</a:t>
            </a:r>
            <a:r>
              <a:rPr lang="it-IT" i="1" err="1">
                <a:latin typeface="Century Gothic"/>
                <a:ea typeface="+mn-lt"/>
                <a:cs typeface="+mn-lt"/>
              </a:rPr>
              <a:t>driven</a:t>
            </a:r>
            <a:r>
              <a:rPr lang="it-IT" i="1">
                <a:latin typeface="Century Gothic"/>
                <a:ea typeface="+mn-lt"/>
                <a:cs typeface="+mn-lt"/>
              </a:rPr>
              <a:t> </a:t>
            </a:r>
            <a:r>
              <a:rPr lang="it-IT" i="1" err="1">
                <a:latin typeface="Century Gothic"/>
                <a:ea typeface="+mn-lt"/>
                <a:cs typeface="+mn-lt"/>
              </a:rPr>
              <a:t>virtual</a:t>
            </a:r>
            <a:r>
              <a:rPr lang="it-IT" i="1">
                <a:latin typeface="Century Gothic"/>
                <a:ea typeface="+mn-lt"/>
                <a:cs typeface="+mn-lt"/>
              </a:rPr>
              <a:t> counselor </a:t>
            </a:r>
            <a:r>
              <a:rPr lang="it-IT" i="1" err="1">
                <a:latin typeface="Century Gothic"/>
                <a:ea typeface="+mn-lt"/>
                <a:cs typeface="+mn-lt"/>
              </a:rPr>
              <a:t>named</a:t>
            </a:r>
            <a:r>
              <a:rPr lang="it-IT" i="1">
                <a:latin typeface="Century Gothic"/>
                <a:ea typeface="+mn-lt"/>
                <a:cs typeface="+mn-lt"/>
              </a:rPr>
              <a:t> Becky for </a:t>
            </a:r>
            <a:r>
              <a:rPr lang="it-IT" i="1" err="1">
                <a:latin typeface="Century Gothic"/>
                <a:ea typeface="+mn-lt"/>
                <a:cs typeface="+mn-lt"/>
              </a:rPr>
              <a:t>providing</a:t>
            </a:r>
            <a:r>
              <a:rPr lang="it-IT" i="1">
                <a:latin typeface="Century Gothic"/>
                <a:ea typeface="+mn-lt"/>
                <a:cs typeface="+mn-lt"/>
              </a:rPr>
              <a:t> </a:t>
            </a:r>
            <a:r>
              <a:rPr lang="it-IT" i="1" err="1">
                <a:latin typeface="Century Gothic"/>
                <a:ea typeface="+mn-lt"/>
                <a:cs typeface="+mn-lt"/>
              </a:rPr>
              <a:t>empathetic</a:t>
            </a:r>
            <a:r>
              <a:rPr lang="it-IT" i="1">
                <a:latin typeface="Century Gothic"/>
                <a:ea typeface="+mn-lt"/>
                <a:cs typeface="+mn-lt"/>
              </a:rPr>
              <a:t> counseling, </a:t>
            </a:r>
            <a:r>
              <a:rPr lang="it-IT" i="1" err="1">
                <a:latin typeface="Century Gothic"/>
                <a:ea typeface="+mn-lt"/>
                <a:cs typeface="+mn-lt"/>
              </a:rPr>
              <a:t>using</a:t>
            </a:r>
            <a:r>
              <a:rPr lang="it-IT" i="1">
                <a:latin typeface="Century Gothic"/>
                <a:ea typeface="+mn-lt"/>
                <a:cs typeface="+mn-lt"/>
              </a:rPr>
              <a:t> a human-</a:t>
            </a:r>
            <a:r>
              <a:rPr lang="it-IT" i="1" err="1">
                <a:latin typeface="Century Gothic"/>
                <a:ea typeface="+mn-lt"/>
                <a:cs typeface="+mn-lt"/>
              </a:rPr>
              <a:t>operated</a:t>
            </a:r>
            <a:r>
              <a:rPr lang="it-IT" i="1">
                <a:latin typeface="Century Gothic"/>
                <a:ea typeface="+mn-lt"/>
                <a:cs typeface="+mn-lt"/>
              </a:rPr>
              <a:t> </a:t>
            </a:r>
            <a:r>
              <a:rPr lang="it-IT" i="1" err="1">
                <a:latin typeface="Century Gothic"/>
                <a:ea typeface="+mn-lt"/>
                <a:cs typeface="+mn-lt"/>
              </a:rPr>
              <a:t>condition</a:t>
            </a:r>
            <a:r>
              <a:rPr lang="it-IT" i="1">
                <a:latin typeface="Century Gothic"/>
                <a:ea typeface="+mn-lt"/>
                <a:cs typeface="+mn-lt"/>
              </a:rPr>
              <a:t> </a:t>
            </a:r>
            <a:r>
              <a:rPr lang="it-IT" i="1" err="1">
                <a:latin typeface="Century Gothic"/>
                <a:ea typeface="+mn-lt"/>
                <a:cs typeface="+mn-lt"/>
              </a:rPr>
              <a:t>as</a:t>
            </a:r>
            <a:r>
              <a:rPr lang="it-IT" i="1">
                <a:latin typeface="Century Gothic"/>
                <a:ea typeface="+mn-lt"/>
                <a:cs typeface="+mn-lt"/>
              </a:rPr>
              <a:t> a </a:t>
            </a:r>
            <a:r>
              <a:rPr lang="it-IT" i="1" err="1">
                <a:latin typeface="Century Gothic"/>
                <a:ea typeface="+mn-lt"/>
                <a:cs typeface="+mn-lt"/>
              </a:rPr>
              <a:t>reference</a:t>
            </a:r>
            <a:r>
              <a:rPr lang="it-IT" i="1">
                <a:latin typeface="Century Gothic"/>
                <a:ea typeface="+mn-lt"/>
                <a:cs typeface="+mn-lt"/>
              </a:rPr>
              <a:t>.”</a:t>
            </a:r>
            <a:r>
              <a:rPr lang="it-IT" i="1">
                <a:solidFill>
                  <a:srgbClr val="0563C1"/>
                </a:solidFill>
                <a:latin typeface="Century Gothic"/>
                <a:ea typeface="+mn-lt"/>
                <a:cs typeface="+mn-lt"/>
              </a:rPr>
              <a:t> </a:t>
            </a:r>
            <a:r>
              <a:rPr lang="it-IT" i="1">
                <a:latin typeface="Century Gothic"/>
                <a:ea typeface="+mn-lt"/>
                <a:cs typeface="+mn-lt"/>
                <a:hlinkClick r:id="rId2" action="ppaction://hlinksldjump">
                  <a:extLst>
                    <a:ext uri="{A12FA001-AC4F-418D-AE19-62706E023703}">
                      <ahyp:hlinkClr xmlns:ahyp="http://schemas.microsoft.com/office/drawing/2018/hyperlinkcolor" val="tx"/>
                    </a:ext>
                  </a:extLst>
                </a:hlinkClick>
              </a:rPr>
              <a:t>[5]</a:t>
            </a:r>
            <a:endParaRPr lang="it-IT" sz="1800">
              <a:latin typeface="Century Gothic"/>
              <a:cs typeface="Calibri"/>
            </a:endParaRPr>
          </a:p>
          <a:p>
            <a:endParaRPr lang="it-IT" i="1">
              <a:latin typeface="Century Gothic"/>
              <a:cs typeface="Calibri"/>
            </a:endParaRPr>
          </a:p>
          <a:p>
            <a:pPr marL="285750" indent="-285750">
              <a:buFont typeface="Wingdings" panose="05000000000000000000" pitchFamily="2" charset="2"/>
              <a:buChar char="§"/>
            </a:pPr>
            <a:r>
              <a:rPr lang="it-IT" sz="1800" i="1">
                <a:latin typeface="Century Gothic"/>
                <a:ea typeface="+mn-lt"/>
                <a:cs typeface="+mn-lt"/>
              </a:rPr>
              <a:t>“</a:t>
            </a:r>
            <a:r>
              <a:rPr lang="it-IT" sz="1800" i="1" err="1">
                <a:latin typeface="Century Gothic"/>
                <a:ea typeface="+mn-lt"/>
                <a:cs typeface="+mn-lt"/>
              </a:rPr>
              <a:t>Therefore</a:t>
            </a:r>
            <a:r>
              <a:rPr lang="it-IT" sz="1800" i="1">
                <a:latin typeface="Century Gothic"/>
                <a:ea typeface="+mn-lt"/>
                <a:cs typeface="+mn-lt"/>
              </a:rPr>
              <a:t>, </a:t>
            </a:r>
            <a:r>
              <a:rPr lang="it-IT" sz="1800" i="1" err="1">
                <a:latin typeface="Century Gothic"/>
                <a:ea typeface="+mn-lt"/>
                <a:cs typeface="+mn-lt"/>
              </a:rPr>
              <a:t>before</a:t>
            </a:r>
            <a:r>
              <a:rPr lang="it-IT" sz="1800" i="1">
                <a:latin typeface="Century Gothic"/>
                <a:ea typeface="+mn-lt"/>
                <a:cs typeface="+mn-lt"/>
              </a:rPr>
              <a:t> </a:t>
            </a:r>
            <a:r>
              <a:rPr lang="it-IT" sz="1800" i="1" err="1">
                <a:latin typeface="Century Gothic"/>
                <a:ea typeface="+mn-lt"/>
                <a:cs typeface="+mn-lt"/>
              </a:rPr>
              <a:t>equipping</a:t>
            </a:r>
            <a:r>
              <a:rPr lang="it-IT" sz="1800" i="1">
                <a:latin typeface="Century Gothic"/>
                <a:ea typeface="+mn-lt"/>
                <a:cs typeface="+mn-lt"/>
              </a:rPr>
              <a:t> non-human agents with the </a:t>
            </a:r>
            <a:r>
              <a:rPr lang="it-IT" sz="1800" i="1" err="1">
                <a:latin typeface="Century Gothic"/>
                <a:ea typeface="+mn-lt"/>
                <a:cs typeface="+mn-lt"/>
              </a:rPr>
              <a:t>capacity</a:t>
            </a:r>
            <a:r>
              <a:rPr lang="it-IT" sz="1800" i="1">
                <a:latin typeface="Century Gothic"/>
                <a:ea typeface="+mn-lt"/>
                <a:cs typeface="+mn-lt"/>
              </a:rPr>
              <a:t> to </a:t>
            </a:r>
            <a:r>
              <a:rPr lang="it-IT" sz="1800" i="1" err="1">
                <a:latin typeface="Century Gothic"/>
                <a:ea typeface="+mn-lt"/>
                <a:cs typeface="+mn-lt"/>
              </a:rPr>
              <a:t>empathize</a:t>
            </a:r>
            <a:r>
              <a:rPr lang="it-IT" sz="1800" i="1">
                <a:latin typeface="Century Gothic"/>
                <a:ea typeface="+mn-lt"/>
                <a:cs typeface="+mn-lt"/>
              </a:rPr>
              <a:t>, </a:t>
            </a:r>
            <a:r>
              <a:rPr lang="it-IT" sz="1800" i="1" err="1">
                <a:latin typeface="Century Gothic"/>
                <a:ea typeface="+mn-lt"/>
                <a:cs typeface="+mn-lt"/>
              </a:rPr>
              <a:t>it</a:t>
            </a:r>
            <a:r>
              <a:rPr lang="it-IT" sz="1800" i="1">
                <a:latin typeface="Century Gothic"/>
                <a:ea typeface="+mn-lt"/>
                <a:cs typeface="+mn-lt"/>
              </a:rPr>
              <a:t> </a:t>
            </a:r>
            <a:r>
              <a:rPr lang="it-IT" sz="1800" i="1" err="1">
                <a:latin typeface="Century Gothic"/>
                <a:ea typeface="+mn-lt"/>
                <a:cs typeface="+mn-lt"/>
              </a:rPr>
              <a:t>is</a:t>
            </a:r>
            <a:r>
              <a:rPr lang="it-IT" sz="1800" i="1">
                <a:latin typeface="Century Gothic"/>
                <a:ea typeface="+mn-lt"/>
                <a:cs typeface="+mn-lt"/>
              </a:rPr>
              <a:t> </a:t>
            </a:r>
            <a:r>
              <a:rPr lang="it-IT" sz="1800" i="1" err="1">
                <a:latin typeface="Century Gothic"/>
                <a:ea typeface="+mn-lt"/>
                <a:cs typeface="+mn-lt"/>
              </a:rPr>
              <a:t>important</a:t>
            </a:r>
            <a:r>
              <a:rPr lang="it-IT" sz="1800" i="1">
                <a:latin typeface="Century Gothic"/>
                <a:ea typeface="+mn-lt"/>
                <a:cs typeface="+mn-lt"/>
              </a:rPr>
              <a:t> to take a step back and </a:t>
            </a:r>
            <a:r>
              <a:rPr lang="it-IT" sz="1800" i="1" err="1">
                <a:latin typeface="Century Gothic"/>
                <a:ea typeface="+mn-lt"/>
                <a:cs typeface="+mn-lt"/>
              </a:rPr>
              <a:t>consider</a:t>
            </a:r>
            <a:r>
              <a:rPr lang="it-IT" sz="1800" i="1">
                <a:latin typeface="Century Gothic"/>
                <a:ea typeface="+mn-lt"/>
                <a:cs typeface="+mn-lt"/>
              </a:rPr>
              <a:t> </a:t>
            </a:r>
            <a:r>
              <a:rPr lang="it-IT" sz="1800" i="1" err="1">
                <a:latin typeface="Century Gothic"/>
                <a:ea typeface="+mn-lt"/>
                <a:cs typeface="+mn-lt"/>
              </a:rPr>
              <a:t>what</a:t>
            </a:r>
            <a:r>
              <a:rPr lang="it-IT" sz="1800" i="1">
                <a:latin typeface="Century Gothic"/>
                <a:ea typeface="+mn-lt"/>
                <a:cs typeface="+mn-lt"/>
              </a:rPr>
              <a:t> </a:t>
            </a:r>
            <a:r>
              <a:rPr lang="it-IT" sz="1800" i="1" err="1">
                <a:latin typeface="Century Gothic"/>
                <a:ea typeface="+mn-lt"/>
                <a:cs typeface="+mn-lt"/>
              </a:rPr>
              <a:t>aspects</a:t>
            </a:r>
            <a:r>
              <a:rPr lang="it-IT" sz="1800" i="1">
                <a:latin typeface="Century Gothic"/>
                <a:ea typeface="+mn-lt"/>
                <a:cs typeface="+mn-lt"/>
              </a:rPr>
              <a:t> of </a:t>
            </a:r>
            <a:r>
              <a:rPr lang="it-IT" sz="1800" i="1" err="1">
                <a:latin typeface="Century Gothic"/>
                <a:ea typeface="+mn-lt"/>
                <a:cs typeface="+mn-lt"/>
              </a:rPr>
              <a:t>empathy</a:t>
            </a:r>
            <a:r>
              <a:rPr lang="it-IT" sz="1800" i="1">
                <a:latin typeface="Century Gothic"/>
                <a:ea typeface="+mn-lt"/>
                <a:cs typeface="+mn-lt"/>
              </a:rPr>
              <a:t> can be </a:t>
            </a:r>
            <a:r>
              <a:rPr lang="it-IT" sz="1800" i="1" err="1">
                <a:latin typeface="Century Gothic"/>
                <a:ea typeface="+mn-lt"/>
                <a:cs typeface="+mn-lt"/>
              </a:rPr>
              <a:t>perceived</a:t>
            </a:r>
            <a:r>
              <a:rPr lang="it-IT" sz="1800" i="1">
                <a:latin typeface="Century Gothic"/>
                <a:ea typeface="+mn-lt"/>
                <a:cs typeface="+mn-lt"/>
              </a:rPr>
              <a:t> and </a:t>
            </a:r>
            <a:r>
              <a:rPr lang="it-IT" sz="1800" i="1" err="1">
                <a:latin typeface="Century Gothic"/>
                <a:ea typeface="+mn-lt"/>
                <a:cs typeface="+mn-lt"/>
              </a:rPr>
              <a:t>well-accepted</a:t>
            </a:r>
            <a:r>
              <a:rPr lang="it-IT" sz="1800" i="1">
                <a:latin typeface="Century Gothic"/>
                <a:ea typeface="+mn-lt"/>
                <a:cs typeface="+mn-lt"/>
              </a:rPr>
              <a:t> by </a:t>
            </a:r>
            <a:r>
              <a:rPr lang="it-IT" sz="1800" i="1" err="1">
                <a:latin typeface="Century Gothic"/>
                <a:ea typeface="+mn-lt"/>
                <a:cs typeface="+mn-lt"/>
              </a:rPr>
              <a:t>humans</a:t>
            </a:r>
            <a:r>
              <a:rPr lang="it-IT" sz="1800" i="1">
                <a:latin typeface="Century Gothic"/>
                <a:ea typeface="+mn-lt"/>
                <a:cs typeface="+mn-lt"/>
              </a:rPr>
              <a:t> </a:t>
            </a:r>
            <a:r>
              <a:rPr lang="it-IT" sz="1800" i="1" err="1">
                <a:latin typeface="Century Gothic"/>
                <a:ea typeface="+mn-lt"/>
                <a:cs typeface="+mn-lt"/>
              </a:rPr>
              <a:t>when</a:t>
            </a:r>
            <a:r>
              <a:rPr lang="it-IT" sz="1800" i="1">
                <a:latin typeface="Century Gothic"/>
                <a:ea typeface="+mn-lt"/>
                <a:cs typeface="+mn-lt"/>
              </a:rPr>
              <a:t> coming from a non-human agent” </a:t>
            </a:r>
            <a:r>
              <a:rPr lang="it-IT" i="1">
                <a:latin typeface="Century Gothic"/>
                <a:ea typeface="+mn-lt"/>
                <a:cs typeface="+mn-lt"/>
                <a:hlinkClick r:id="rId2" action="ppaction://hlinksldjump"/>
              </a:rPr>
              <a:t>[5]</a:t>
            </a:r>
            <a:endParaRPr lang="it-IT" sz="1800" i="1">
              <a:latin typeface="Century Gothic"/>
              <a:ea typeface="+mn-lt"/>
              <a:cs typeface="+mn-lt"/>
            </a:endParaRPr>
          </a:p>
        </p:txBody>
      </p:sp>
      <p:sp>
        <p:nvSpPr>
          <p:cNvPr id="7" name="CasellaDiTesto 6">
            <a:extLst>
              <a:ext uri="{FF2B5EF4-FFF2-40B4-BE49-F238E27FC236}">
                <a16:creationId xmlns:a16="http://schemas.microsoft.com/office/drawing/2014/main" id="{CB28A2D1-43E5-89BA-22E2-E53BE3D0ABE6}"/>
              </a:ext>
            </a:extLst>
          </p:cNvPr>
          <p:cNvSpPr txBox="1"/>
          <p:nvPr/>
        </p:nvSpPr>
        <p:spPr>
          <a:xfrm>
            <a:off x="3276539" y="1499427"/>
            <a:ext cx="8113933" cy="1569660"/>
          </a:xfrm>
          <a:prstGeom prst="rect">
            <a:avLst/>
          </a:prstGeom>
          <a:noFill/>
        </p:spPr>
        <p:txBody>
          <a:bodyPr wrap="square" lIns="91440" tIns="45720" rIns="91440" bIns="45720" anchor="t">
            <a:spAutoFit/>
          </a:bodyPr>
          <a:lstStyle/>
          <a:p>
            <a:pPr marL="0" indent="0" algn="ctr">
              <a:buNone/>
            </a:pPr>
            <a:r>
              <a:rPr lang="it-IT" sz="2400" i="1">
                <a:latin typeface="Century Gothic"/>
                <a:ea typeface="+mn-lt"/>
                <a:cs typeface="+mn-lt"/>
              </a:rPr>
              <a:t>“</a:t>
            </a:r>
            <a:r>
              <a:rPr lang="it-IT" sz="2400" i="1" err="1">
                <a:latin typeface="Century Gothic"/>
                <a:ea typeface="+mn-lt"/>
                <a:cs typeface="+mn-lt"/>
              </a:rPr>
              <a:t>Even</a:t>
            </a:r>
            <a:r>
              <a:rPr lang="it-IT" sz="2400" i="1">
                <a:latin typeface="Century Gothic"/>
                <a:ea typeface="+mn-lt"/>
                <a:cs typeface="+mn-lt"/>
              </a:rPr>
              <a:t> </a:t>
            </a:r>
            <a:r>
              <a:rPr lang="it-IT" sz="2400" i="1" err="1">
                <a:latin typeface="Century Gothic"/>
                <a:ea typeface="+mn-lt"/>
                <a:cs typeface="+mn-lt"/>
              </a:rPr>
              <a:t>if</a:t>
            </a:r>
            <a:r>
              <a:rPr lang="it-IT" sz="2400" i="1">
                <a:latin typeface="Century Gothic"/>
                <a:ea typeface="+mn-lt"/>
                <a:cs typeface="+mn-lt"/>
              </a:rPr>
              <a:t> the genuine </a:t>
            </a:r>
            <a:r>
              <a:rPr lang="it-IT" sz="2400" i="1" err="1">
                <a:latin typeface="Century Gothic"/>
                <a:ea typeface="+mn-lt"/>
                <a:cs typeface="+mn-lt"/>
              </a:rPr>
              <a:t>article</a:t>
            </a:r>
            <a:r>
              <a:rPr lang="it-IT" sz="2400" i="1">
                <a:latin typeface="Century Gothic"/>
                <a:ea typeface="+mn-lt"/>
                <a:cs typeface="+mn-lt"/>
              </a:rPr>
              <a:t> </a:t>
            </a:r>
            <a:r>
              <a:rPr lang="it-IT" sz="2400" i="1" err="1">
                <a:latin typeface="Century Gothic"/>
                <a:ea typeface="+mn-lt"/>
                <a:cs typeface="+mn-lt"/>
              </a:rPr>
              <a:t>cannot</a:t>
            </a:r>
            <a:r>
              <a:rPr lang="it-IT" sz="2400" i="1">
                <a:latin typeface="Century Gothic"/>
                <a:ea typeface="+mn-lt"/>
                <a:cs typeface="+mn-lt"/>
              </a:rPr>
              <a:t> be </a:t>
            </a:r>
            <a:r>
              <a:rPr lang="it-IT" sz="2400" i="1" err="1">
                <a:latin typeface="Century Gothic"/>
                <a:ea typeface="+mn-lt"/>
                <a:cs typeface="+mn-lt"/>
              </a:rPr>
              <a:t>reproduced</a:t>
            </a:r>
            <a:r>
              <a:rPr lang="it-IT" sz="2400" i="1">
                <a:latin typeface="Century Gothic"/>
                <a:ea typeface="+mn-lt"/>
                <a:cs typeface="+mn-lt"/>
              </a:rPr>
              <a:t> by AI, one can </a:t>
            </a:r>
            <a:r>
              <a:rPr lang="it-IT" sz="2400" i="1" err="1">
                <a:latin typeface="Century Gothic"/>
                <a:ea typeface="+mn-lt"/>
                <a:cs typeface="+mn-lt"/>
              </a:rPr>
              <a:t>still</a:t>
            </a:r>
            <a:r>
              <a:rPr lang="it-IT" sz="2400" i="1">
                <a:latin typeface="Century Gothic"/>
                <a:ea typeface="+mn-lt"/>
                <a:cs typeface="+mn-lt"/>
              </a:rPr>
              <a:t> </a:t>
            </a:r>
            <a:r>
              <a:rPr lang="it-IT" sz="2400" i="1" err="1">
                <a:latin typeface="Century Gothic"/>
                <a:ea typeface="+mn-lt"/>
                <a:cs typeface="+mn-lt"/>
              </a:rPr>
              <a:t>defend</a:t>
            </a:r>
            <a:r>
              <a:rPr lang="it-IT" sz="2400" i="1">
                <a:latin typeface="Century Gothic"/>
                <a:ea typeface="+mn-lt"/>
                <a:cs typeface="+mn-lt"/>
              </a:rPr>
              <a:t> an </a:t>
            </a:r>
            <a:r>
              <a:rPr lang="it-IT" sz="2400" i="1" err="1">
                <a:latin typeface="Century Gothic"/>
                <a:ea typeface="+mn-lt"/>
                <a:cs typeface="+mn-lt"/>
              </a:rPr>
              <a:t>empathic</a:t>
            </a:r>
            <a:r>
              <a:rPr lang="it-IT" sz="2400" i="1">
                <a:latin typeface="Century Gothic"/>
                <a:ea typeface="+mn-lt"/>
                <a:cs typeface="+mn-lt"/>
              </a:rPr>
              <a:t> AI </a:t>
            </a:r>
            <a:r>
              <a:rPr lang="it-IT" sz="2400" i="1" err="1">
                <a:latin typeface="Century Gothic"/>
                <a:ea typeface="+mn-lt"/>
                <a:cs typeface="+mn-lt"/>
              </a:rPr>
              <a:t>program</a:t>
            </a:r>
            <a:r>
              <a:rPr lang="it-IT" sz="2400" i="1">
                <a:latin typeface="Century Gothic"/>
                <a:ea typeface="+mn-lt"/>
                <a:cs typeface="+mn-lt"/>
              </a:rPr>
              <a:t>, because coming close to </a:t>
            </a:r>
            <a:r>
              <a:rPr lang="it-IT" sz="2400" i="1" err="1">
                <a:latin typeface="Century Gothic"/>
                <a:ea typeface="+mn-lt"/>
                <a:cs typeface="+mn-lt"/>
              </a:rPr>
              <a:t>real</a:t>
            </a:r>
            <a:r>
              <a:rPr lang="it-IT" sz="2400" i="1">
                <a:latin typeface="Century Gothic"/>
                <a:ea typeface="+mn-lt"/>
                <a:cs typeface="+mn-lt"/>
              </a:rPr>
              <a:t> </a:t>
            </a:r>
            <a:r>
              <a:rPr lang="it-IT" sz="2400" i="1" err="1">
                <a:latin typeface="Century Gothic"/>
                <a:ea typeface="+mn-lt"/>
                <a:cs typeface="+mn-lt"/>
              </a:rPr>
              <a:t>empathy</a:t>
            </a:r>
            <a:r>
              <a:rPr lang="it-IT" sz="2400" i="1">
                <a:latin typeface="Century Gothic"/>
                <a:ea typeface="+mn-lt"/>
                <a:cs typeface="+mn-lt"/>
              </a:rPr>
              <a:t> </a:t>
            </a:r>
            <a:r>
              <a:rPr lang="it-IT" sz="2400" i="1" err="1">
                <a:latin typeface="Century Gothic"/>
                <a:ea typeface="+mn-lt"/>
                <a:cs typeface="+mn-lt"/>
              </a:rPr>
              <a:t>is</a:t>
            </a:r>
            <a:r>
              <a:rPr lang="it-IT" sz="2400" i="1">
                <a:latin typeface="Century Gothic"/>
                <a:ea typeface="+mn-lt"/>
                <a:cs typeface="+mn-lt"/>
              </a:rPr>
              <a:t> good </a:t>
            </a:r>
            <a:r>
              <a:rPr lang="it-IT" sz="2400" i="1" err="1">
                <a:latin typeface="Century Gothic"/>
                <a:ea typeface="+mn-lt"/>
                <a:cs typeface="+mn-lt"/>
              </a:rPr>
              <a:t>enough</a:t>
            </a:r>
            <a:r>
              <a:rPr lang="it-IT" sz="2400" i="1">
                <a:latin typeface="Century Gothic"/>
                <a:ea typeface="+mn-lt"/>
                <a:cs typeface="+mn-lt"/>
              </a:rPr>
              <a:t> to put the </a:t>
            </a:r>
            <a:r>
              <a:rPr lang="it-IT" sz="2400" i="1" err="1">
                <a:latin typeface="Century Gothic"/>
                <a:ea typeface="+mn-lt"/>
                <a:cs typeface="+mn-lt"/>
              </a:rPr>
              <a:t>attempt</a:t>
            </a:r>
            <a:r>
              <a:rPr lang="it-IT" sz="2400" i="1">
                <a:latin typeface="Century Gothic"/>
                <a:ea typeface="+mn-lt"/>
                <a:cs typeface="+mn-lt"/>
              </a:rPr>
              <a:t> on </a:t>
            </a:r>
            <a:r>
              <a:rPr lang="it-IT" sz="2400" i="1" err="1">
                <a:latin typeface="Century Gothic"/>
                <a:ea typeface="+mn-lt"/>
                <a:cs typeface="+mn-lt"/>
              </a:rPr>
              <a:t>solid</a:t>
            </a:r>
            <a:r>
              <a:rPr lang="it-IT" sz="2400" i="1">
                <a:latin typeface="Century Gothic"/>
                <a:ea typeface="+mn-lt"/>
                <a:cs typeface="+mn-lt"/>
              </a:rPr>
              <a:t> footing.” </a:t>
            </a:r>
            <a:r>
              <a:rPr lang="it-IT" sz="2400" i="1">
                <a:latin typeface="Century Gothic"/>
                <a:ea typeface="+mn-lt"/>
                <a:cs typeface="+mn-lt"/>
                <a:hlinkClick r:id="rId2" action="ppaction://hlinksldjump"/>
              </a:rPr>
              <a:t>[4]</a:t>
            </a:r>
            <a:endParaRPr lang="it-IT" sz="2400" i="1">
              <a:latin typeface="Century Gothic"/>
              <a:cs typeface="Calibri"/>
            </a:endParaRPr>
          </a:p>
        </p:txBody>
      </p:sp>
      <p:pic>
        <p:nvPicPr>
          <p:cNvPr id="13" name="Immagine 12">
            <a:extLst>
              <a:ext uri="{FF2B5EF4-FFF2-40B4-BE49-F238E27FC236}">
                <a16:creationId xmlns:a16="http://schemas.microsoft.com/office/drawing/2014/main" id="{3BE624F0-7208-71D8-71B1-4E7E039C1B64}"/>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6612" b="95868" l="7357" r="93188">
                        <a14:foregroundMark x1="12807" y1="73760" x2="12807" y2="73760"/>
                        <a14:foregroundMark x1="7629" y1="74174" x2="7629" y2="74174"/>
                        <a14:foregroundMark x1="61308" y1="90289" x2="61308" y2="90289"/>
                        <a14:foregroundMark x1="65940" y1="92975" x2="65940" y2="92975"/>
                        <a14:foregroundMark x1="60218" y1="96074" x2="60218" y2="96074"/>
                        <a14:foregroundMark x1="90191" y1="30785" x2="90191" y2="30785"/>
                        <a14:foregroundMark x1="72752" y1="11157" x2="72752" y2="11157"/>
                        <a14:foregroundMark x1="70572" y1="6818" x2="70572" y2="6818"/>
                        <a14:foregroundMark x1="93188" y1="33471" x2="93188" y2="33471"/>
                        <a14:foregroundMark x1="93188" y1="28719" x2="93188" y2="28719"/>
                        <a14:foregroundMark x1="12262" y1="78099" x2="12262" y2="78099"/>
                      </a14:backgroundRemoval>
                    </a14:imgEffect>
                  </a14:imgLayer>
                </a14:imgProps>
              </a:ext>
            </a:extLst>
          </a:blip>
          <a:srcRect t="2854"/>
          <a:stretch/>
        </p:blipFill>
        <p:spPr>
          <a:xfrm>
            <a:off x="1081362" y="1256925"/>
            <a:ext cx="1655257" cy="2103422"/>
          </a:xfrm>
          <a:prstGeom prst="rect">
            <a:avLst/>
          </a:prstGeom>
        </p:spPr>
      </p:pic>
      <p:pic>
        <p:nvPicPr>
          <p:cNvPr id="6" name="Immagine 5" descr="226,100+ Emotional Connection Stock Illustrations, Royalty-Free Vector  Graphics &amp; Clip Art - iStock | Emotional connection concept, Emotional  connection icon, Couple emotional connection">
            <a:extLst>
              <a:ext uri="{FF2B5EF4-FFF2-40B4-BE49-F238E27FC236}">
                <a16:creationId xmlns:a16="http://schemas.microsoft.com/office/drawing/2014/main" id="{D09F6CCB-BE46-1B85-9349-ADFB8CED1B9F}"/>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0000" l="10000" r="90000">
                        <a14:foregroundMark x1="75490" y1="47222" x2="75490" y2="47222"/>
                        <a14:foregroundMark x1="80229" y1="31373" x2="80229" y2="31373"/>
                        <a14:foregroundMark x1="80229" y1="31373" x2="62745" y2="31863"/>
                      </a14:backgroundRemoval>
                    </a14:imgEffect>
                  </a14:imgLayer>
                </a14:imgProps>
              </a:ext>
            </a:extLst>
          </a:blip>
          <a:stretch>
            <a:fillRect/>
          </a:stretch>
        </p:blipFill>
        <p:spPr>
          <a:xfrm>
            <a:off x="8244407" y="3200561"/>
            <a:ext cx="3804777" cy="3804777"/>
          </a:xfrm>
          <a:prstGeom prst="rect">
            <a:avLst/>
          </a:prstGeom>
        </p:spPr>
      </p:pic>
    </p:spTree>
    <p:extLst>
      <p:ext uri="{BB962C8B-B14F-4D97-AF65-F5344CB8AC3E}">
        <p14:creationId xmlns:p14="http://schemas.microsoft.com/office/powerpoint/2010/main" val="26033347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up)">
                                      <p:cBhvr>
                                        <p:cTn id="12" dur="500"/>
                                        <p:tgtEl>
                                          <p:spTgt spid="13"/>
                                        </p:tgtEl>
                                      </p:cBhvr>
                                    </p:animEffect>
                                  </p:childTnLst>
                                </p:cTn>
                              </p:par>
                              <p:par>
                                <p:cTn id="13" presetID="22" presetClass="entr" presetSubtype="1"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up)">
                                      <p:cBhvr>
                                        <p:cTn id="15" dur="500"/>
                                        <p:tgtEl>
                                          <p:spTgt spid="7"/>
                                        </p:tgtEl>
                                      </p:cBhvr>
                                    </p:animEffect>
                                  </p:childTnLst>
                                </p:cTn>
                              </p:par>
                            </p:childTnLst>
                          </p:cTn>
                        </p:par>
                        <p:par>
                          <p:cTn id="16" fill="hold">
                            <p:stCondLst>
                              <p:cond delay="500"/>
                            </p:stCondLst>
                            <p:childTnLst>
                              <p:par>
                                <p:cTn id="17" presetID="26" presetClass="emph" presetSubtype="0" fill="hold" grpId="1" nodeType="afterEffect">
                                  <p:stCondLst>
                                    <p:cond delay="0"/>
                                  </p:stCondLst>
                                  <p:childTnLst>
                                    <p:animEffect transition="out" filter="fade">
                                      <p:cBhvr>
                                        <p:cTn id="18" dur="500" tmFilter="0, 0; .2, .5; .8, .5; 1, 0"/>
                                        <p:tgtEl>
                                          <p:spTgt spid="7"/>
                                        </p:tgtEl>
                                      </p:cBhvr>
                                    </p:animEffect>
                                    <p:animScale>
                                      <p:cBhvr>
                                        <p:cTn id="19" dur="250" autoRev="1" fill="hold"/>
                                        <p:tgtEl>
                                          <p:spTgt spid="7"/>
                                        </p:tgtEl>
                                      </p:cBhvr>
                                      <p:by x="105000" y="105000"/>
                                    </p:animScale>
                                  </p:childTnLst>
                                </p:cTn>
                              </p:par>
                            </p:childTnLst>
                          </p:cTn>
                        </p:par>
                      </p:childTnLst>
                    </p:cTn>
                  </p:par>
                  <p:par>
                    <p:cTn id="20" fill="hold">
                      <p:stCondLst>
                        <p:cond delay="indefinite"/>
                      </p:stCondLst>
                      <p:childTnLst>
                        <p:par>
                          <p:cTn id="21" fill="hold">
                            <p:stCondLst>
                              <p:cond delay="0"/>
                            </p:stCondLst>
                            <p:childTnLst>
                              <p:par>
                                <p:cTn id="22" presetID="22" presetClass="entr" presetSubtype="1" fill="hold" grpId="0" nodeType="click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wipe(up)">
                                      <p:cBhvr>
                                        <p:cTn id="24" dur="500"/>
                                        <p:tgtEl>
                                          <p:spTgt spid="5"/>
                                        </p:tgtEl>
                                      </p:cBhvr>
                                    </p:animEffect>
                                  </p:childTnLst>
                                </p:cTn>
                              </p:par>
                              <p:par>
                                <p:cTn id="25" presetID="10" presetClass="entr" presetSubtype="0" fill="hold" nodeType="with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7" grpId="0"/>
      <p:bldP spid="7" grpId="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1">
            <a:extLst>
              <a:ext uri="{FF2B5EF4-FFF2-40B4-BE49-F238E27FC236}">
                <a16:creationId xmlns:a16="http://schemas.microsoft.com/office/drawing/2014/main" id="{F19AFCFC-FCE7-E35B-6786-156918D6E9CD}"/>
              </a:ext>
            </a:extLst>
          </p:cNvPr>
          <p:cNvSpPr txBox="1">
            <a:spLocks/>
          </p:cNvSpPr>
          <p:nvPr/>
        </p:nvSpPr>
        <p:spPr>
          <a:xfrm>
            <a:off x="838200" y="365125"/>
            <a:ext cx="10515600" cy="1325563"/>
          </a:xfrm>
          <a:prstGeom prst="rect">
            <a:avLst/>
          </a:prstGeom>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it-IT" b="1" err="1">
                <a:solidFill>
                  <a:srgbClr val="258BA1"/>
                </a:solidFill>
                <a:latin typeface="Century Gothic" panose="020B0502020202020204" pitchFamily="34" charset="0"/>
              </a:rPr>
              <a:t>Resistance</a:t>
            </a:r>
            <a:r>
              <a:rPr lang="it-IT" b="1">
                <a:solidFill>
                  <a:srgbClr val="258BA1"/>
                </a:solidFill>
                <a:latin typeface="Century Gothic" panose="020B0502020202020204" pitchFamily="34" charset="0"/>
              </a:rPr>
              <a:t> </a:t>
            </a:r>
            <a:r>
              <a:rPr lang="it-IT">
                <a:latin typeface="Century Gothic" panose="020B0502020202020204" pitchFamily="34" charset="0"/>
              </a:rPr>
              <a:t>to </a:t>
            </a:r>
            <a:r>
              <a:rPr lang="en-GB">
                <a:latin typeface="Century Gothic" panose="020B0502020202020204" pitchFamily="34" charset="0"/>
              </a:rPr>
              <a:t>Medical</a:t>
            </a:r>
            <a:r>
              <a:rPr lang="it-IT">
                <a:latin typeface="Century Gothic" panose="020B0502020202020204" pitchFamily="34" charset="0"/>
              </a:rPr>
              <a:t> AI</a:t>
            </a:r>
            <a:endParaRPr lang="it-IT"/>
          </a:p>
        </p:txBody>
      </p:sp>
      <p:sp>
        <p:nvSpPr>
          <p:cNvPr id="4" name="Segnaposto contenuto 2">
            <a:extLst>
              <a:ext uri="{FF2B5EF4-FFF2-40B4-BE49-F238E27FC236}">
                <a16:creationId xmlns:a16="http://schemas.microsoft.com/office/drawing/2014/main" id="{6BB70A64-B910-1F3B-E381-2D7CFE34D353}"/>
              </a:ext>
            </a:extLst>
          </p:cNvPr>
          <p:cNvSpPr txBox="1">
            <a:spLocks/>
          </p:cNvSpPr>
          <p:nvPr/>
        </p:nvSpPr>
        <p:spPr>
          <a:xfrm>
            <a:off x="682662" y="1642746"/>
            <a:ext cx="6693946" cy="1786254"/>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400" b="1" i="1">
                <a:latin typeface="Century Gothic" panose="020B0502020202020204" pitchFamily="34" charset="0"/>
              </a:rPr>
              <a:t>Uniqueness neglect</a:t>
            </a:r>
            <a:endParaRPr lang="en-US" sz="2400">
              <a:latin typeface="Century Gothic" panose="020B0502020202020204" pitchFamily="34" charset="0"/>
            </a:endParaRPr>
          </a:p>
          <a:p>
            <a:pPr marL="0" indent="0" algn="ctr">
              <a:buNone/>
            </a:pPr>
            <a:r>
              <a:rPr lang="en-US" sz="2400" i="1">
                <a:latin typeface="Century Gothic" panose="020B0502020202020204" pitchFamily="34" charset="0"/>
              </a:rPr>
              <a:t>"AI providers are less able than human providers to account for consumers’ unique characteristics and circumstances" </a:t>
            </a:r>
            <a:r>
              <a:rPr lang="en-US" sz="2400" i="1">
                <a:latin typeface="Century Gothic" panose="020B0502020202020204" pitchFamily="34" charset="0"/>
                <a:hlinkClick r:id="rId3" action="ppaction://hlinksldjump"/>
              </a:rPr>
              <a:t>[13]</a:t>
            </a:r>
            <a:endParaRPr lang="en-US" sz="2400" i="1">
              <a:latin typeface="Century Gothic" panose="020B0502020202020204" pitchFamily="34" charset="0"/>
            </a:endParaRPr>
          </a:p>
        </p:txBody>
      </p:sp>
      <p:sp>
        <p:nvSpPr>
          <p:cNvPr id="6" name="CasellaDiTesto 5">
            <a:extLst>
              <a:ext uri="{FF2B5EF4-FFF2-40B4-BE49-F238E27FC236}">
                <a16:creationId xmlns:a16="http://schemas.microsoft.com/office/drawing/2014/main" id="{923C48BC-3488-8B99-3718-0E3CC004C59E}"/>
              </a:ext>
            </a:extLst>
          </p:cNvPr>
          <p:cNvSpPr txBox="1"/>
          <p:nvPr/>
        </p:nvSpPr>
        <p:spPr>
          <a:xfrm>
            <a:off x="3635187" y="4913126"/>
            <a:ext cx="7978589" cy="1477328"/>
          </a:xfrm>
          <a:prstGeom prst="rect">
            <a:avLst/>
          </a:prstGeom>
          <a:noFill/>
        </p:spPr>
        <p:txBody>
          <a:bodyPr wrap="square">
            <a:spAutoFit/>
          </a:bodyPr>
          <a:lstStyle/>
          <a:p>
            <a:pPr marL="342900" indent="-342900" algn="just">
              <a:buFont typeface="Wingdings" pitchFamily="2" charset="2"/>
              <a:buChar char="§"/>
            </a:pPr>
            <a:r>
              <a:rPr lang="en-US">
                <a:latin typeface="Century Gothic" panose="020B0502020202020204" pitchFamily="34" charset="0"/>
              </a:rPr>
              <a:t>Some people think that they differ from the average person. </a:t>
            </a:r>
            <a:r>
              <a:rPr lang="en-US">
                <a:latin typeface="Century Gothic" panose="020B0502020202020204" pitchFamily="34" charset="0"/>
                <a:hlinkClick r:id="rId3" action="ppaction://hlinksldjump"/>
              </a:rPr>
              <a:t>[14]</a:t>
            </a:r>
            <a:endParaRPr lang="en-US">
              <a:latin typeface="Century Gothic" panose="020B0502020202020204" pitchFamily="34" charset="0"/>
            </a:endParaRPr>
          </a:p>
          <a:p>
            <a:pPr marL="342900" indent="-342900" algn="just">
              <a:buFont typeface="Wingdings" pitchFamily="2" charset="2"/>
              <a:buChar char="§"/>
            </a:pPr>
            <a:endParaRPr lang="en-US">
              <a:latin typeface="Century Gothic" panose="020B0502020202020204" pitchFamily="34" charset="0"/>
            </a:endParaRPr>
          </a:p>
          <a:p>
            <a:pPr marL="342900" indent="-342900" algn="just">
              <a:buFont typeface="Wingdings" pitchFamily="2" charset="2"/>
              <a:buChar char="§"/>
            </a:pPr>
            <a:r>
              <a:rPr lang="en-US">
                <a:latin typeface="Century Gothic" panose="020B0502020202020204" pitchFamily="34" charset="0"/>
              </a:rPr>
              <a:t>An answer of an AI system is seen as a </a:t>
            </a:r>
            <a:r>
              <a:rPr lang="en-US" i="1">
                <a:latin typeface="Century Gothic" panose="020B0502020202020204" pitchFamily="34" charset="0"/>
              </a:rPr>
              <a:t>one-fits-all</a:t>
            </a:r>
            <a:r>
              <a:rPr lang="en-US">
                <a:latin typeface="Century Gothic" panose="020B0502020202020204" pitchFamily="34" charset="0"/>
              </a:rPr>
              <a:t> option for the average person, so it is perceived as less accurate than a human answer. </a:t>
            </a:r>
            <a:r>
              <a:rPr lang="en-US">
                <a:latin typeface="Century Gothic" panose="020B0502020202020204" pitchFamily="34" charset="0"/>
                <a:hlinkClick r:id="rId3" action="ppaction://hlinksldjump"/>
              </a:rPr>
              <a:t>[14]</a:t>
            </a:r>
            <a:endParaRPr lang="en-US">
              <a:latin typeface="Century Gothic" panose="020B0502020202020204" pitchFamily="34" charset="0"/>
            </a:endParaRPr>
          </a:p>
        </p:txBody>
      </p:sp>
      <p:sp>
        <p:nvSpPr>
          <p:cNvPr id="2" name="Segnaposto contenuto 2">
            <a:extLst>
              <a:ext uri="{FF2B5EF4-FFF2-40B4-BE49-F238E27FC236}">
                <a16:creationId xmlns:a16="http://schemas.microsoft.com/office/drawing/2014/main" id="{419B8A73-031A-8837-6793-4A52476EF2B0}"/>
              </a:ext>
            </a:extLst>
          </p:cNvPr>
          <p:cNvSpPr txBox="1">
            <a:spLocks/>
          </p:cNvSpPr>
          <p:nvPr/>
        </p:nvSpPr>
        <p:spPr>
          <a:xfrm>
            <a:off x="2334069" y="3665802"/>
            <a:ext cx="7523862" cy="635264"/>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000" i="1">
                <a:latin typeface="Century Gothic" panose="020B0502020202020204" pitchFamily="34" charset="0"/>
              </a:rPr>
              <a:t>"patients believe that their medical needs are unique and cannot be adequately addressed by algorithms" </a:t>
            </a:r>
            <a:r>
              <a:rPr lang="en-US" sz="2000" i="1">
                <a:latin typeface="Century Gothic" panose="020B0502020202020204" pitchFamily="34" charset="0"/>
                <a:hlinkClick r:id="rId3" action="ppaction://hlinksldjump"/>
              </a:rPr>
              <a:t>[16]</a:t>
            </a:r>
            <a:endParaRPr lang="en-US" sz="2000" i="1">
              <a:latin typeface="Century Gothic" panose="020B0502020202020204" pitchFamily="34" charset="0"/>
            </a:endParaRPr>
          </a:p>
        </p:txBody>
      </p:sp>
    </p:spTree>
    <p:extLst>
      <p:ext uri="{BB962C8B-B14F-4D97-AF65-F5344CB8AC3E}">
        <p14:creationId xmlns:p14="http://schemas.microsoft.com/office/powerpoint/2010/main" val="37412911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up)">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up)">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1">
            <a:extLst>
              <a:ext uri="{FF2B5EF4-FFF2-40B4-BE49-F238E27FC236}">
                <a16:creationId xmlns:a16="http://schemas.microsoft.com/office/drawing/2014/main" id="{F19AFCFC-FCE7-E35B-6786-156918D6E9CD}"/>
              </a:ext>
            </a:extLst>
          </p:cNvPr>
          <p:cNvSpPr txBox="1">
            <a:spLocks/>
          </p:cNvSpPr>
          <p:nvPr/>
        </p:nvSpPr>
        <p:spPr>
          <a:xfrm>
            <a:off x="838200" y="365125"/>
            <a:ext cx="10515600" cy="1325563"/>
          </a:xfrm>
          <a:prstGeom prst="rect">
            <a:avLst/>
          </a:prstGeom>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it-IT" b="1" err="1">
                <a:solidFill>
                  <a:srgbClr val="258BA1"/>
                </a:solidFill>
                <a:latin typeface="Century Gothic" panose="020B0502020202020204" pitchFamily="34" charset="0"/>
              </a:rPr>
              <a:t>Individuation</a:t>
            </a:r>
            <a:r>
              <a:rPr lang="it-IT" b="1">
                <a:solidFill>
                  <a:srgbClr val="258BA1"/>
                </a:solidFill>
                <a:latin typeface="Century Gothic" panose="020B0502020202020204" pitchFamily="34" charset="0"/>
              </a:rPr>
              <a:t> </a:t>
            </a:r>
            <a:r>
              <a:rPr lang="it-IT" err="1">
                <a:latin typeface="Century Gothic" panose="020B0502020202020204" pitchFamily="34" charset="0"/>
              </a:rPr>
              <a:t>effects</a:t>
            </a:r>
            <a:endParaRPr lang="it-IT"/>
          </a:p>
        </p:txBody>
      </p:sp>
      <p:sp>
        <p:nvSpPr>
          <p:cNvPr id="4" name="Segnaposto contenuto 2">
            <a:extLst>
              <a:ext uri="{FF2B5EF4-FFF2-40B4-BE49-F238E27FC236}">
                <a16:creationId xmlns:a16="http://schemas.microsoft.com/office/drawing/2014/main" id="{6BB70A64-B910-1F3B-E381-2D7CFE34D353}"/>
              </a:ext>
            </a:extLst>
          </p:cNvPr>
          <p:cNvSpPr txBox="1">
            <a:spLocks/>
          </p:cNvSpPr>
          <p:nvPr/>
        </p:nvSpPr>
        <p:spPr>
          <a:xfrm>
            <a:off x="4989688" y="3930393"/>
            <a:ext cx="6745783" cy="1535242"/>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400" b="1" i="1">
                <a:latin typeface="Century Gothic" panose="020B0502020202020204" pitchFamily="34" charset="0"/>
              </a:rPr>
              <a:t>Individuation</a:t>
            </a:r>
          </a:p>
          <a:p>
            <a:pPr marL="0" indent="0" algn="ctr">
              <a:buNone/>
            </a:pPr>
            <a:r>
              <a:rPr lang="en-US" sz="2400">
                <a:latin typeface="Century Gothic" panose="020B0502020202020204" pitchFamily="34" charset="0"/>
              </a:rPr>
              <a:t>The recognition of unique information about a patient that sets them apart from others.</a:t>
            </a:r>
          </a:p>
        </p:txBody>
      </p:sp>
      <p:sp>
        <p:nvSpPr>
          <p:cNvPr id="9" name="Segnaposto contenuto 2">
            <a:extLst>
              <a:ext uri="{FF2B5EF4-FFF2-40B4-BE49-F238E27FC236}">
                <a16:creationId xmlns:a16="http://schemas.microsoft.com/office/drawing/2014/main" id="{2A54BF4A-E833-A747-50F8-9CA5CCD33248}"/>
              </a:ext>
            </a:extLst>
          </p:cNvPr>
          <p:cNvSpPr txBox="1">
            <a:spLocks/>
          </p:cNvSpPr>
          <p:nvPr/>
        </p:nvSpPr>
        <p:spPr>
          <a:xfrm>
            <a:off x="838200" y="1942558"/>
            <a:ext cx="7705165" cy="693029"/>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buFont typeface="Wingdings" pitchFamily="2" charset="2"/>
              <a:buChar char="§"/>
            </a:pPr>
            <a:r>
              <a:rPr lang="en-US" sz="2000">
                <a:latin typeface="Century Gothic" panose="020B0502020202020204" pitchFamily="34" charset="0"/>
              </a:rPr>
              <a:t>Distrust and the lack of humanistic care in AI are primary reasons for negative attitudes towards this kind of AI.</a:t>
            </a:r>
          </a:p>
        </p:txBody>
      </p:sp>
      <p:pic>
        <p:nvPicPr>
          <p:cNvPr id="2" name="Immagine 1">
            <a:extLst>
              <a:ext uri="{FF2B5EF4-FFF2-40B4-BE49-F238E27FC236}">
                <a16:creationId xmlns:a16="http://schemas.microsoft.com/office/drawing/2014/main" id="{98167B32-F79C-F318-4FD0-7F5FE4431465}"/>
              </a:ext>
            </a:extLst>
          </p:cNvPr>
          <p:cNvPicPr>
            <a:picLocks noChangeAspect="1"/>
          </p:cNvPicPr>
          <p:nvPr/>
        </p:nvPicPr>
        <p:blipFill>
          <a:blip r:embed="rId3"/>
          <a:stretch>
            <a:fillRect/>
          </a:stretch>
        </p:blipFill>
        <p:spPr>
          <a:xfrm>
            <a:off x="838200" y="3580487"/>
            <a:ext cx="3832400" cy="2235055"/>
          </a:xfrm>
          <a:prstGeom prst="rect">
            <a:avLst/>
          </a:prstGeom>
        </p:spPr>
      </p:pic>
    </p:spTree>
    <p:extLst>
      <p:ext uri="{BB962C8B-B14F-4D97-AF65-F5344CB8AC3E}">
        <p14:creationId xmlns:p14="http://schemas.microsoft.com/office/powerpoint/2010/main" val="19015907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up)">
                                      <p:cBhvr>
                                        <p:cTn id="12" dur="500"/>
                                        <p:tgtEl>
                                          <p:spTgt spid="4"/>
                                        </p:tgtEl>
                                      </p:cBhvr>
                                    </p:animEffect>
                                  </p:childTnLst>
                                </p:cTn>
                              </p:par>
                              <p:par>
                                <p:cTn id="13" presetID="22" presetClass="entr" presetSubtype="1" fill="hold" nodeType="with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wipe(up)">
                                      <p:cBhvr>
                                        <p:cTn id="1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62C9F9D-FDD9-0173-BF53-7C43531C9371}"/>
              </a:ext>
            </a:extLst>
          </p:cNvPr>
          <p:cNvSpPr txBox="1">
            <a:spLocks/>
          </p:cNvSpPr>
          <p:nvPr/>
        </p:nvSpPr>
        <p:spPr>
          <a:xfrm>
            <a:off x="838200" y="557188"/>
            <a:ext cx="10515600" cy="1133499"/>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atin typeface="Century Gothic" panose="020B0502020202020204" pitchFamily="34" charset="0"/>
              </a:rPr>
              <a:t>Study on the </a:t>
            </a:r>
            <a:r>
              <a:rPr lang="en-US" b="1">
                <a:solidFill>
                  <a:srgbClr val="258BA1"/>
                </a:solidFill>
                <a:latin typeface="Century Gothic" panose="020B0502020202020204" pitchFamily="34" charset="0"/>
              </a:rPr>
              <a:t>individuation effects</a:t>
            </a:r>
            <a:endParaRPr lang="it-IT" b="1">
              <a:solidFill>
                <a:srgbClr val="258BA1"/>
              </a:solidFill>
              <a:latin typeface="Century Gothic" panose="020B0502020202020204" pitchFamily="34" charset="0"/>
            </a:endParaRPr>
          </a:p>
        </p:txBody>
      </p:sp>
      <p:sp>
        <p:nvSpPr>
          <p:cNvPr id="4" name="Segnaposto contenuto 2">
            <a:extLst>
              <a:ext uri="{FF2B5EF4-FFF2-40B4-BE49-F238E27FC236}">
                <a16:creationId xmlns:a16="http://schemas.microsoft.com/office/drawing/2014/main" id="{0B1F67C1-DA8C-AEC1-68DE-AE8CA49383C0}"/>
              </a:ext>
            </a:extLst>
          </p:cNvPr>
          <p:cNvSpPr txBox="1">
            <a:spLocks/>
          </p:cNvSpPr>
          <p:nvPr/>
        </p:nvSpPr>
        <p:spPr>
          <a:xfrm>
            <a:off x="838200" y="2516409"/>
            <a:ext cx="7165622" cy="523220"/>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buFont typeface="Wingdings" pitchFamily="2" charset="2"/>
              <a:buChar char="§"/>
            </a:pPr>
            <a:r>
              <a:rPr lang="en-US" sz="2400">
                <a:latin typeface="Century Gothic" panose="020B0502020202020204" pitchFamily="34" charset="0"/>
              </a:rPr>
              <a:t>E-Health platform</a:t>
            </a:r>
          </a:p>
          <a:p>
            <a:pPr algn="just">
              <a:buFont typeface="Wingdings" pitchFamily="2" charset="2"/>
              <a:buChar char="§"/>
            </a:pPr>
            <a:endParaRPr lang="en-US" sz="2400">
              <a:latin typeface="Century Gothic" panose="020B0502020202020204" pitchFamily="34" charset="0"/>
            </a:endParaRPr>
          </a:p>
        </p:txBody>
      </p:sp>
      <p:pic>
        <p:nvPicPr>
          <p:cNvPr id="5" name="Immagine 4">
            <a:extLst>
              <a:ext uri="{FF2B5EF4-FFF2-40B4-BE49-F238E27FC236}">
                <a16:creationId xmlns:a16="http://schemas.microsoft.com/office/drawing/2014/main" id="{1534D85B-7EFA-6816-9559-F279BBFE67DA}"/>
              </a:ext>
            </a:extLst>
          </p:cNvPr>
          <p:cNvPicPr>
            <a:picLocks noChangeAspect="1"/>
          </p:cNvPicPr>
          <p:nvPr/>
        </p:nvPicPr>
        <p:blipFill>
          <a:blip r:embed="rId4"/>
          <a:stretch>
            <a:fillRect/>
          </a:stretch>
        </p:blipFill>
        <p:spPr>
          <a:xfrm>
            <a:off x="8364068" y="2671089"/>
            <a:ext cx="3198425" cy="2681233"/>
          </a:xfrm>
          <a:prstGeom prst="rect">
            <a:avLst/>
          </a:prstGeom>
        </p:spPr>
      </p:pic>
      <p:sp>
        <p:nvSpPr>
          <p:cNvPr id="6" name="CasellaDiTesto 5">
            <a:extLst>
              <a:ext uri="{FF2B5EF4-FFF2-40B4-BE49-F238E27FC236}">
                <a16:creationId xmlns:a16="http://schemas.microsoft.com/office/drawing/2014/main" id="{5A2EC860-F1CA-2E9E-530D-E2AF197B3F11}"/>
              </a:ext>
            </a:extLst>
          </p:cNvPr>
          <p:cNvSpPr txBox="1"/>
          <p:nvPr/>
        </p:nvSpPr>
        <p:spPr>
          <a:xfrm>
            <a:off x="838200" y="1382910"/>
            <a:ext cx="6064624" cy="523220"/>
          </a:xfrm>
          <a:prstGeom prst="rect">
            <a:avLst/>
          </a:prstGeom>
          <a:noFill/>
        </p:spPr>
        <p:txBody>
          <a:bodyPr wrap="square" rtlCol="0">
            <a:spAutoFit/>
          </a:bodyPr>
          <a:lstStyle/>
          <a:p>
            <a:r>
              <a:rPr lang="it-IT" sz="1400" i="1">
                <a:latin typeface="Century Gothic" panose="020B0502020202020204" pitchFamily="34" charset="0"/>
              </a:rPr>
              <a:t>Do </a:t>
            </a:r>
            <a:r>
              <a:rPr lang="it-IT" sz="1400" i="1" err="1">
                <a:latin typeface="Century Gothic" panose="020B0502020202020204" pitchFamily="34" charset="0"/>
              </a:rPr>
              <a:t>You</a:t>
            </a:r>
            <a:r>
              <a:rPr lang="it-IT" sz="1400" i="1">
                <a:latin typeface="Century Gothic" panose="020B0502020202020204" pitchFamily="34" charset="0"/>
              </a:rPr>
              <a:t> </a:t>
            </a:r>
            <a:r>
              <a:rPr lang="it-IT" sz="1400" i="1" err="1">
                <a:latin typeface="Century Gothic" panose="020B0502020202020204" pitchFamily="34" charset="0"/>
              </a:rPr>
              <a:t>Feel</a:t>
            </a:r>
            <a:r>
              <a:rPr lang="it-IT" sz="1400" i="1">
                <a:latin typeface="Century Gothic" panose="020B0502020202020204" pitchFamily="34" charset="0"/>
              </a:rPr>
              <a:t> Special </a:t>
            </a:r>
            <a:r>
              <a:rPr lang="it-IT" sz="1400" i="1" err="1">
                <a:latin typeface="Century Gothic" panose="020B0502020202020204" pitchFamily="34" charset="0"/>
              </a:rPr>
              <a:t>When</a:t>
            </a:r>
            <a:r>
              <a:rPr lang="it-IT" sz="1400" i="1">
                <a:latin typeface="Century Gothic" panose="020B0502020202020204" pitchFamily="34" charset="0"/>
              </a:rPr>
              <a:t> an AI Doctor </a:t>
            </a:r>
            <a:r>
              <a:rPr lang="it-IT" sz="1400" i="1" err="1">
                <a:latin typeface="Century Gothic" panose="020B0502020202020204" pitchFamily="34" charset="0"/>
              </a:rPr>
              <a:t>Remembers</a:t>
            </a:r>
            <a:r>
              <a:rPr lang="it-IT" sz="1400" i="1">
                <a:latin typeface="Century Gothic" panose="020B0502020202020204" pitchFamily="34" charset="0"/>
              </a:rPr>
              <a:t> </a:t>
            </a:r>
            <a:r>
              <a:rPr lang="it-IT" sz="1400" i="1" err="1">
                <a:latin typeface="Century Gothic" panose="020B0502020202020204" pitchFamily="34" charset="0"/>
              </a:rPr>
              <a:t>You</a:t>
            </a:r>
            <a:r>
              <a:rPr lang="it-IT" sz="1400" i="1">
                <a:latin typeface="Century Gothic" panose="020B0502020202020204" pitchFamily="34" charset="0"/>
              </a:rPr>
              <a:t>?</a:t>
            </a:r>
          </a:p>
          <a:p>
            <a:r>
              <a:rPr lang="it-IT" sz="1400" i="1" err="1">
                <a:latin typeface="Century Gothic" panose="020B0502020202020204" pitchFamily="34" charset="0"/>
              </a:rPr>
              <a:t>Individuation</a:t>
            </a:r>
            <a:r>
              <a:rPr lang="it-IT" sz="1400" i="1">
                <a:latin typeface="Century Gothic" panose="020B0502020202020204" pitchFamily="34" charset="0"/>
              </a:rPr>
              <a:t> </a:t>
            </a:r>
            <a:r>
              <a:rPr lang="it-IT" sz="1400" i="1" err="1">
                <a:latin typeface="Century Gothic" panose="020B0502020202020204" pitchFamily="34" charset="0"/>
              </a:rPr>
              <a:t>Efects</a:t>
            </a:r>
            <a:r>
              <a:rPr lang="it-IT" sz="1400" i="1">
                <a:latin typeface="Century Gothic" panose="020B0502020202020204" pitchFamily="34" charset="0"/>
              </a:rPr>
              <a:t> of AI vs. Human Doctors on User Experience </a:t>
            </a:r>
            <a:r>
              <a:rPr lang="en-US" sz="1400">
                <a:latin typeface="Century Gothic" panose="020B0502020202020204" pitchFamily="34" charset="0"/>
                <a:hlinkClick r:id="rId5" action="ppaction://hlinksldjump"/>
              </a:rPr>
              <a:t>[15]</a:t>
            </a:r>
            <a:endParaRPr lang="en-US" sz="1400">
              <a:latin typeface="Century Gothic" panose="020B0502020202020204" pitchFamily="34" charset="0"/>
            </a:endParaRPr>
          </a:p>
        </p:txBody>
      </p:sp>
      <p:sp>
        <p:nvSpPr>
          <p:cNvPr id="8" name="CasellaDiTesto 7">
            <a:extLst>
              <a:ext uri="{FF2B5EF4-FFF2-40B4-BE49-F238E27FC236}">
                <a16:creationId xmlns:a16="http://schemas.microsoft.com/office/drawing/2014/main" id="{12D8633A-AC89-4130-5E10-CE8E4B6474B0}"/>
              </a:ext>
            </a:extLst>
          </p:cNvPr>
          <p:cNvSpPr txBox="1"/>
          <p:nvPr/>
        </p:nvSpPr>
        <p:spPr>
          <a:xfrm>
            <a:off x="838200" y="3307954"/>
            <a:ext cx="6096000" cy="1384995"/>
          </a:xfrm>
          <a:prstGeom prst="rect">
            <a:avLst/>
          </a:prstGeom>
          <a:noFill/>
        </p:spPr>
        <p:txBody>
          <a:bodyPr wrap="square">
            <a:spAutoFit/>
          </a:bodyPr>
          <a:lstStyle/>
          <a:p>
            <a:pPr algn="just">
              <a:buFont typeface="Wingdings" pitchFamily="2" charset="2"/>
              <a:buChar char="§"/>
            </a:pPr>
            <a:r>
              <a:rPr lang="en-US" sz="2400">
                <a:latin typeface="Century Gothic" panose="020B0502020202020204" pitchFamily="34" charset="0"/>
              </a:rPr>
              <a:t> Three types of chatbots</a:t>
            </a:r>
          </a:p>
          <a:p>
            <a:pPr lvl="1" algn="just">
              <a:buFont typeface="Wingdings" pitchFamily="2" charset="2"/>
              <a:buChar char="§"/>
            </a:pPr>
            <a:r>
              <a:rPr lang="en-US" sz="2000">
                <a:latin typeface="Century Gothic" panose="020B0502020202020204" pitchFamily="34" charset="0"/>
              </a:rPr>
              <a:t> Human doctor</a:t>
            </a:r>
          </a:p>
          <a:p>
            <a:pPr lvl="1" algn="just">
              <a:buFont typeface="Wingdings" pitchFamily="2" charset="2"/>
              <a:buChar char="§"/>
            </a:pPr>
            <a:r>
              <a:rPr lang="en-US" sz="2000">
                <a:latin typeface="Century Gothic" panose="020B0502020202020204" pitchFamily="34" charset="0"/>
              </a:rPr>
              <a:t> AI doctor</a:t>
            </a:r>
          </a:p>
          <a:p>
            <a:pPr lvl="1" algn="just">
              <a:buFont typeface="Wingdings" pitchFamily="2" charset="2"/>
              <a:buChar char="§"/>
            </a:pPr>
            <a:r>
              <a:rPr lang="en-US" sz="2000">
                <a:latin typeface="Century Gothic" panose="020B0502020202020204" pitchFamily="34" charset="0"/>
              </a:rPr>
              <a:t> AI-assisted human doctor</a:t>
            </a:r>
          </a:p>
        </p:txBody>
      </p:sp>
      <p:sp>
        <p:nvSpPr>
          <p:cNvPr id="10" name="CasellaDiTesto 9">
            <a:extLst>
              <a:ext uri="{FF2B5EF4-FFF2-40B4-BE49-F238E27FC236}">
                <a16:creationId xmlns:a16="http://schemas.microsoft.com/office/drawing/2014/main" id="{38494833-4B76-0413-9683-0D368F4FBDE2}"/>
              </a:ext>
            </a:extLst>
          </p:cNvPr>
          <p:cNvSpPr txBox="1"/>
          <p:nvPr/>
        </p:nvSpPr>
        <p:spPr>
          <a:xfrm>
            <a:off x="838199" y="5139624"/>
            <a:ext cx="6849533" cy="461665"/>
          </a:xfrm>
          <a:prstGeom prst="rect">
            <a:avLst/>
          </a:prstGeom>
          <a:noFill/>
        </p:spPr>
        <p:txBody>
          <a:bodyPr wrap="square">
            <a:spAutoFit/>
          </a:bodyPr>
          <a:lstStyle/>
          <a:p>
            <a:pPr algn="just">
              <a:buFont typeface="Wingdings" pitchFamily="2" charset="2"/>
              <a:buChar char="§"/>
            </a:pPr>
            <a:r>
              <a:rPr lang="en-US" sz="2400">
                <a:latin typeface="Century Gothic" panose="020B0502020202020204" pitchFamily="34" charset="0"/>
              </a:rPr>
              <a:t> Individuation condition randomly assigned</a:t>
            </a:r>
          </a:p>
        </p:txBody>
      </p:sp>
    </p:spTree>
    <p:extLst>
      <p:ext uri="{BB962C8B-B14F-4D97-AF65-F5344CB8AC3E}">
        <p14:creationId xmlns:p14="http://schemas.microsoft.com/office/powerpoint/2010/main" val="10440443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par>
                                <p:cTn id="8" presetID="22" presetClass="entr" presetSubtype="1"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up)">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up)">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grpId="0"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wipe(up)">
                                      <p:cBhvr>
                                        <p:cTn id="2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P spid="10" grpId="0"/>
    </p:bldLst>
  </p:timing>
  <p:extLst>
    <p:ext uri="{6950BFC3-D8DA-4A85-94F7-54DA5524770B}">
      <p188:commentRel xmlns:p188="http://schemas.microsoft.com/office/powerpoint/2018/8/main" r:id="rId3"/>
    </p:ext>
  </p:extLs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9705262-446D-53AC-52A3-BFD2D57A56F4}"/>
              </a:ext>
            </a:extLst>
          </p:cNvPr>
          <p:cNvSpPr txBox="1">
            <a:spLocks/>
          </p:cNvSpPr>
          <p:nvPr/>
        </p:nvSpPr>
        <p:spPr>
          <a:xfrm>
            <a:off x="838200" y="557188"/>
            <a:ext cx="10515600" cy="1133499"/>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a:solidFill>
                  <a:srgbClr val="258BA1"/>
                </a:solidFill>
                <a:latin typeface="Century Gothic" panose="020B0502020202020204" pitchFamily="34" charset="0"/>
              </a:rPr>
              <a:t>Conclusions</a:t>
            </a:r>
            <a:r>
              <a:rPr lang="en-US">
                <a:latin typeface="Century Gothic" panose="020B0502020202020204" pitchFamily="34" charset="0"/>
              </a:rPr>
              <a:t> of the study</a:t>
            </a:r>
            <a:endParaRPr lang="it-IT" b="1">
              <a:solidFill>
                <a:srgbClr val="258BA1"/>
              </a:solidFill>
              <a:latin typeface="Century Gothic" panose="020B0502020202020204" pitchFamily="34" charset="0"/>
            </a:endParaRPr>
          </a:p>
        </p:txBody>
      </p:sp>
      <p:sp>
        <p:nvSpPr>
          <p:cNvPr id="3" name="Segnaposto contenuto 2">
            <a:extLst>
              <a:ext uri="{FF2B5EF4-FFF2-40B4-BE49-F238E27FC236}">
                <a16:creationId xmlns:a16="http://schemas.microsoft.com/office/drawing/2014/main" id="{504597AA-25C8-2D6D-77E2-7FB4FF1CEE8E}"/>
              </a:ext>
            </a:extLst>
          </p:cNvPr>
          <p:cNvSpPr txBox="1">
            <a:spLocks/>
          </p:cNvSpPr>
          <p:nvPr/>
        </p:nvSpPr>
        <p:spPr>
          <a:xfrm>
            <a:off x="838199" y="2868755"/>
            <a:ext cx="10515600" cy="1319213"/>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400" i="1">
                <a:latin typeface="Century Gothic" panose="020B0502020202020204" pitchFamily="34" charset="0"/>
              </a:rPr>
              <a:t>"individuation coming from a human doctor is appreciated whereas that coming from an AI doctor is perceived as too intrusive and therefore unappreciated" </a:t>
            </a:r>
            <a:r>
              <a:rPr lang="en-US" sz="2400">
                <a:latin typeface="Century Gothic" panose="020B0502020202020204" pitchFamily="34" charset="0"/>
                <a:hlinkClick r:id="rId3" action="ppaction://hlinksldjump"/>
              </a:rPr>
              <a:t>[15]</a:t>
            </a:r>
            <a:endParaRPr lang="en-US" sz="2400">
              <a:latin typeface="Century Gothic" panose="020B0502020202020204" pitchFamily="34" charset="0"/>
            </a:endParaRPr>
          </a:p>
        </p:txBody>
      </p:sp>
      <p:sp>
        <p:nvSpPr>
          <p:cNvPr id="4" name="Segnaposto contenuto 2">
            <a:extLst>
              <a:ext uri="{FF2B5EF4-FFF2-40B4-BE49-F238E27FC236}">
                <a16:creationId xmlns:a16="http://schemas.microsoft.com/office/drawing/2014/main" id="{0880064C-D96E-6BAC-5134-D82DB25882B7}"/>
              </a:ext>
            </a:extLst>
          </p:cNvPr>
          <p:cNvSpPr txBox="1">
            <a:spLocks/>
          </p:cNvSpPr>
          <p:nvPr/>
        </p:nvSpPr>
        <p:spPr>
          <a:xfrm>
            <a:off x="838200" y="1761774"/>
            <a:ext cx="6700520" cy="1106981"/>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buFont typeface="Wingdings" pitchFamily="2" charset="2"/>
              <a:buChar char="§"/>
            </a:pPr>
            <a:r>
              <a:rPr lang="en-US" sz="2000">
                <a:latin typeface="Century Gothic" panose="020B0502020202020204" pitchFamily="34" charset="0"/>
              </a:rPr>
              <a:t>The "human" chatbot failed to disguise its identity: humans need more time to construct long texts.</a:t>
            </a:r>
          </a:p>
          <a:p>
            <a:pPr algn="just">
              <a:buFont typeface="Wingdings" pitchFamily="2" charset="2"/>
              <a:buChar char="§"/>
            </a:pPr>
            <a:endParaRPr lang="en-US" sz="2000">
              <a:latin typeface="Century Gothic" panose="020B0502020202020204" pitchFamily="34" charset="0"/>
            </a:endParaRPr>
          </a:p>
        </p:txBody>
      </p:sp>
      <p:sp>
        <p:nvSpPr>
          <p:cNvPr id="5" name="Segnaposto contenuto 2">
            <a:extLst>
              <a:ext uri="{FF2B5EF4-FFF2-40B4-BE49-F238E27FC236}">
                <a16:creationId xmlns:a16="http://schemas.microsoft.com/office/drawing/2014/main" id="{A19ACE26-1D20-3F59-D7BE-1CAFE563356A}"/>
              </a:ext>
            </a:extLst>
          </p:cNvPr>
          <p:cNvSpPr txBox="1">
            <a:spLocks/>
          </p:cNvSpPr>
          <p:nvPr/>
        </p:nvSpPr>
        <p:spPr>
          <a:xfrm>
            <a:off x="838199" y="4807444"/>
            <a:ext cx="10515599" cy="1638180"/>
          </a:xfrm>
          <a:prstGeom prst="rect">
            <a:avLst/>
          </a:prstGeom>
        </p:spPr>
        <p:txBody>
          <a:bodyPr vert="horz" lIns="91440" tIns="45720" rIns="91440" bIns="45720" rtlCol="0" anchor="t">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buFont typeface="Wingdings" pitchFamily="2" charset="2"/>
              <a:buChar char="§"/>
            </a:pPr>
            <a:r>
              <a:rPr lang="en-US" sz="2000">
                <a:latin typeface="Century Gothic" panose="020B0502020202020204" pitchFamily="34" charset="0"/>
              </a:rPr>
              <a:t>Individuation is unique to </a:t>
            </a:r>
            <a:r>
              <a:rPr lang="en-US" sz="2000" i="1">
                <a:latin typeface="Century Gothic" panose="020B0502020202020204" pitchFamily="34" charset="0"/>
              </a:rPr>
              <a:t>human-to-human interactions</a:t>
            </a:r>
            <a:r>
              <a:rPr lang="en-US" sz="2000">
                <a:latin typeface="Century Gothic" panose="020B0502020202020204" pitchFamily="34" charset="0"/>
              </a:rPr>
              <a:t>.</a:t>
            </a:r>
          </a:p>
          <a:p>
            <a:pPr algn="just">
              <a:buFont typeface="Wingdings" pitchFamily="2" charset="2"/>
              <a:buChar char="§"/>
            </a:pPr>
            <a:r>
              <a:rPr lang="en-US" sz="2000">
                <a:latin typeface="Century Gothic" panose="020B0502020202020204" pitchFamily="34" charset="0"/>
              </a:rPr>
              <a:t>All the attempts of an AI system are </a:t>
            </a:r>
            <a:r>
              <a:rPr lang="en-US" sz="2000" i="1">
                <a:latin typeface="Century Gothic" panose="020B0502020202020204" pitchFamily="34" charset="0"/>
              </a:rPr>
              <a:t>"[…] a disingenuous attempt at caring and closeness". </a:t>
            </a:r>
            <a:r>
              <a:rPr lang="en-US" sz="2000">
                <a:latin typeface="Century Gothic" panose="020B0502020202020204" pitchFamily="34" charset="0"/>
                <a:hlinkClick r:id="rId3" action="ppaction://hlinksldjump"/>
              </a:rPr>
              <a:t>[15]</a:t>
            </a:r>
            <a:endParaRPr lang="en-US" sz="2000" i="1">
              <a:latin typeface="Century Gothic" panose="020B0502020202020204" pitchFamily="34" charset="0"/>
            </a:endParaRPr>
          </a:p>
          <a:p>
            <a:pPr algn="just">
              <a:buFont typeface="Wingdings" pitchFamily="2" charset="2"/>
              <a:buChar char="§"/>
            </a:pPr>
            <a:r>
              <a:rPr lang="en-US" sz="2000">
                <a:latin typeface="Century Gothic" panose="020B0502020202020204" pitchFamily="34" charset="0"/>
              </a:rPr>
              <a:t>This leads to lower compliance to the medical advice given by automated systems.</a:t>
            </a:r>
          </a:p>
        </p:txBody>
      </p:sp>
      <p:pic>
        <p:nvPicPr>
          <p:cNvPr id="1026" name="Picture 2" descr="7 Benefits of Implementing Custom Chatbots for Your Business">
            <a:extLst>
              <a:ext uri="{FF2B5EF4-FFF2-40B4-BE49-F238E27FC236}">
                <a16:creationId xmlns:a16="http://schemas.microsoft.com/office/drawing/2014/main" id="{4DCD580D-3B19-041F-C9EA-04BCA7309885}"/>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10000" b="90000" l="10000" r="90000">
                        <a14:foregroundMark x1="70875" y1="39000" x2="70875" y2="39000"/>
                        <a14:foregroundMark x1="76875" y1="54250" x2="76875" y2="54250"/>
                        <a14:foregroundMark x1="75125" y1="61625" x2="75125" y2="61625"/>
                        <a14:foregroundMark x1="79000" y1="54250" x2="79000" y2="54250"/>
                        <a14:foregroundMark x1="62625" y1="57875" x2="62625" y2="57875"/>
                      </a14:backgroundRemoval>
                    </a14:imgEffect>
                  </a14:imgLayer>
                </a14:imgProps>
              </a:ext>
              <a:ext uri="{28A0092B-C50C-407E-A947-70E740481C1C}">
                <a14:useLocalDpi xmlns:a14="http://schemas.microsoft.com/office/drawing/2010/main" val="0"/>
              </a:ext>
            </a:extLst>
          </a:blip>
          <a:srcRect/>
          <a:stretch>
            <a:fillRect/>
          </a:stretch>
        </p:blipFill>
        <p:spPr bwMode="auto">
          <a:xfrm>
            <a:off x="8420416" y="182211"/>
            <a:ext cx="2775904" cy="27759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73804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up)">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up)">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46" name="Rectangle 5138">
            <a:extLst>
              <a:ext uri="{FF2B5EF4-FFF2-40B4-BE49-F238E27FC236}">
                <a16:creationId xmlns:a16="http://schemas.microsoft.com/office/drawing/2014/main" id="{AC8EEB0F-BA72-49AC-956F-331B60FDE7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32" name="Picture 12" descr="Best Digital data protection and privacy Illustration download in PNG &amp;  Vector format">
            <a:extLst>
              <a:ext uri="{FF2B5EF4-FFF2-40B4-BE49-F238E27FC236}">
                <a16:creationId xmlns:a16="http://schemas.microsoft.com/office/drawing/2014/main" id="{54054BFE-95EF-C97B-5C4B-6E081C050B11}"/>
              </a:ext>
            </a:extLst>
          </p:cNvPr>
          <p:cNvPicPr>
            <a:picLocks noChangeAspect="1" noChangeArrowheads="1"/>
          </p:cNvPicPr>
          <p:nvPr/>
        </p:nvPicPr>
        <p:blipFill rotWithShape="1">
          <a:blip r:embed="rId3">
            <a:alphaModFix/>
            <a:extLst>
              <a:ext uri="{28A0092B-C50C-407E-A947-70E740481C1C}">
                <a14:useLocalDpi xmlns:a14="http://schemas.microsoft.com/office/drawing/2010/main" val="0"/>
              </a:ext>
            </a:extLst>
          </a:blip>
          <a:srcRect t="2780" r="-2" b="-2"/>
          <a:stretch/>
        </p:blipFill>
        <p:spPr bwMode="auto">
          <a:xfrm>
            <a:off x="1" y="1326931"/>
            <a:ext cx="5190767" cy="5530385"/>
          </a:xfrm>
          <a:custGeom>
            <a:avLst/>
            <a:gdLst/>
            <a:ahLst/>
            <a:cxnLst/>
            <a:rect l="l" t="t" r="r" b="b"/>
            <a:pathLst>
              <a:path w="5190767" h="5530385">
                <a:moveTo>
                  <a:pt x="1986067" y="0"/>
                </a:moveTo>
                <a:cubicBezTo>
                  <a:pt x="3755974" y="0"/>
                  <a:pt x="5190767" y="1434794"/>
                  <a:pt x="5190767" y="3204701"/>
                </a:cubicBezTo>
                <a:cubicBezTo>
                  <a:pt x="5190767" y="4089655"/>
                  <a:pt x="4832069" y="4890830"/>
                  <a:pt x="4252132" y="5470767"/>
                </a:cubicBezTo>
                <a:lnTo>
                  <a:pt x="4186536" y="5530385"/>
                </a:lnTo>
                <a:lnTo>
                  <a:pt x="0" y="5530385"/>
                </a:lnTo>
                <a:lnTo>
                  <a:pt x="0" y="692598"/>
                </a:lnTo>
                <a:lnTo>
                  <a:pt x="194287" y="547313"/>
                </a:lnTo>
                <a:cubicBezTo>
                  <a:pt x="705761" y="201768"/>
                  <a:pt x="1322351" y="0"/>
                  <a:pt x="1986067" y="0"/>
                </a:cubicBezTo>
                <a:close/>
              </a:path>
            </a:pathLst>
          </a:custGeom>
          <a:noFill/>
          <a:effectLst>
            <a:softEdge rad="0"/>
          </a:effectLst>
          <a:extLst>
            <a:ext uri="{909E8E84-426E-40DD-AFC4-6F175D3DCCD1}">
              <a14:hiddenFill xmlns:a14="http://schemas.microsoft.com/office/drawing/2010/main">
                <a:solidFill>
                  <a:srgbClr val="FFFFFF"/>
                </a:solidFill>
              </a14:hiddenFill>
            </a:ext>
          </a:extLst>
        </p:spPr>
      </p:pic>
      <p:grpSp>
        <p:nvGrpSpPr>
          <p:cNvPr id="5141" name="Group 5140">
            <a:extLst>
              <a:ext uri="{FF2B5EF4-FFF2-40B4-BE49-F238E27FC236}">
                <a16:creationId xmlns:a16="http://schemas.microsoft.com/office/drawing/2014/main" id="{54C5F191-28EB-4204-8F9D-2EA49651480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1296559"/>
            <a:ext cx="5462274" cy="5561548"/>
            <a:chOff x="1" y="1301814"/>
            <a:chExt cx="5462274" cy="5561548"/>
          </a:xfrm>
        </p:grpSpPr>
        <p:sp useBgFill="1">
          <p:nvSpPr>
            <p:cNvPr id="5142" name="Freeform: Shape 5141">
              <a:extLst>
                <a:ext uri="{FF2B5EF4-FFF2-40B4-BE49-F238E27FC236}">
                  <a16:creationId xmlns:a16="http://schemas.microsoft.com/office/drawing/2014/main" id="{D5CF2992-A97F-420B-AD95-7FEE94813A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301814"/>
              <a:ext cx="5462274" cy="5561548"/>
            </a:xfrm>
            <a:custGeom>
              <a:avLst/>
              <a:gdLst>
                <a:gd name="connsiteX0" fmla="*/ 2074347 w 5533693"/>
                <a:gd name="connsiteY0" fmla="*/ 1975 h 5658322"/>
                <a:gd name="connsiteX1" fmla="*/ 3381971 w 5533693"/>
                <a:gd name="connsiteY1" fmla="*/ 198165 h 5658322"/>
                <a:gd name="connsiteX2" fmla="*/ 3460615 w 5533693"/>
                <a:gd name="connsiteY2" fmla="*/ 226209 h 5658322"/>
                <a:gd name="connsiteX3" fmla="*/ 3500059 w 5533693"/>
                <a:gd name="connsiteY3" fmla="*/ 240111 h 5658322"/>
                <a:gd name="connsiteX4" fmla="*/ 3539260 w 5533693"/>
                <a:gd name="connsiteY4" fmla="*/ 254728 h 5658322"/>
                <a:gd name="connsiteX5" fmla="*/ 3693872 w 5533693"/>
                <a:gd name="connsiteY5" fmla="*/ 319254 h 5658322"/>
                <a:gd name="connsiteX6" fmla="*/ 3845439 w 5533693"/>
                <a:gd name="connsiteY6" fmla="*/ 391504 h 5658322"/>
                <a:gd name="connsiteX7" fmla="*/ 3993112 w 5533693"/>
                <a:gd name="connsiteY7" fmla="*/ 472189 h 5658322"/>
                <a:gd name="connsiteX8" fmla="*/ 4534860 w 5533693"/>
                <a:gd name="connsiteY8" fmla="*/ 874076 h 5658322"/>
                <a:gd name="connsiteX9" fmla="*/ 5290387 w 5533693"/>
                <a:gd name="connsiteY9" fmla="*/ 1983958 h 5658322"/>
                <a:gd name="connsiteX10" fmla="*/ 5533504 w 5533693"/>
                <a:gd name="connsiteY10" fmla="*/ 3296091 h 5658322"/>
                <a:gd name="connsiteX11" fmla="*/ 4766873 w 5533693"/>
                <a:gd name="connsiteY11" fmla="*/ 5450843 h 5658322"/>
                <a:gd name="connsiteX12" fmla="*/ 4582558 w 5533693"/>
                <a:gd name="connsiteY12" fmla="*/ 5658322 h 5658322"/>
                <a:gd name="connsiteX13" fmla="*/ 4423702 w 5533693"/>
                <a:gd name="connsiteY13" fmla="*/ 5658322 h 5658322"/>
                <a:gd name="connsiteX14" fmla="*/ 4460355 w 5533693"/>
                <a:gd name="connsiteY14" fmla="*/ 5621021 h 5658322"/>
                <a:gd name="connsiteX15" fmla="*/ 4514287 w 5533693"/>
                <a:gd name="connsiteY15" fmla="*/ 5562320 h 5658322"/>
                <a:gd name="connsiteX16" fmla="*/ 4565051 w 5533693"/>
                <a:gd name="connsiteY16" fmla="*/ 5501003 h 5658322"/>
                <a:gd name="connsiteX17" fmla="*/ 4615332 w 5533693"/>
                <a:gd name="connsiteY17" fmla="*/ 5439330 h 5658322"/>
                <a:gd name="connsiteX18" fmla="*/ 4662324 w 5533693"/>
                <a:gd name="connsiteY18" fmla="*/ 5375280 h 5658322"/>
                <a:gd name="connsiteX19" fmla="*/ 4708586 w 5533693"/>
                <a:gd name="connsiteY19" fmla="*/ 5310874 h 5658322"/>
                <a:gd name="connsiteX20" fmla="*/ 4751439 w 5533693"/>
                <a:gd name="connsiteY20" fmla="*/ 5244209 h 5658322"/>
                <a:gd name="connsiteX21" fmla="*/ 4793805 w 5533693"/>
                <a:gd name="connsiteY21" fmla="*/ 5177308 h 5658322"/>
                <a:gd name="connsiteX22" fmla="*/ 4832883 w 5533693"/>
                <a:gd name="connsiteY22" fmla="*/ 5108504 h 5658322"/>
                <a:gd name="connsiteX23" fmla="*/ 5079531 w 5533693"/>
                <a:gd name="connsiteY23" fmla="*/ 4530628 h 5658322"/>
                <a:gd name="connsiteX24" fmla="*/ 5207481 w 5533693"/>
                <a:gd name="connsiteY24" fmla="*/ 3920310 h 5658322"/>
                <a:gd name="connsiteX25" fmla="*/ 5222212 w 5533693"/>
                <a:gd name="connsiteY25" fmla="*/ 3765594 h 5658322"/>
                <a:gd name="connsiteX26" fmla="*/ 5230368 w 5533693"/>
                <a:gd name="connsiteY26" fmla="*/ 3610637 h 5658322"/>
                <a:gd name="connsiteX27" fmla="*/ 5232682 w 5533693"/>
                <a:gd name="connsiteY27" fmla="*/ 3455681 h 5658322"/>
                <a:gd name="connsiteX28" fmla="*/ 5230978 w 5533693"/>
                <a:gd name="connsiteY28" fmla="*/ 3378323 h 5658322"/>
                <a:gd name="connsiteX29" fmla="*/ 5228908 w 5533693"/>
                <a:gd name="connsiteY29" fmla="*/ 3301082 h 5658322"/>
                <a:gd name="connsiteX30" fmla="*/ 5224526 w 5533693"/>
                <a:gd name="connsiteY30" fmla="*/ 3223843 h 5658322"/>
                <a:gd name="connsiteX31" fmla="*/ 5219047 w 5533693"/>
                <a:gd name="connsiteY31" fmla="*/ 3146841 h 5658322"/>
                <a:gd name="connsiteX32" fmla="*/ 5211986 w 5533693"/>
                <a:gd name="connsiteY32" fmla="*/ 3069956 h 5658322"/>
                <a:gd name="connsiteX33" fmla="*/ 5208577 w 5533693"/>
                <a:gd name="connsiteY33" fmla="*/ 3031574 h 5658322"/>
                <a:gd name="connsiteX34" fmla="*/ 5203707 w 5533693"/>
                <a:gd name="connsiteY34" fmla="*/ 2993310 h 5658322"/>
                <a:gd name="connsiteX35" fmla="*/ 5154766 w 5533693"/>
                <a:gd name="connsiteY35" fmla="*/ 2688746 h 5658322"/>
                <a:gd name="connsiteX36" fmla="*/ 4987372 w 5533693"/>
                <a:gd name="connsiteY36" fmla="*/ 2096253 h 5658322"/>
                <a:gd name="connsiteX37" fmla="*/ 4365884 w 5533693"/>
                <a:gd name="connsiteY37" fmla="*/ 1031051 h 5658322"/>
                <a:gd name="connsiteX38" fmla="*/ 3904118 w 5533693"/>
                <a:gd name="connsiteY38" fmla="*/ 602309 h 5658322"/>
                <a:gd name="connsiteX39" fmla="*/ 3773246 w 5533693"/>
                <a:gd name="connsiteY39" fmla="*/ 511048 h 5658322"/>
                <a:gd name="connsiteX40" fmla="*/ 3636896 w 5533693"/>
                <a:gd name="connsiteY40" fmla="*/ 426797 h 5658322"/>
                <a:gd name="connsiteX41" fmla="*/ 3495068 w 5533693"/>
                <a:gd name="connsiteY41" fmla="*/ 350745 h 5658322"/>
                <a:gd name="connsiteX42" fmla="*/ 3348491 w 5533693"/>
                <a:gd name="connsiteY42" fmla="*/ 282654 h 5658322"/>
                <a:gd name="connsiteX43" fmla="*/ 3329986 w 5533693"/>
                <a:gd name="connsiteY43" fmla="*/ 274335 h 5658322"/>
                <a:gd name="connsiteX44" fmla="*/ 3311117 w 5533693"/>
                <a:gd name="connsiteY44" fmla="*/ 266968 h 5658322"/>
                <a:gd name="connsiteX45" fmla="*/ 3273377 w 5533693"/>
                <a:gd name="connsiteY45" fmla="*/ 252233 h 5658322"/>
                <a:gd name="connsiteX46" fmla="*/ 3197776 w 5533693"/>
                <a:gd name="connsiteY46" fmla="*/ 222763 h 5658322"/>
                <a:gd name="connsiteX47" fmla="*/ 3120834 w 5533693"/>
                <a:gd name="connsiteY47" fmla="*/ 196501 h 5658322"/>
                <a:gd name="connsiteX48" fmla="*/ 3043285 w 5533693"/>
                <a:gd name="connsiteY48" fmla="*/ 171784 h 5658322"/>
                <a:gd name="connsiteX49" fmla="*/ 3004449 w 5533693"/>
                <a:gd name="connsiteY49" fmla="*/ 159544 h 5658322"/>
                <a:gd name="connsiteX50" fmla="*/ 2965006 w 5533693"/>
                <a:gd name="connsiteY50" fmla="*/ 149325 h 5658322"/>
                <a:gd name="connsiteX51" fmla="*/ 2885996 w 5533693"/>
                <a:gd name="connsiteY51" fmla="*/ 129123 h 5658322"/>
                <a:gd name="connsiteX52" fmla="*/ 2726270 w 5533693"/>
                <a:gd name="connsiteY52" fmla="*/ 95020 h 5658322"/>
                <a:gd name="connsiteX53" fmla="*/ 2073858 w 5533693"/>
                <a:gd name="connsiteY53" fmla="*/ 37624 h 5658322"/>
                <a:gd name="connsiteX54" fmla="*/ 1421447 w 5533693"/>
                <a:gd name="connsiteY54" fmla="*/ 85631 h 5658322"/>
                <a:gd name="connsiteX55" fmla="*/ 1341097 w 5533693"/>
                <a:gd name="connsiteY55" fmla="*/ 100130 h 5658322"/>
                <a:gd name="connsiteX56" fmla="*/ 1261844 w 5533693"/>
                <a:gd name="connsiteY56" fmla="*/ 119260 h 5658322"/>
                <a:gd name="connsiteX57" fmla="*/ 1182834 w 5533693"/>
                <a:gd name="connsiteY57" fmla="*/ 138748 h 5658322"/>
                <a:gd name="connsiteX58" fmla="*/ 1105041 w 5533693"/>
                <a:gd name="connsiteY58" fmla="*/ 162278 h 5658322"/>
                <a:gd name="connsiteX59" fmla="*/ 1027492 w 5533693"/>
                <a:gd name="connsiteY59" fmla="*/ 186520 h 5658322"/>
                <a:gd name="connsiteX60" fmla="*/ 1008135 w 5533693"/>
                <a:gd name="connsiteY60" fmla="*/ 192699 h 5658322"/>
                <a:gd name="connsiteX61" fmla="*/ 989144 w 5533693"/>
                <a:gd name="connsiteY61" fmla="*/ 199829 h 5658322"/>
                <a:gd name="connsiteX62" fmla="*/ 951282 w 5533693"/>
                <a:gd name="connsiteY62" fmla="*/ 214326 h 5658322"/>
                <a:gd name="connsiteX63" fmla="*/ 875803 w 5533693"/>
                <a:gd name="connsiteY63" fmla="*/ 243439 h 5658322"/>
                <a:gd name="connsiteX64" fmla="*/ 856933 w 5533693"/>
                <a:gd name="connsiteY64" fmla="*/ 250688 h 5658322"/>
                <a:gd name="connsiteX65" fmla="*/ 838551 w 5533693"/>
                <a:gd name="connsiteY65" fmla="*/ 259007 h 5658322"/>
                <a:gd name="connsiteX66" fmla="*/ 801784 w 5533693"/>
                <a:gd name="connsiteY66" fmla="*/ 275762 h 5658322"/>
                <a:gd name="connsiteX67" fmla="*/ 256262 w 5533693"/>
                <a:gd name="connsiteY67" fmla="*/ 607301 h 5658322"/>
                <a:gd name="connsiteX68" fmla="*/ 21255 w 5533693"/>
                <a:gd name="connsiteY68" fmla="*/ 817914 h 5658322"/>
                <a:gd name="connsiteX69" fmla="*/ 0 w 5533693"/>
                <a:gd name="connsiteY69" fmla="*/ 841922 h 5658322"/>
                <a:gd name="connsiteX70" fmla="*/ 0 w 5533693"/>
                <a:gd name="connsiteY70" fmla="*/ 582568 h 5658322"/>
                <a:gd name="connsiteX71" fmla="*/ 18177 w 5533693"/>
                <a:gd name="connsiteY71" fmla="*/ 568907 h 5658322"/>
                <a:gd name="connsiteX72" fmla="*/ 158868 w 5533693"/>
                <a:gd name="connsiteY72" fmla="*/ 475399 h 5658322"/>
                <a:gd name="connsiteX73" fmla="*/ 764774 w 5533693"/>
                <a:gd name="connsiteY73" fmla="*/ 186758 h 5658322"/>
                <a:gd name="connsiteX74" fmla="*/ 2074347 w 5533693"/>
                <a:gd name="connsiteY74" fmla="*/ 1975 h 5658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5533693" h="5658322">
                  <a:moveTo>
                    <a:pt x="2074347" y="1975"/>
                  </a:moveTo>
                  <a:cubicBezTo>
                    <a:pt x="2514563" y="2331"/>
                    <a:pt x="2958797" y="57351"/>
                    <a:pt x="3381971" y="198165"/>
                  </a:cubicBezTo>
                  <a:lnTo>
                    <a:pt x="3460615" y="226209"/>
                  </a:lnTo>
                  <a:lnTo>
                    <a:pt x="3500059" y="240111"/>
                  </a:lnTo>
                  <a:cubicBezTo>
                    <a:pt x="3513208" y="244865"/>
                    <a:pt x="3526478" y="249024"/>
                    <a:pt x="3539260" y="254728"/>
                  </a:cubicBezTo>
                  <a:cubicBezTo>
                    <a:pt x="3590634" y="276237"/>
                    <a:pt x="3642619" y="296913"/>
                    <a:pt x="3693872" y="319254"/>
                  </a:cubicBezTo>
                  <a:cubicBezTo>
                    <a:pt x="3744271" y="343258"/>
                    <a:pt x="3795282" y="366549"/>
                    <a:pt x="3845439" y="391504"/>
                  </a:cubicBezTo>
                  <a:cubicBezTo>
                    <a:pt x="3894501" y="418359"/>
                    <a:pt x="3944415" y="444265"/>
                    <a:pt x="3993112" y="472189"/>
                  </a:cubicBezTo>
                  <a:cubicBezTo>
                    <a:pt x="4187046" y="585435"/>
                    <a:pt x="4369536" y="720191"/>
                    <a:pt x="4534860" y="874076"/>
                  </a:cubicBezTo>
                  <a:cubicBezTo>
                    <a:pt x="4865631" y="1182086"/>
                    <a:pt x="5123844" y="1566505"/>
                    <a:pt x="5290387" y="1983958"/>
                  </a:cubicBezTo>
                  <a:cubicBezTo>
                    <a:pt x="5457904" y="2401531"/>
                    <a:pt x="5538132" y="2850357"/>
                    <a:pt x="5533504" y="3296091"/>
                  </a:cubicBezTo>
                  <a:cubicBezTo>
                    <a:pt x="5526154" y="4076856"/>
                    <a:pt x="5251390" y="4847250"/>
                    <a:pt x="4766873" y="5450843"/>
                  </a:cubicBezTo>
                  <a:lnTo>
                    <a:pt x="4582558" y="5658322"/>
                  </a:lnTo>
                  <a:lnTo>
                    <a:pt x="4423702" y="5658322"/>
                  </a:lnTo>
                  <a:lnTo>
                    <a:pt x="4460355" y="5621021"/>
                  </a:lnTo>
                  <a:lnTo>
                    <a:pt x="4514287" y="5562320"/>
                  </a:lnTo>
                  <a:cubicBezTo>
                    <a:pt x="4531939" y="5542475"/>
                    <a:pt x="4548009" y="5521322"/>
                    <a:pt x="4565051" y="5501003"/>
                  </a:cubicBezTo>
                  <a:lnTo>
                    <a:pt x="4615332" y="5439330"/>
                  </a:lnTo>
                  <a:cubicBezTo>
                    <a:pt x="4631279" y="5418177"/>
                    <a:pt x="4646619" y="5396669"/>
                    <a:pt x="4662324" y="5375280"/>
                  </a:cubicBezTo>
                  <a:cubicBezTo>
                    <a:pt x="4677906" y="5353889"/>
                    <a:pt x="4693490" y="5332501"/>
                    <a:pt x="4708586" y="5310874"/>
                  </a:cubicBezTo>
                  <a:lnTo>
                    <a:pt x="4751439" y="5244209"/>
                  </a:lnTo>
                  <a:cubicBezTo>
                    <a:pt x="4765560" y="5221869"/>
                    <a:pt x="4780535" y="5200122"/>
                    <a:pt x="4793805" y="5177308"/>
                  </a:cubicBezTo>
                  <a:lnTo>
                    <a:pt x="4832883" y="5108504"/>
                  </a:lnTo>
                  <a:cubicBezTo>
                    <a:pt x="4936119" y="4924791"/>
                    <a:pt x="5018052" y="4730264"/>
                    <a:pt x="5079531" y="4530628"/>
                  </a:cubicBezTo>
                  <a:cubicBezTo>
                    <a:pt x="5141133" y="4330992"/>
                    <a:pt x="5183620" y="4126364"/>
                    <a:pt x="5207481" y="3920310"/>
                  </a:cubicBezTo>
                  <a:lnTo>
                    <a:pt x="5222212" y="3765594"/>
                  </a:lnTo>
                  <a:cubicBezTo>
                    <a:pt x="5224889" y="3713902"/>
                    <a:pt x="5228422" y="3662211"/>
                    <a:pt x="5230368" y="3610637"/>
                  </a:cubicBezTo>
                  <a:cubicBezTo>
                    <a:pt x="5230978" y="3558946"/>
                    <a:pt x="5233047" y="3507372"/>
                    <a:pt x="5232682" y="3455681"/>
                  </a:cubicBezTo>
                  <a:lnTo>
                    <a:pt x="5230978" y="3378323"/>
                  </a:lnTo>
                  <a:cubicBezTo>
                    <a:pt x="5230247" y="3352536"/>
                    <a:pt x="5230978" y="3326750"/>
                    <a:pt x="5228908" y="3301082"/>
                  </a:cubicBezTo>
                  <a:lnTo>
                    <a:pt x="5224526" y="3223843"/>
                  </a:lnTo>
                  <a:cubicBezTo>
                    <a:pt x="5222942" y="3198176"/>
                    <a:pt x="5222091" y="3172388"/>
                    <a:pt x="5219047" y="3146841"/>
                  </a:cubicBezTo>
                  <a:lnTo>
                    <a:pt x="5211986" y="3069956"/>
                  </a:lnTo>
                  <a:lnTo>
                    <a:pt x="5208577" y="3031574"/>
                  </a:lnTo>
                  <a:cubicBezTo>
                    <a:pt x="5207481" y="3018739"/>
                    <a:pt x="5205291" y="3006024"/>
                    <a:pt x="5203707" y="2993310"/>
                  </a:cubicBezTo>
                  <a:cubicBezTo>
                    <a:pt x="5190925" y="2891234"/>
                    <a:pt x="5174976" y="2789515"/>
                    <a:pt x="5154766" y="2688746"/>
                  </a:cubicBezTo>
                  <a:cubicBezTo>
                    <a:pt x="5114592" y="2487208"/>
                    <a:pt x="5058835" y="2288879"/>
                    <a:pt x="4987372" y="2096253"/>
                  </a:cubicBezTo>
                  <a:cubicBezTo>
                    <a:pt x="4844205" y="1711360"/>
                    <a:pt x="4640044" y="1346549"/>
                    <a:pt x="4365884" y="1031051"/>
                  </a:cubicBezTo>
                  <a:cubicBezTo>
                    <a:pt x="4229168" y="873245"/>
                    <a:pt x="4074921" y="728388"/>
                    <a:pt x="3904118" y="602309"/>
                  </a:cubicBezTo>
                  <a:cubicBezTo>
                    <a:pt x="3861266" y="571057"/>
                    <a:pt x="3816952" y="541587"/>
                    <a:pt x="3773246" y="511048"/>
                  </a:cubicBezTo>
                  <a:cubicBezTo>
                    <a:pt x="3728445" y="482291"/>
                    <a:pt x="3682427" y="455077"/>
                    <a:pt x="3636896" y="426797"/>
                  </a:cubicBezTo>
                  <a:cubicBezTo>
                    <a:pt x="3590268" y="400416"/>
                    <a:pt x="3542425" y="376174"/>
                    <a:pt x="3495068" y="350745"/>
                  </a:cubicBezTo>
                  <a:cubicBezTo>
                    <a:pt x="3446980" y="326859"/>
                    <a:pt x="3397553" y="305232"/>
                    <a:pt x="3348491" y="282654"/>
                  </a:cubicBezTo>
                  <a:lnTo>
                    <a:pt x="3329986" y="274335"/>
                  </a:lnTo>
                  <a:lnTo>
                    <a:pt x="3311117" y="266968"/>
                  </a:lnTo>
                  <a:lnTo>
                    <a:pt x="3273377" y="252233"/>
                  </a:lnTo>
                  <a:lnTo>
                    <a:pt x="3197776" y="222763"/>
                  </a:lnTo>
                  <a:cubicBezTo>
                    <a:pt x="3172818" y="212187"/>
                    <a:pt x="3146644" y="205057"/>
                    <a:pt x="3120834" y="196501"/>
                  </a:cubicBezTo>
                  <a:lnTo>
                    <a:pt x="3043285" y="171784"/>
                  </a:lnTo>
                  <a:lnTo>
                    <a:pt x="3004449" y="159544"/>
                  </a:lnTo>
                  <a:lnTo>
                    <a:pt x="2965006" y="149325"/>
                  </a:lnTo>
                  <a:lnTo>
                    <a:pt x="2885996" y="129123"/>
                  </a:lnTo>
                  <a:cubicBezTo>
                    <a:pt x="2833525" y="114388"/>
                    <a:pt x="2779716" y="105596"/>
                    <a:pt x="2726270" y="95020"/>
                  </a:cubicBezTo>
                  <a:cubicBezTo>
                    <a:pt x="2511884" y="54617"/>
                    <a:pt x="2293237" y="36911"/>
                    <a:pt x="2073858" y="37624"/>
                  </a:cubicBezTo>
                  <a:cubicBezTo>
                    <a:pt x="1854602" y="32158"/>
                    <a:pt x="1635835" y="46774"/>
                    <a:pt x="1421447" y="85631"/>
                  </a:cubicBezTo>
                  <a:lnTo>
                    <a:pt x="1341097" y="100130"/>
                  </a:lnTo>
                  <a:lnTo>
                    <a:pt x="1261844" y="119260"/>
                  </a:lnTo>
                  <a:lnTo>
                    <a:pt x="1182834" y="138748"/>
                  </a:lnTo>
                  <a:cubicBezTo>
                    <a:pt x="1156538" y="145404"/>
                    <a:pt x="1130972" y="154555"/>
                    <a:pt x="1105041" y="162278"/>
                  </a:cubicBezTo>
                  <a:lnTo>
                    <a:pt x="1027492" y="186520"/>
                  </a:lnTo>
                  <a:cubicBezTo>
                    <a:pt x="1021040" y="188540"/>
                    <a:pt x="1014589" y="190440"/>
                    <a:pt x="1008135" y="192699"/>
                  </a:cubicBezTo>
                  <a:lnTo>
                    <a:pt x="989144" y="199829"/>
                  </a:lnTo>
                  <a:lnTo>
                    <a:pt x="951282" y="214326"/>
                  </a:lnTo>
                  <a:lnTo>
                    <a:pt x="875803" y="243439"/>
                  </a:lnTo>
                  <a:lnTo>
                    <a:pt x="856933" y="250688"/>
                  </a:lnTo>
                  <a:lnTo>
                    <a:pt x="838551" y="259007"/>
                  </a:lnTo>
                  <a:lnTo>
                    <a:pt x="801784" y="275762"/>
                  </a:lnTo>
                  <a:cubicBezTo>
                    <a:pt x="605294" y="363459"/>
                    <a:pt x="421707" y="475635"/>
                    <a:pt x="256262" y="607301"/>
                  </a:cubicBezTo>
                  <a:cubicBezTo>
                    <a:pt x="173416" y="673014"/>
                    <a:pt x="95045" y="743481"/>
                    <a:pt x="21255" y="817914"/>
                  </a:cubicBezTo>
                  <a:lnTo>
                    <a:pt x="0" y="841922"/>
                  </a:lnTo>
                  <a:lnTo>
                    <a:pt x="0" y="582568"/>
                  </a:lnTo>
                  <a:lnTo>
                    <a:pt x="18177" y="568907"/>
                  </a:lnTo>
                  <a:cubicBezTo>
                    <a:pt x="64191" y="536358"/>
                    <a:pt x="111115" y="505165"/>
                    <a:pt x="158868" y="475399"/>
                  </a:cubicBezTo>
                  <a:cubicBezTo>
                    <a:pt x="349879" y="356329"/>
                    <a:pt x="553918" y="259838"/>
                    <a:pt x="764774" y="186758"/>
                  </a:cubicBezTo>
                  <a:cubicBezTo>
                    <a:pt x="1186974" y="39644"/>
                    <a:pt x="1634251" y="-11096"/>
                    <a:pt x="2074347" y="1975"/>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143" name="Freeform: Shape 5142">
              <a:extLst>
                <a:ext uri="{FF2B5EF4-FFF2-40B4-BE49-F238E27FC236}">
                  <a16:creationId xmlns:a16="http://schemas.microsoft.com/office/drawing/2014/main" id="{90DCACEF-1C30-43E7-A31A-CDEA732618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301814"/>
              <a:ext cx="5373609" cy="5561548"/>
            </a:xfrm>
            <a:custGeom>
              <a:avLst/>
              <a:gdLst>
                <a:gd name="connsiteX0" fmla="*/ 0 w 5357389"/>
                <a:gd name="connsiteY0" fmla="*/ 4891867 h 5648266"/>
                <a:gd name="connsiteX1" fmla="*/ 31013 w 5357389"/>
                <a:gd name="connsiteY1" fmla="*/ 4942857 h 5648266"/>
                <a:gd name="connsiteX2" fmla="*/ 165807 w 5357389"/>
                <a:gd name="connsiteY2" fmla="*/ 5122096 h 5648266"/>
                <a:gd name="connsiteX3" fmla="*/ 670330 w 5357389"/>
                <a:gd name="connsiteY3" fmla="*/ 5558143 h 5648266"/>
                <a:gd name="connsiteX4" fmla="*/ 839514 w 5357389"/>
                <a:gd name="connsiteY4" fmla="*/ 5648266 h 5648266"/>
                <a:gd name="connsiteX5" fmla="*/ 0 w 5357389"/>
                <a:gd name="connsiteY5" fmla="*/ 5648266 h 5648266"/>
                <a:gd name="connsiteX6" fmla="*/ 1924604 w 5357389"/>
                <a:gd name="connsiteY6" fmla="*/ 0 h 5648266"/>
                <a:gd name="connsiteX7" fmla="*/ 2045371 w 5357389"/>
                <a:gd name="connsiteY7" fmla="*/ 1902 h 5648266"/>
                <a:gd name="connsiteX8" fmla="*/ 2052920 w 5357389"/>
                <a:gd name="connsiteY8" fmla="*/ 1902 h 5648266"/>
                <a:gd name="connsiteX9" fmla="*/ 4545522 w 5357389"/>
                <a:gd name="connsiteY9" fmla="*/ 5554508 h 5648266"/>
                <a:gd name="connsiteX10" fmla="*/ 4452220 w 5357389"/>
                <a:gd name="connsiteY10" fmla="*/ 5648266 h 5648266"/>
                <a:gd name="connsiteX11" fmla="*/ 3207530 w 5357389"/>
                <a:gd name="connsiteY11" fmla="*/ 5648266 h 5648266"/>
                <a:gd name="connsiteX12" fmla="*/ 3422735 w 5357389"/>
                <a:gd name="connsiteY12" fmla="*/ 5542964 h 5648266"/>
                <a:gd name="connsiteX13" fmla="*/ 3985928 w 5357389"/>
                <a:gd name="connsiteY13" fmla="*/ 5096072 h 5648266"/>
                <a:gd name="connsiteX14" fmla="*/ 4462911 w 5357389"/>
                <a:gd name="connsiteY14" fmla="*/ 4290397 h 5648266"/>
                <a:gd name="connsiteX15" fmla="*/ 4626897 w 5357389"/>
                <a:gd name="connsiteY15" fmla="*/ 3328934 h 5648266"/>
                <a:gd name="connsiteX16" fmla="*/ 4458285 w 5357389"/>
                <a:gd name="connsiteY16" fmla="*/ 2344776 h 5648266"/>
                <a:gd name="connsiteX17" fmla="*/ 3971076 w 5357389"/>
                <a:gd name="connsiteY17" fmla="*/ 1510225 h 5648266"/>
                <a:gd name="connsiteX18" fmla="*/ 3188280 w 5357389"/>
                <a:gd name="connsiteY18" fmla="*/ 938054 h 5648266"/>
                <a:gd name="connsiteX19" fmla="*/ 2052797 w 5357389"/>
                <a:gd name="connsiteY19" fmla="*/ 714888 h 5648266"/>
                <a:gd name="connsiteX20" fmla="*/ 2046101 w 5357389"/>
                <a:gd name="connsiteY20" fmla="*/ 714888 h 5648266"/>
                <a:gd name="connsiteX21" fmla="*/ 2033806 w 5357389"/>
                <a:gd name="connsiteY21" fmla="*/ 714888 h 5648266"/>
                <a:gd name="connsiteX22" fmla="*/ 2021510 w 5357389"/>
                <a:gd name="connsiteY22" fmla="*/ 714532 h 5648266"/>
                <a:gd name="connsiteX23" fmla="*/ 1924604 w 5357389"/>
                <a:gd name="connsiteY23" fmla="*/ 712986 h 5648266"/>
                <a:gd name="connsiteX24" fmla="*/ 900881 w 5357389"/>
                <a:gd name="connsiteY24" fmla="*/ 928903 h 5648266"/>
                <a:gd name="connsiteX25" fmla="*/ 186015 w 5357389"/>
                <a:gd name="connsiteY25" fmla="*/ 1492045 h 5648266"/>
                <a:gd name="connsiteX26" fmla="*/ 46934 w 5357389"/>
                <a:gd name="connsiteY26" fmla="*/ 1679105 h 5648266"/>
                <a:gd name="connsiteX27" fmla="*/ 0 w 5357389"/>
                <a:gd name="connsiteY27" fmla="*/ 1756869 h 5648266"/>
                <a:gd name="connsiteX28" fmla="*/ 0 w 5357389"/>
                <a:gd name="connsiteY28" fmla="*/ 663336 h 5648266"/>
                <a:gd name="connsiteX29" fmla="*/ 63688 w 5357389"/>
                <a:gd name="connsiteY29" fmla="*/ 607678 h 5648266"/>
                <a:gd name="connsiteX30" fmla="*/ 1924604 w 5357389"/>
                <a:gd name="connsiteY30" fmla="*/ 0 h 5648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357389" h="5648266">
                  <a:moveTo>
                    <a:pt x="0" y="4891867"/>
                  </a:moveTo>
                  <a:lnTo>
                    <a:pt x="31013" y="4942857"/>
                  </a:lnTo>
                  <a:cubicBezTo>
                    <a:pt x="73284" y="5005300"/>
                    <a:pt x="118237" y="5065086"/>
                    <a:pt x="165807" y="5122096"/>
                  </a:cubicBezTo>
                  <a:cubicBezTo>
                    <a:pt x="311897" y="5297223"/>
                    <a:pt x="480995" y="5443274"/>
                    <a:pt x="670330" y="5558143"/>
                  </a:cubicBezTo>
                  <a:lnTo>
                    <a:pt x="839514" y="5648266"/>
                  </a:lnTo>
                  <a:lnTo>
                    <a:pt x="0" y="5648266"/>
                  </a:lnTo>
                  <a:close/>
                  <a:moveTo>
                    <a:pt x="1924604" y="0"/>
                  </a:moveTo>
                  <a:cubicBezTo>
                    <a:pt x="1964778" y="0"/>
                    <a:pt x="2004467" y="595"/>
                    <a:pt x="2045371" y="1902"/>
                  </a:cubicBezTo>
                  <a:cubicBezTo>
                    <a:pt x="2047806" y="1902"/>
                    <a:pt x="2050485" y="1902"/>
                    <a:pt x="2052920" y="1902"/>
                  </a:cubicBezTo>
                  <a:cubicBezTo>
                    <a:pt x="5302775" y="1902"/>
                    <a:pt x="6200906" y="3703639"/>
                    <a:pt x="4545522" y="5554508"/>
                  </a:cubicBezTo>
                  <a:lnTo>
                    <a:pt x="4452220" y="5648266"/>
                  </a:lnTo>
                  <a:lnTo>
                    <a:pt x="3207530" y="5648266"/>
                  </a:lnTo>
                  <a:lnTo>
                    <a:pt x="3422735" y="5542964"/>
                  </a:lnTo>
                  <a:cubicBezTo>
                    <a:pt x="3635085" y="5424714"/>
                    <a:pt x="3823859" y="5275032"/>
                    <a:pt x="3985928" y="5096072"/>
                  </a:cubicBezTo>
                  <a:cubicBezTo>
                    <a:pt x="4192281" y="4868273"/>
                    <a:pt x="4352735" y="4597219"/>
                    <a:pt x="4462911" y="4290397"/>
                  </a:cubicBezTo>
                  <a:cubicBezTo>
                    <a:pt x="4571747" y="3987377"/>
                    <a:pt x="4626897" y="3663918"/>
                    <a:pt x="4626897" y="3328934"/>
                  </a:cubicBezTo>
                  <a:cubicBezTo>
                    <a:pt x="4626897" y="2988840"/>
                    <a:pt x="4570165" y="2657776"/>
                    <a:pt x="4458285" y="2344776"/>
                  </a:cubicBezTo>
                  <a:cubicBezTo>
                    <a:pt x="4345188" y="2028209"/>
                    <a:pt x="4181201" y="1747411"/>
                    <a:pt x="3971076" y="1510225"/>
                  </a:cubicBezTo>
                  <a:cubicBezTo>
                    <a:pt x="3752794" y="1263887"/>
                    <a:pt x="3489346" y="1071382"/>
                    <a:pt x="3188280" y="938054"/>
                  </a:cubicBezTo>
                  <a:cubicBezTo>
                    <a:pt x="2853735" y="789989"/>
                    <a:pt x="2471710" y="714888"/>
                    <a:pt x="2052797" y="714888"/>
                  </a:cubicBezTo>
                  <a:lnTo>
                    <a:pt x="2046101" y="714888"/>
                  </a:lnTo>
                  <a:lnTo>
                    <a:pt x="2033806" y="714888"/>
                  </a:lnTo>
                  <a:lnTo>
                    <a:pt x="2021510" y="714532"/>
                  </a:lnTo>
                  <a:cubicBezTo>
                    <a:pt x="1988762" y="713463"/>
                    <a:pt x="1956987" y="712986"/>
                    <a:pt x="1924604" y="712986"/>
                  </a:cubicBezTo>
                  <a:cubicBezTo>
                    <a:pt x="1546353" y="712986"/>
                    <a:pt x="1201825" y="785592"/>
                    <a:pt x="900881" y="928903"/>
                  </a:cubicBezTo>
                  <a:cubicBezTo>
                    <a:pt x="626962" y="1059141"/>
                    <a:pt x="386403" y="1248678"/>
                    <a:pt x="186015" y="1492045"/>
                  </a:cubicBezTo>
                  <a:cubicBezTo>
                    <a:pt x="136954" y="1551638"/>
                    <a:pt x="90571" y="1614032"/>
                    <a:pt x="46934" y="1679105"/>
                  </a:cubicBezTo>
                  <a:lnTo>
                    <a:pt x="0" y="1756869"/>
                  </a:lnTo>
                  <a:lnTo>
                    <a:pt x="0" y="663336"/>
                  </a:lnTo>
                  <a:lnTo>
                    <a:pt x="63688" y="607678"/>
                  </a:lnTo>
                  <a:cubicBezTo>
                    <a:pt x="544246" y="231497"/>
                    <a:pt x="1165235" y="0"/>
                    <a:pt x="1924604" y="0"/>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144" name="Freeform: Shape 5143">
              <a:extLst>
                <a:ext uri="{FF2B5EF4-FFF2-40B4-BE49-F238E27FC236}">
                  <a16:creationId xmlns:a16="http://schemas.microsoft.com/office/drawing/2014/main" id="{423A71FB-1B1D-4F66-AFBD-A5F3375B27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334067"/>
              <a:ext cx="5392031" cy="5529295"/>
            </a:xfrm>
            <a:custGeom>
              <a:avLst/>
              <a:gdLst>
                <a:gd name="connsiteX0" fmla="*/ 0 w 5375755"/>
                <a:gd name="connsiteY0" fmla="*/ 5335055 h 5615510"/>
                <a:gd name="connsiteX1" fmla="*/ 59892 w 5375755"/>
                <a:gd name="connsiteY1" fmla="*/ 5413392 h 5615510"/>
                <a:gd name="connsiteX2" fmla="*/ 256379 w 5375755"/>
                <a:gd name="connsiteY2" fmla="*/ 5615510 h 5615510"/>
                <a:gd name="connsiteX3" fmla="*/ 0 w 5375755"/>
                <a:gd name="connsiteY3" fmla="*/ 5615510 h 5615510"/>
                <a:gd name="connsiteX4" fmla="*/ 2077511 w 5375755"/>
                <a:gd name="connsiteY4" fmla="*/ 40 h 5615510"/>
                <a:gd name="connsiteX5" fmla="*/ 3337290 w 5375755"/>
                <a:gd name="connsiteY5" fmla="*/ 214650 h 5615510"/>
                <a:gd name="connsiteX6" fmla="*/ 3412892 w 5375755"/>
                <a:gd name="connsiteY6" fmla="*/ 243763 h 5615510"/>
                <a:gd name="connsiteX7" fmla="*/ 3450754 w 5375755"/>
                <a:gd name="connsiteY7" fmla="*/ 258260 h 5615510"/>
                <a:gd name="connsiteX8" fmla="*/ 3487885 w 5375755"/>
                <a:gd name="connsiteY8" fmla="*/ 274541 h 5615510"/>
                <a:gd name="connsiteX9" fmla="*/ 3562025 w 5375755"/>
                <a:gd name="connsiteY9" fmla="*/ 307575 h 5615510"/>
                <a:gd name="connsiteX10" fmla="*/ 3599156 w 5375755"/>
                <a:gd name="connsiteY10" fmla="*/ 324092 h 5615510"/>
                <a:gd name="connsiteX11" fmla="*/ 3635434 w 5375755"/>
                <a:gd name="connsiteY11" fmla="*/ 342393 h 5615510"/>
                <a:gd name="connsiteX12" fmla="*/ 3707992 w 5375755"/>
                <a:gd name="connsiteY12" fmla="*/ 379111 h 5615510"/>
                <a:gd name="connsiteX13" fmla="*/ 3744273 w 5375755"/>
                <a:gd name="connsiteY13" fmla="*/ 397530 h 5615510"/>
                <a:gd name="connsiteX14" fmla="*/ 3779576 w 5375755"/>
                <a:gd name="connsiteY14" fmla="*/ 417612 h 5615510"/>
                <a:gd name="connsiteX15" fmla="*/ 3850188 w 5375755"/>
                <a:gd name="connsiteY15" fmla="*/ 458253 h 5615510"/>
                <a:gd name="connsiteX16" fmla="*/ 3885491 w 5375755"/>
                <a:gd name="connsiteY16" fmla="*/ 478692 h 5615510"/>
                <a:gd name="connsiteX17" fmla="*/ 3919702 w 5375755"/>
                <a:gd name="connsiteY17" fmla="*/ 500675 h 5615510"/>
                <a:gd name="connsiteX18" fmla="*/ 4430528 w 5375755"/>
                <a:gd name="connsiteY18" fmla="*/ 904463 h 5615510"/>
                <a:gd name="connsiteX19" fmla="*/ 4845178 w 5375755"/>
                <a:gd name="connsiteY19" fmla="*/ 1405811 h 5615510"/>
                <a:gd name="connsiteX20" fmla="*/ 5150018 w 5375755"/>
                <a:gd name="connsiteY20" fmla="*/ 1977985 h 5615510"/>
                <a:gd name="connsiteX21" fmla="*/ 5335796 w 5375755"/>
                <a:gd name="connsiteY21" fmla="*/ 2596262 h 5615510"/>
                <a:gd name="connsiteX22" fmla="*/ 5370737 w 5375755"/>
                <a:gd name="connsiteY22" fmla="*/ 2916275 h 5615510"/>
                <a:gd name="connsiteX23" fmla="*/ 5373779 w 5375755"/>
                <a:gd name="connsiteY23" fmla="*/ 2996603 h 5615510"/>
                <a:gd name="connsiteX24" fmla="*/ 5375363 w 5375755"/>
                <a:gd name="connsiteY24" fmla="*/ 3076816 h 5615510"/>
                <a:gd name="connsiteX25" fmla="*/ 5374875 w 5375755"/>
                <a:gd name="connsiteY25" fmla="*/ 3157026 h 5615510"/>
                <a:gd name="connsiteX26" fmla="*/ 5372928 w 5375755"/>
                <a:gd name="connsiteY26" fmla="*/ 3237119 h 5615510"/>
                <a:gd name="connsiteX27" fmla="*/ 5273343 w 5375755"/>
                <a:gd name="connsiteY27" fmla="*/ 3866566 h 5615510"/>
                <a:gd name="connsiteX28" fmla="*/ 5234628 w 5375755"/>
                <a:gd name="connsiteY28" fmla="*/ 4019859 h 5615510"/>
                <a:gd name="connsiteX29" fmla="*/ 5213811 w 5375755"/>
                <a:gd name="connsiteY29" fmla="*/ 4095911 h 5615510"/>
                <a:gd name="connsiteX30" fmla="*/ 5193968 w 5375755"/>
                <a:gd name="connsiteY30" fmla="*/ 4172081 h 5615510"/>
                <a:gd name="connsiteX31" fmla="*/ 5172177 w 5375755"/>
                <a:gd name="connsiteY31" fmla="*/ 4247778 h 5615510"/>
                <a:gd name="connsiteX32" fmla="*/ 5150628 w 5375755"/>
                <a:gd name="connsiteY32" fmla="*/ 4323353 h 5615510"/>
                <a:gd name="connsiteX33" fmla="*/ 5102419 w 5375755"/>
                <a:gd name="connsiteY33" fmla="*/ 4473200 h 5615510"/>
                <a:gd name="connsiteX34" fmla="*/ 4854188 w 5375755"/>
                <a:gd name="connsiteY34" fmla="*/ 5055591 h 5615510"/>
                <a:gd name="connsiteX35" fmla="*/ 4489816 w 5375755"/>
                <a:gd name="connsiteY35" fmla="*/ 5584627 h 5615510"/>
                <a:gd name="connsiteX36" fmla="*/ 4462155 w 5375755"/>
                <a:gd name="connsiteY36" fmla="*/ 5615510 h 5615510"/>
                <a:gd name="connsiteX37" fmla="*/ 3923435 w 5375755"/>
                <a:gd name="connsiteY37" fmla="*/ 5615510 h 5615510"/>
                <a:gd name="connsiteX38" fmla="*/ 3957928 w 5375755"/>
                <a:gd name="connsiteY38" fmla="*/ 5587004 h 5615510"/>
                <a:gd name="connsiteX39" fmla="*/ 4011007 w 5375755"/>
                <a:gd name="connsiteY39" fmla="*/ 5539828 h 5615510"/>
                <a:gd name="connsiteX40" fmla="*/ 4064574 w 5375755"/>
                <a:gd name="connsiteY40" fmla="*/ 5493126 h 5615510"/>
                <a:gd name="connsiteX41" fmla="*/ 4116071 w 5375755"/>
                <a:gd name="connsiteY41" fmla="*/ 5444288 h 5615510"/>
                <a:gd name="connsiteX42" fmla="*/ 4167810 w 5375755"/>
                <a:gd name="connsiteY42" fmla="*/ 5395567 h 5615510"/>
                <a:gd name="connsiteX43" fmla="*/ 4217116 w 5375755"/>
                <a:gd name="connsiteY43" fmla="*/ 5344469 h 5615510"/>
                <a:gd name="connsiteX44" fmla="*/ 4572234 w 5375755"/>
                <a:gd name="connsiteY44" fmla="*/ 4898614 h 5615510"/>
                <a:gd name="connsiteX45" fmla="*/ 4824361 w 5375755"/>
                <a:gd name="connsiteY45" fmla="*/ 4382650 h 5615510"/>
                <a:gd name="connsiteX46" fmla="*/ 4846153 w 5375755"/>
                <a:gd name="connsiteY46" fmla="*/ 4313966 h 5615510"/>
                <a:gd name="connsiteX47" fmla="*/ 4866970 w 5375755"/>
                <a:gd name="connsiteY47" fmla="*/ 4244925 h 5615510"/>
                <a:gd name="connsiteX48" fmla="*/ 4901059 w 5375755"/>
                <a:gd name="connsiteY48" fmla="*/ 4104823 h 5615510"/>
                <a:gd name="connsiteX49" fmla="*/ 4924432 w 5375755"/>
                <a:gd name="connsiteY49" fmla="*/ 3962583 h 5615510"/>
                <a:gd name="connsiteX50" fmla="*/ 4935997 w 5375755"/>
                <a:gd name="connsiteY50" fmla="*/ 3818915 h 5615510"/>
                <a:gd name="connsiteX51" fmla="*/ 4908606 w 5375755"/>
                <a:gd name="connsiteY51" fmla="*/ 3247695 h 5615510"/>
                <a:gd name="connsiteX52" fmla="*/ 4900936 w 5375755"/>
                <a:gd name="connsiteY52" fmla="*/ 3177346 h 5615510"/>
                <a:gd name="connsiteX53" fmla="*/ 4892415 w 5375755"/>
                <a:gd name="connsiteY53" fmla="*/ 3107235 h 5615510"/>
                <a:gd name="connsiteX54" fmla="*/ 4882068 w 5375755"/>
                <a:gd name="connsiteY54" fmla="*/ 3037482 h 5615510"/>
                <a:gd name="connsiteX55" fmla="*/ 4870744 w 5375755"/>
                <a:gd name="connsiteY55" fmla="*/ 2967966 h 5615510"/>
                <a:gd name="connsiteX56" fmla="*/ 4857839 w 5375755"/>
                <a:gd name="connsiteY56" fmla="*/ 2898806 h 5615510"/>
                <a:gd name="connsiteX57" fmla="*/ 4851753 w 5375755"/>
                <a:gd name="connsiteY57" fmla="*/ 2864227 h 5615510"/>
                <a:gd name="connsiteX58" fmla="*/ 4844327 w 5375755"/>
                <a:gd name="connsiteY58" fmla="*/ 2829883 h 5615510"/>
                <a:gd name="connsiteX59" fmla="*/ 4829961 w 5375755"/>
                <a:gd name="connsiteY59" fmla="*/ 2761200 h 5615510"/>
                <a:gd name="connsiteX60" fmla="*/ 4823145 w 5375755"/>
                <a:gd name="connsiteY60" fmla="*/ 2726858 h 5615510"/>
                <a:gd name="connsiteX61" fmla="*/ 4815231 w 5375755"/>
                <a:gd name="connsiteY61" fmla="*/ 2692753 h 5615510"/>
                <a:gd name="connsiteX62" fmla="*/ 4669993 w 5375755"/>
                <a:gd name="connsiteY62" fmla="*/ 2152784 h 5615510"/>
                <a:gd name="connsiteX63" fmla="*/ 4442458 w 5375755"/>
                <a:gd name="connsiteY63" fmla="*/ 1640978 h 5615510"/>
                <a:gd name="connsiteX64" fmla="*/ 4408371 w 5375755"/>
                <a:gd name="connsiteY64" fmla="*/ 1579425 h 5615510"/>
                <a:gd name="connsiteX65" fmla="*/ 4371484 w 5375755"/>
                <a:gd name="connsiteY65" fmla="*/ 1519652 h 5615510"/>
                <a:gd name="connsiteX66" fmla="*/ 4334596 w 5375755"/>
                <a:gd name="connsiteY66" fmla="*/ 1459643 h 5615510"/>
                <a:gd name="connsiteX67" fmla="*/ 4295030 w 5375755"/>
                <a:gd name="connsiteY67" fmla="*/ 1401416 h 5615510"/>
                <a:gd name="connsiteX68" fmla="*/ 4254977 w 5375755"/>
                <a:gd name="connsiteY68" fmla="*/ 1343307 h 5615510"/>
                <a:gd name="connsiteX69" fmla="*/ 4212611 w 5375755"/>
                <a:gd name="connsiteY69" fmla="*/ 1286862 h 5615510"/>
                <a:gd name="connsiteX70" fmla="*/ 4191429 w 5375755"/>
                <a:gd name="connsiteY70" fmla="*/ 1258581 h 5615510"/>
                <a:gd name="connsiteX71" fmla="*/ 4180836 w 5375755"/>
                <a:gd name="connsiteY71" fmla="*/ 1244439 h 5615510"/>
                <a:gd name="connsiteX72" fmla="*/ 4169514 w 5375755"/>
                <a:gd name="connsiteY72" fmla="*/ 1230893 h 5615510"/>
                <a:gd name="connsiteX73" fmla="*/ 4124227 w 5375755"/>
                <a:gd name="connsiteY73" fmla="*/ 1176587 h 5615510"/>
                <a:gd name="connsiteX74" fmla="*/ 3714323 w 5375755"/>
                <a:gd name="connsiteY74" fmla="*/ 783019 h 5615510"/>
                <a:gd name="connsiteX75" fmla="*/ 3476929 w 5375755"/>
                <a:gd name="connsiteY75" fmla="*/ 620814 h 5615510"/>
                <a:gd name="connsiteX76" fmla="*/ 3220419 w 5375755"/>
                <a:gd name="connsiteY76" fmla="*/ 486297 h 5615510"/>
                <a:gd name="connsiteX77" fmla="*/ 2664061 w 5375755"/>
                <a:gd name="connsiteY77" fmla="*/ 305675 h 5615510"/>
                <a:gd name="connsiteX78" fmla="*/ 2591868 w 5375755"/>
                <a:gd name="connsiteY78" fmla="*/ 290463 h 5615510"/>
                <a:gd name="connsiteX79" fmla="*/ 2518823 w 5375755"/>
                <a:gd name="connsiteY79" fmla="*/ 279174 h 5615510"/>
                <a:gd name="connsiteX80" fmla="*/ 2372003 w 5375755"/>
                <a:gd name="connsiteY80" fmla="*/ 259686 h 5615510"/>
                <a:gd name="connsiteX81" fmla="*/ 2298107 w 5375755"/>
                <a:gd name="connsiteY81" fmla="*/ 252794 h 5615510"/>
                <a:gd name="connsiteX82" fmla="*/ 2223967 w 5375755"/>
                <a:gd name="connsiteY82" fmla="*/ 247446 h 5615510"/>
                <a:gd name="connsiteX83" fmla="*/ 2074955 w 5375755"/>
                <a:gd name="connsiteY83" fmla="*/ 241386 h 5615510"/>
                <a:gd name="connsiteX84" fmla="*/ 1487797 w 5375755"/>
                <a:gd name="connsiteY84" fmla="*/ 301157 h 5615510"/>
                <a:gd name="connsiteX85" fmla="*/ 945682 w 5375755"/>
                <a:gd name="connsiteY85" fmla="*/ 504716 h 5615510"/>
                <a:gd name="connsiteX86" fmla="*/ 476369 w 5375755"/>
                <a:gd name="connsiteY86" fmla="*/ 820450 h 5615510"/>
                <a:gd name="connsiteX87" fmla="*/ 370819 w 5375755"/>
                <a:gd name="connsiteY87" fmla="*/ 912662 h 5615510"/>
                <a:gd name="connsiteX88" fmla="*/ 344646 w 5375755"/>
                <a:gd name="connsiteY88" fmla="*/ 935717 h 5615510"/>
                <a:gd name="connsiteX89" fmla="*/ 319324 w 5375755"/>
                <a:gd name="connsiteY89" fmla="*/ 959839 h 5615510"/>
                <a:gd name="connsiteX90" fmla="*/ 268192 w 5375755"/>
                <a:gd name="connsiteY90" fmla="*/ 1007610 h 5615510"/>
                <a:gd name="connsiteX91" fmla="*/ 242505 w 5375755"/>
                <a:gd name="connsiteY91" fmla="*/ 1031375 h 5615510"/>
                <a:gd name="connsiteX92" fmla="*/ 217913 w 5375755"/>
                <a:gd name="connsiteY92" fmla="*/ 1056212 h 5615510"/>
                <a:gd name="connsiteX93" fmla="*/ 168607 w 5375755"/>
                <a:gd name="connsiteY93" fmla="*/ 1105883 h 5615510"/>
                <a:gd name="connsiteX94" fmla="*/ 121371 w 5375755"/>
                <a:gd name="connsiteY94" fmla="*/ 1157575 h 5615510"/>
                <a:gd name="connsiteX95" fmla="*/ 75353 w 5375755"/>
                <a:gd name="connsiteY95" fmla="*/ 1210454 h 5615510"/>
                <a:gd name="connsiteX96" fmla="*/ 0 w 5375755"/>
                <a:gd name="connsiteY96" fmla="*/ 1310828 h 5615510"/>
                <a:gd name="connsiteX97" fmla="*/ 0 w 5375755"/>
                <a:gd name="connsiteY97" fmla="*/ 651493 h 5615510"/>
                <a:gd name="connsiteX98" fmla="*/ 16186 w 5375755"/>
                <a:gd name="connsiteY98" fmla="*/ 636856 h 5615510"/>
                <a:gd name="connsiteX99" fmla="*/ 47352 w 5375755"/>
                <a:gd name="connsiteY99" fmla="*/ 609763 h 5615510"/>
                <a:gd name="connsiteX100" fmla="*/ 80102 w 5375755"/>
                <a:gd name="connsiteY100" fmla="*/ 584332 h 5615510"/>
                <a:gd name="connsiteX101" fmla="*/ 213774 w 5375755"/>
                <a:gd name="connsiteY101" fmla="*/ 486653 h 5615510"/>
                <a:gd name="connsiteX102" fmla="*/ 803123 w 5375755"/>
                <a:gd name="connsiteY102" fmla="*/ 190408 h 5615510"/>
                <a:gd name="connsiteX103" fmla="*/ 1437151 w 5375755"/>
                <a:gd name="connsiteY103" fmla="*/ 40681 h 5615510"/>
                <a:gd name="connsiteX104" fmla="*/ 2077511 w 5375755"/>
                <a:gd name="connsiteY104" fmla="*/ 40 h 5615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5375755" h="5615510">
                  <a:moveTo>
                    <a:pt x="0" y="5335055"/>
                  </a:moveTo>
                  <a:lnTo>
                    <a:pt x="59892" y="5413392"/>
                  </a:lnTo>
                  <a:lnTo>
                    <a:pt x="256379" y="5615510"/>
                  </a:lnTo>
                  <a:lnTo>
                    <a:pt x="0" y="5615510"/>
                  </a:lnTo>
                  <a:close/>
                  <a:moveTo>
                    <a:pt x="2077511" y="40"/>
                  </a:moveTo>
                  <a:cubicBezTo>
                    <a:pt x="2500927" y="1109"/>
                    <a:pt x="2931893" y="64446"/>
                    <a:pt x="3337290" y="214650"/>
                  </a:cubicBezTo>
                  <a:lnTo>
                    <a:pt x="3412892" y="243763"/>
                  </a:lnTo>
                  <a:lnTo>
                    <a:pt x="3450754" y="258260"/>
                  </a:lnTo>
                  <a:cubicBezTo>
                    <a:pt x="3463171" y="263488"/>
                    <a:pt x="3475466" y="269074"/>
                    <a:pt x="3487885" y="274541"/>
                  </a:cubicBezTo>
                  <a:lnTo>
                    <a:pt x="3562025" y="307575"/>
                  </a:lnTo>
                  <a:lnTo>
                    <a:pt x="3599156" y="324092"/>
                  </a:lnTo>
                  <a:cubicBezTo>
                    <a:pt x="3611452" y="329796"/>
                    <a:pt x="3623262" y="336214"/>
                    <a:pt x="3635434" y="342393"/>
                  </a:cubicBezTo>
                  <a:lnTo>
                    <a:pt x="3707992" y="379111"/>
                  </a:lnTo>
                  <a:lnTo>
                    <a:pt x="3744273" y="397530"/>
                  </a:lnTo>
                  <a:cubicBezTo>
                    <a:pt x="3756203" y="403948"/>
                    <a:pt x="3767769" y="410958"/>
                    <a:pt x="3779576" y="417612"/>
                  </a:cubicBezTo>
                  <a:lnTo>
                    <a:pt x="3850188" y="458253"/>
                  </a:lnTo>
                  <a:lnTo>
                    <a:pt x="3885491" y="478692"/>
                  </a:lnTo>
                  <a:lnTo>
                    <a:pt x="3919702" y="500675"/>
                  </a:lnTo>
                  <a:cubicBezTo>
                    <a:pt x="4103287" y="616773"/>
                    <a:pt x="4275308" y="752241"/>
                    <a:pt x="4430528" y="904463"/>
                  </a:cubicBezTo>
                  <a:cubicBezTo>
                    <a:pt x="4585261" y="1057161"/>
                    <a:pt x="4725142" y="1225189"/>
                    <a:pt x="4845178" y="1405811"/>
                  </a:cubicBezTo>
                  <a:cubicBezTo>
                    <a:pt x="4965703" y="1586197"/>
                    <a:pt x="5067113" y="1778585"/>
                    <a:pt x="5150018" y="1977985"/>
                  </a:cubicBezTo>
                  <a:cubicBezTo>
                    <a:pt x="5231586" y="2177739"/>
                    <a:pt x="5299274" y="2384029"/>
                    <a:pt x="5335796" y="2596262"/>
                  </a:cubicBezTo>
                  <a:cubicBezTo>
                    <a:pt x="5354302" y="2702260"/>
                    <a:pt x="5365137" y="2809325"/>
                    <a:pt x="5370737" y="2916275"/>
                  </a:cubicBezTo>
                  <a:cubicBezTo>
                    <a:pt x="5372928" y="2943012"/>
                    <a:pt x="5373293" y="2969748"/>
                    <a:pt x="5373779" y="2996603"/>
                  </a:cubicBezTo>
                  <a:lnTo>
                    <a:pt x="5375363" y="3076816"/>
                  </a:lnTo>
                  <a:cubicBezTo>
                    <a:pt x="5376335" y="3103553"/>
                    <a:pt x="5375242" y="3130289"/>
                    <a:pt x="5374875" y="3157026"/>
                  </a:cubicBezTo>
                  <a:lnTo>
                    <a:pt x="5372928" y="3237119"/>
                  </a:lnTo>
                  <a:cubicBezTo>
                    <a:pt x="5365379" y="3450659"/>
                    <a:pt x="5323866" y="3661584"/>
                    <a:pt x="5273343" y="3866566"/>
                  </a:cubicBezTo>
                  <a:cubicBezTo>
                    <a:pt x="5259952" y="3917783"/>
                    <a:pt x="5246924" y="3968880"/>
                    <a:pt x="5234628" y="4019859"/>
                  </a:cubicBezTo>
                  <a:lnTo>
                    <a:pt x="5213811" y="4095911"/>
                  </a:lnTo>
                  <a:lnTo>
                    <a:pt x="5193968" y="4172081"/>
                  </a:lnTo>
                  <a:lnTo>
                    <a:pt x="5172177" y="4247778"/>
                  </a:lnTo>
                  <a:cubicBezTo>
                    <a:pt x="5164993" y="4272969"/>
                    <a:pt x="5158540" y="4298398"/>
                    <a:pt x="5150628" y="4323353"/>
                  </a:cubicBezTo>
                  <a:cubicBezTo>
                    <a:pt x="5134313" y="4373263"/>
                    <a:pt x="5119341" y="4423529"/>
                    <a:pt x="5102419" y="4473200"/>
                  </a:cubicBezTo>
                  <a:cubicBezTo>
                    <a:pt x="5034243" y="4671767"/>
                    <a:pt x="4954259" y="4867601"/>
                    <a:pt x="4854188" y="5055591"/>
                  </a:cubicBezTo>
                  <a:cubicBezTo>
                    <a:pt x="4754359" y="5243344"/>
                    <a:pt x="4633957" y="5423135"/>
                    <a:pt x="4489816" y="5584627"/>
                  </a:cubicBezTo>
                  <a:lnTo>
                    <a:pt x="4462155" y="5615510"/>
                  </a:lnTo>
                  <a:lnTo>
                    <a:pt x="3923435" y="5615510"/>
                  </a:lnTo>
                  <a:lnTo>
                    <a:pt x="3957928" y="5587004"/>
                  </a:lnTo>
                  <a:cubicBezTo>
                    <a:pt x="3976310" y="5572031"/>
                    <a:pt x="3993111" y="5555276"/>
                    <a:pt x="4011007" y="5539828"/>
                  </a:cubicBezTo>
                  <a:cubicBezTo>
                    <a:pt x="4028661" y="5524024"/>
                    <a:pt x="4046557" y="5508576"/>
                    <a:pt x="4064574" y="5493126"/>
                  </a:cubicBezTo>
                  <a:cubicBezTo>
                    <a:pt x="4082226" y="5477442"/>
                    <a:pt x="4098661" y="5460330"/>
                    <a:pt x="4116071" y="5444288"/>
                  </a:cubicBezTo>
                  <a:lnTo>
                    <a:pt x="4167810" y="5395567"/>
                  </a:lnTo>
                  <a:lnTo>
                    <a:pt x="4217116" y="5344469"/>
                  </a:lnTo>
                  <a:cubicBezTo>
                    <a:pt x="4348232" y="5207933"/>
                    <a:pt x="4468633" y="5059512"/>
                    <a:pt x="4572234" y="4898614"/>
                  </a:cubicBezTo>
                  <a:cubicBezTo>
                    <a:pt x="4675838" y="4737955"/>
                    <a:pt x="4762517" y="4564699"/>
                    <a:pt x="4824361" y="4382650"/>
                  </a:cubicBezTo>
                  <a:cubicBezTo>
                    <a:pt x="4833127" y="4360192"/>
                    <a:pt x="4838971" y="4336781"/>
                    <a:pt x="4846153" y="4313966"/>
                  </a:cubicBezTo>
                  <a:lnTo>
                    <a:pt x="4866970" y="4244925"/>
                  </a:lnTo>
                  <a:cubicBezTo>
                    <a:pt x="4879267" y="4198463"/>
                    <a:pt x="4890224" y="4151643"/>
                    <a:pt x="4901059" y="4104823"/>
                  </a:cubicBezTo>
                  <a:cubicBezTo>
                    <a:pt x="4910066" y="4057529"/>
                    <a:pt x="4917371" y="4009996"/>
                    <a:pt x="4924432" y="3962583"/>
                  </a:cubicBezTo>
                  <a:cubicBezTo>
                    <a:pt x="4928937" y="3914574"/>
                    <a:pt x="4933441" y="3866805"/>
                    <a:pt x="4935997" y="3818915"/>
                  </a:cubicBezTo>
                  <a:cubicBezTo>
                    <a:pt x="4943912" y="3626528"/>
                    <a:pt x="4926016" y="3435329"/>
                    <a:pt x="4908606" y="3247695"/>
                  </a:cubicBezTo>
                  <a:lnTo>
                    <a:pt x="4900936" y="3177346"/>
                  </a:lnTo>
                  <a:cubicBezTo>
                    <a:pt x="4898380" y="3153937"/>
                    <a:pt x="4896431" y="3130528"/>
                    <a:pt x="4892415" y="3107235"/>
                  </a:cubicBezTo>
                  <a:lnTo>
                    <a:pt x="4882068" y="3037482"/>
                  </a:lnTo>
                  <a:cubicBezTo>
                    <a:pt x="4878658" y="3014192"/>
                    <a:pt x="4875370" y="2991019"/>
                    <a:pt x="4870744" y="2967966"/>
                  </a:cubicBezTo>
                  <a:lnTo>
                    <a:pt x="4857839" y="2898806"/>
                  </a:lnTo>
                  <a:lnTo>
                    <a:pt x="4851753" y="2864227"/>
                  </a:lnTo>
                  <a:cubicBezTo>
                    <a:pt x="4849562" y="2852699"/>
                    <a:pt x="4846762" y="2841292"/>
                    <a:pt x="4844327" y="2829883"/>
                  </a:cubicBezTo>
                  <a:cubicBezTo>
                    <a:pt x="4839213" y="2807069"/>
                    <a:pt x="4834587" y="2784134"/>
                    <a:pt x="4829961" y="2761200"/>
                  </a:cubicBezTo>
                  <a:lnTo>
                    <a:pt x="4823145" y="2726858"/>
                  </a:lnTo>
                  <a:lnTo>
                    <a:pt x="4815231" y="2692753"/>
                  </a:lnTo>
                  <a:cubicBezTo>
                    <a:pt x="4774813" y="2510703"/>
                    <a:pt x="4732326" y="2328891"/>
                    <a:pt x="4669993" y="2152784"/>
                  </a:cubicBezTo>
                  <a:cubicBezTo>
                    <a:pt x="4609122" y="1976321"/>
                    <a:pt x="4533033" y="1804847"/>
                    <a:pt x="4442458" y="1640978"/>
                  </a:cubicBezTo>
                  <a:lnTo>
                    <a:pt x="4408371" y="1579425"/>
                  </a:lnTo>
                  <a:lnTo>
                    <a:pt x="4371484" y="1519652"/>
                  </a:lnTo>
                  <a:cubicBezTo>
                    <a:pt x="4359188" y="1499689"/>
                    <a:pt x="4347378" y="1479368"/>
                    <a:pt x="4334596" y="1459643"/>
                  </a:cubicBezTo>
                  <a:lnTo>
                    <a:pt x="4295030" y="1401416"/>
                  </a:lnTo>
                  <a:cubicBezTo>
                    <a:pt x="4281639" y="1382164"/>
                    <a:pt x="4269220" y="1362083"/>
                    <a:pt x="4254977" y="1343307"/>
                  </a:cubicBezTo>
                  <a:lnTo>
                    <a:pt x="4212611" y="1286862"/>
                  </a:lnTo>
                  <a:lnTo>
                    <a:pt x="4191429" y="1258581"/>
                  </a:lnTo>
                  <a:lnTo>
                    <a:pt x="4180836" y="1244439"/>
                  </a:lnTo>
                  <a:lnTo>
                    <a:pt x="4169514" y="1230893"/>
                  </a:lnTo>
                  <a:lnTo>
                    <a:pt x="4124227" y="1176587"/>
                  </a:lnTo>
                  <a:cubicBezTo>
                    <a:pt x="4002851" y="1032207"/>
                    <a:pt x="3866014" y="899117"/>
                    <a:pt x="3714323" y="783019"/>
                  </a:cubicBezTo>
                  <a:cubicBezTo>
                    <a:pt x="3638479" y="724910"/>
                    <a:pt x="3559225" y="670723"/>
                    <a:pt x="3476929" y="620814"/>
                  </a:cubicBezTo>
                  <a:cubicBezTo>
                    <a:pt x="3394266" y="571737"/>
                    <a:pt x="3308926" y="526105"/>
                    <a:pt x="3220419" y="486297"/>
                  </a:cubicBezTo>
                  <a:cubicBezTo>
                    <a:pt x="3043894" y="405848"/>
                    <a:pt x="2856534" y="346077"/>
                    <a:pt x="2664061" y="305675"/>
                  </a:cubicBezTo>
                  <a:lnTo>
                    <a:pt x="2591868" y="290463"/>
                  </a:lnTo>
                  <a:cubicBezTo>
                    <a:pt x="2567641" y="286304"/>
                    <a:pt x="2543173" y="282976"/>
                    <a:pt x="2518823" y="279174"/>
                  </a:cubicBezTo>
                  <a:cubicBezTo>
                    <a:pt x="2470005" y="272044"/>
                    <a:pt x="2421432" y="263370"/>
                    <a:pt x="2372003" y="259686"/>
                  </a:cubicBezTo>
                  <a:lnTo>
                    <a:pt x="2298107" y="252794"/>
                  </a:lnTo>
                  <a:cubicBezTo>
                    <a:pt x="2273515" y="250537"/>
                    <a:pt x="2248924" y="247922"/>
                    <a:pt x="2223967" y="247446"/>
                  </a:cubicBezTo>
                  <a:lnTo>
                    <a:pt x="2074955" y="241386"/>
                  </a:lnTo>
                  <a:cubicBezTo>
                    <a:pt x="1875907" y="237820"/>
                    <a:pt x="1678566" y="256716"/>
                    <a:pt x="1487797" y="301157"/>
                  </a:cubicBezTo>
                  <a:cubicBezTo>
                    <a:pt x="1297028" y="345244"/>
                    <a:pt x="1114780" y="415950"/>
                    <a:pt x="945682" y="504716"/>
                  </a:cubicBezTo>
                  <a:cubicBezTo>
                    <a:pt x="776462" y="593601"/>
                    <a:pt x="620269" y="700906"/>
                    <a:pt x="476369" y="820450"/>
                  </a:cubicBezTo>
                  <a:cubicBezTo>
                    <a:pt x="439239" y="848851"/>
                    <a:pt x="406003" y="882123"/>
                    <a:pt x="370819" y="912662"/>
                  </a:cubicBezTo>
                  <a:lnTo>
                    <a:pt x="344646" y="935717"/>
                  </a:lnTo>
                  <a:cubicBezTo>
                    <a:pt x="336001" y="943560"/>
                    <a:pt x="327845" y="951878"/>
                    <a:pt x="319324" y="959839"/>
                  </a:cubicBezTo>
                  <a:cubicBezTo>
                    <a:pt x="302400" y="975882"/>
                    <a:pt x="285479" y="991924"/>
                    <a:pt x="268192" y="1007610"/>
                  </a:cubicBezTo>
                  <a:cubicBezTo>
                    <a:pt x="259671" y="1015571"/>
                    <a:pt x="250782" y="1023176"/>
                    <a:pt x="242505" y="1031375"/>
                  </a:cubicBezTo>
                  <a:lnTo>
                    <a:pt x="217913" y="1056212"/>
                  </a:lnTo>
                  <a:lnTo>
                    <a:pt x="168607" y="1105883"/>
                  </a:lnTo>
                  <a:cubicBezTo>
                    <a:pt x="151686" y="1122044"/>
                    <a:pt x="136832" y="1140107"/>
                    <a:pt x="121371" y="1157575"/>
                  </a:cubicBezTo>
                  <a:lnTo>
                    <a:pt x="75353" y="1210454"/>
                  </a:lnTo>
                  <a:lnTo>
                    <a:pt x="0" y="1310828"/>
                  </a:lnTo>
                  <a:lnTo>
                    <a:pt x="0" y="651493"/>
                  </a:lnTo>
                  <a:lnTo>
                    <a:pt x="16186" y="636856"/>
                  </a:lnTo>
                  <a:cubicBezTo>
                    <a:pt x="26535" y="627824"/>
                    <a:pt x="36640" y="618555"/>
                    <a:pt x="47352" y="609763"/>
                  </a:cubicBezTo>
                  <a:lnTo>
                    <a:pt x="80102" y="584332"/>
                  </a:lnTo>
                  <a:cubicBezTo>
                    <a:pt x="124050" y="550823"/>
                    <a:pt x="167268" y="516718"/>
                    <a:pt x="213774" y="486653"/>
                  </a:cubicBezTo>
                  <a:cubicBezTo>
                    <a:pt x="396264" y="362000"/>
                    <a:pt x="596163" y="263132"/>
                    <a:pt x="803123" y="190408"/>
                  </a:cubicBezTo>
                  <a:cubicBezTo>
                    <a:pt x="1010205" y="117207"/>
                    <a:pt x="1223860" y="70626"/>
                    <a:pt x="1437151" y="40681"/>
                  </a:cubicBezTo>
                  <a:cubicBezTo>
                    <a:pt x="1651051" y="11329"/>
                    <a:pt x="1865437" y="-791"/>
                    <a:pt x="2077511" y="40"/>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145" name="Freeform: Shape 5144">
              <a:extLst>
                <a:ext uri="{FF2B5EF4-FFF2-40B4-BE49-F238E27FC236}">
                  <a16:creationId xmlns:a16="http://schemas.microsoft.com/office/drawing/2014/main" id="{4D75162F-FAE3-41E9-8048-074173F438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301814"/>
              <a:ext cx="5373609" cy="5561548"/>
            </a:xfrm>
            <a:custGeom>
              <a:avLst/>
              <a:gdLst>
                <a:gd name="connsiteX0" fmla="*/ 0 w 5357389"/>
                <a:gd name="connsiteY0" fmla="*/ 5102840 h 5648266"/>
                <a:gd name="connsiteX1" fmla="*/ 70970 w 5357389"/>
                <a:gd name="connsiteY1" fmla="*/ 5197196 h 5648266"/>
                <a:gd name="connsiteX2" fmla="*/ 412303 w 5357389"/>
                <a:gd name="connsiteY2" fmla="*/ 5526538 h 5648266"/>
                <a:gd name="connsiteX3" fmla="*/ 589818 w 5357389"/>
                <a:gd name="connsiteY3" fmla="*/ 5648266 h 5648266"/>
                <a:gd name="connsiteX4" fmla="*/ 0 w 5357389"/>
                <a:gd name="connsiteY4" fmla="*/ 5648266 h 5648266"/>
                <a:gd name="connsiteX5" fmla="*/ 1924604 w 5357389"/>
                <a:gd name="connsiteY5" fmla="*/ 0 h 5648266"/>
                <a:gd name="connsiteX6" fmla="*/ 2045371 w 5357389"/>
                <a:gd name="connsiteY6" fmla="*/ 1902 h 5648266"/>
                <a:gd name="connsiteX7" fmla="*/ 2052920 w 5357389"/>
                <a:gd name="connsiteY7" fmla="*/ 1902 h 5648266"/>
                <a:gd name="connsiteX8" fmla="*/ 4545522 w 5357389"/>
                <a:gd name="connsiteY8" fmla="*/ 5554508 h 5648266"/>
                <a:gd name="connsiteX9" fmla="*/ 4452220 w 5357389"/>
                <a:gd name="connsiteY9" fmla="*/ 5648266 h 5648266"/>
                <a:gd name="connsiteX10" fmla="*/ 3478528 w 5357389"/>
                <a:gd name="connsiteY10" fmla="*/ 5648266 h 5648266"/>
                <a:gd name="connsiteX11" fmla="*/ 3483103 w 5357389"/>
                <a:gd name="connsiteY11" fmla="*/ 5646028 h 5648266"/>
                <a:gd name="connsiteX12" fmla="*/ 4076991 w 5357389"/>
                <a:gd name="connsiteY12" fmla="*/ 5174738 h 5648266"/>
                <a:gd name="connsiteX13" fmla="*/ 4577714 w 5357389"/>
                <a:gd name="connsiteY13" fmla="*/ 4329730 h 5648266"/>
                <a:gd name="connsiteX14" fmla="*/ 4748517 w 5357389"/>
                <a:gd name="connsiteY14" fmla="*/ 3328934 h 5648266"/>
                <a:gd name="connsiteX15" fmla="*/ 4573086 w 5357389"/>
                <a:gd name="connsiteY15" fmla="*/ 2305681 h 5648266"/>
                <a:gd name="connsiteX16" fmla="*/ 4062990 w 5357389"/>
                <a:gd name="connsiteY16" fmla="*/ 1432628 h 5648266"/>
                <a:gd name="connsiteX17" fmla="*/ 3238436 w 5357389"/>
                <a:gd name="connsiteY17" fmla="*/ 829917 h 5648266"/>
                <a:gd name="connsiteX18" fmla="*/ 2052676 w 5357389"/>
                <a:gd name="connsiteY18" fmla="*/ 596176 h 5648266"/>
                <a:gd name="connsiteX19" fmla="*/ 2046467 w 5357389"/>
                <a:gd name="connsiteY19" fmla="*/ 596176 h 5648266"/>
                <a:gd name="connsiteX20" fmla="*/ 2035997 w 5357389"/>
                <a:gd name="connsiteY20" fmla="*/ 596176 h 5648266"/>
                <a:gd name="connsiteX21" fmla="*/ 2025528 w 5357389"/>
                <a:gd name="connsiteY21" fmla="*/ 595819 h 5648266"/>
                <a:gd name="connsiteX22" fmla="*/ 1924604 w 5357389"/>
                <a:gd name="connsiteY22" fmla="*/ 594155 h 5648266"/>
                <a:gd name="connsiteX23" fmla="*/ 847193 w 5357389"/>
                <a:gd name="connsiteY23" fmla="*/ 822074 h 5648266"/>
                <a:gd name="connsiteX24" fmla="*/ 90693 w 5357389"/>
                <a:gd name="connsiteY24" fmla="*/ 1417655 h 5648266"/>
                <a:gd name="connsiteX25" fmla="*/ 0 w 5357389"/>
                <a:gd name="connsiteY25" fmla="*/ 1539648 h 5648266"/>
                <a:gd name="connsiteX26" fmla="*/ 0 w 5357389"/>
                <a:gd name="connsiteY26" fmla="*/ 663336 h 5648266"/>
                <a:gd name="connsiteX27" fmla="*/ 63688 w 5357389"/>
                <a:gd name="connsiteY27" fmla="*/ 607678 h 5648266"/>
                <a:gd name="connsiteX28" fmla="*/ 1924604 w 5357389"/>
                <a:gd name="connsiteY28" fmla="*/ 0 h 5648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357389" h="5648266">
                  <a:moveTo>
                    <a:pt x="0" y="5102840"/>
                  </a:moveTo>
                  <a:lnTo>
                    <a:pt x="70970" y="5197196"/>
                  </a:lnTo>
                  <a:cubicBezTo>
                    <a:pt x="174146" y="5320841"/>
                    <a:pt x="288218" y="5430849"/>
                    <a:pt x="412303" y="5526538"/>
                  </a:cubicBezTo>
                  <a:lnTo>
                    <a:pt x="589818" y="5648266"/>
                  </a:lnTo>
                  <a:lnTo>
                    <a:pt x="0" y="5648266"/>
                  </a:lnTo>
                  <a:close/>
                  <a:moveTo>
                    <a:pt x="1924604" y="0"/>
                  </a:moveTo>
                  <a:cubicBezTo>
                    <a:pt x="1964778" y="0"/>
                    <a:pt x="2004467" y="595"/>
                    <a:pt x="2045371" y="1902"/>
                  </a:cubicBezTo>
                  <a:cubicBezTo>
                    <a:pt x="2047806" y="1902"/>
                    <a:pt x="2050485" y="1902"/>
                    <a:pt x="2052920" y="1902"/>
                  </a:cubicBezTo>
                  <a:cubicBezTo>
                    <a:pt x="5302775" y="1902"/>
                    <a:pt x="6200906" y="3703639"/>
                    <a:pt x="4545522" y="5554508"/>
                  </a:cubicBezTo>
                  <a:lnTo>
                    <a:pt x="4452220" y="5648266"/>
                  </a:lnTo>
                  <a:lnTo>
                    <a:pt x="3478528" y="5648266"/>
                  </a:lnTo>
                  <a:lnTo>
                    <a:pt x="3483103" y="5646028"/>
                  </a:lnTo>
                  <a:cubicBezTo>
                    <a:pt x="3706951" y="5521384"/>
                    <a:pt x="3905975" y="5363502"/>
                    <a:pt x="4076991" y="5174738"/>
                  </a:cubicBezTo>
                  <a:cubicBezTo>
                    <a:pt x="4293812" y="4935413"/>
                    <a:pt x="4462303" y="4651049"/>
                    <a:pt x="4577714" y="4329730"/>
                  </a:cubicBezTo>
                  <a:cubicBezTo>
                    <a:pt x="4691055" y="4013996"/>
                    <a:pt x="4748517" y="3677348"/>
                    <a:pt x="4748517" y="3328934"/>
                  </a:cubicBezTo>
                  <a:cubicBezTo>
                    <a:pt x="4748517" y="2975531"/>
                    <a:pt x="4689471" y="2631278"/>
                    <a:pt x="4573086" y="2305681"/>
                  </a:cubicBezTo>
                  <a:cubicBezTo>
                    <a:pt x="4454875" y="1974973"/>
                    <a:pt x="4283221" y="1681223"/>
                    <a:pt x="4062990" y="1432628"/>
                  </a:cubicBezTo>
                  <a:cubicBezTo>
                    <a:pt x="3833143" y="1173101"/>
                    <a:pt x="3555695" y="970375"/>
                    <a:pt x="3238436" y="829917"/>
                  </a:cubicBezTo>
                  <a:cubicBezTo>
                    <a:pt x="2888066" y="674842"/>
                    <a:pt x="2489118" y="596176"/>
                    <a:pt x="2052676" y="596176"/>
                  </a:cubicBezTo>
                  <a:lnTo>
                    <a:pt x="2046467" y="596176"/>
                  </a:lnTo>
                  <a:lnTo>
                    <a:pt x="2035997" y="596176"/>
                  </a:lnTo>
                  <a:lnTo>
                    <a:pt x="2025528" y="595819"/>
                  </a:lnTo>
                  <a:cubicBezTo>
                    <a:pt x="1991318" y="594632"/>
                    <a:pt x="1958326" y="594155"/>
                    <a:pt x="1924604" y="594155"/>
                  </a:cubicBezTo>
                  <a:cubicBezTo>
                    <a:pt x="1527726" y="594155"/>
                    <a:pt x="1165303" y="670802"/>
                    <a:pt x="847193" y="822074"/>
                  </a:cubicBezTo>
                  <a:cubicBezTo>
                    <a:pt x="556962" y="960155"/>
                    <a:pt x="302400" y="1160504"/>
                    <a:pt x="90693" y="1417655"/>
                  </a:cubicBezTo>
                  <a:lnTo>
                    <a:pt x="0" y="1539648"/>
                  </a:lnTo>
                  <a:lnTo>
                    <a:pt x="0" y="663336"/>
                  </a:lnTo>
                  <a:lnTo>
                    <a:pt x="63688" y="607678"/>
                  </a:lnTo>
                  <a:cubicBezTo>
                    <a:pt x="544246" y="231497"/>
                    <a:pt x="1165235" y="0"/>
                    <a:pt x="1924604" y="0"/>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pic>
        <p:nvPicPr>
          <p:cNvPr id="5128" name="Picture 8" descr="Immagine che contiene clipart, disegno, testo, illustrazione&#10;&#10;Descrizione generata automaticamente">
            <a:extLst>
              <a:ext uri="{FF2B5EF4-FFF2-40B4-BE49-F238E27FC236}">
                <a16:creationId xmlns:a16="http://schemas.microsoft.com/office/drawing/2014/main" id="{4CDF9F84-92D1-E798-DD43-4B61D2178E8A}"/>
              </a:ext>
            </a:extLst>
          </p:cNvPr>
          <p:cNvPicPr>
            <a:picLocks noChangeAspect="1" noChangeArrowheads="1"/>
          </p:cNvPicPr>
          <p:nvPr/>
        </p:nvPicPr>
        <p:blipFill rotWithShape="1">
          <a:blip r:embed="rId4">
            <a:alphaModFix/>
            <a:extLst>
              <a:ext uri="{28A0092B-C50C-407E-A947-70E740481C1C}">
                <a14:useLocalDpi xmlns:a14="http://schemas.microsoft.com/office/drawing/2010/main" val="0"/>
              </a:ext>
            </a:extLst>
          </a:blip>
          <a:srcRect r="-4" b="19777"/>
          <a:stretch/>
        </p:blipFill>
        <p:spPr bwMode="auto">
          <a:xfrm>
            <a:off x="4074406" y="1"/>
            <a:ext cx="3975445" cy="3189088"/>
          </a:xfrm>
          <a:custGeom>
            <a:avLst/>
            <a:gdLst/>
            <a:ahLst/>
            <a:cxnLst/>
            <a:rect l="l" t="t" r="r" b="b"/>
            <a:pathLst>
              <a:path w="4215670" h="3381796">
                <a:moveTo>
                  <a:pt x="431362" y="0"/>
                </a:moveTo>
                <a:lnTo>
                  <a:pt x="3784309" y="0"/>
                </a:lnTo>
                <a:lnTo>
                  <a:pt x="3855685" y="95451"/>
                </a:lnTo>
                <a:cubicBezTo>
                  <a:pt x="4082961" y="431863"/>
                  <a:pt x="4215670" y="837414"/>
                  <a:pt x="4215670" y="1273961"/>
                </a:cubicBezTo>
                <a:cubicBezTo>
                  <a:pt x="4215670" y="2438087"/>
                  <a:pt x="3271960" y="3381796"/>
                  <a:pt x="2107836" y="3381796"/>
                </a:cubicBezTo>
                <a:cubicBezTo>
                  <a:pt x="943711" y="3381796"/>
                  <a:pt x="0" y="2438087"/>
                  <a:pt x="0" y="1273961"/>
                </a:cubicBezTo>
                <a:cubicBezTo>
                  <a:pt x="0" y="837414"/>
                  <a:pt x="132710" y="431863"/>
                  <a:pt x="359986" y="95451"/>
                </a:cubicBezTo>
                <a:close/>
              </a:path>
            </a:pathLst>
          </a:custGeom>
          <a:noFill/>
          <a:effectLst>
            <a:softEdge rad="0"/>
          </a:effectLst>
          <a:extLst>
            <a:ext uri="{909E8E84-426E-40DD-AFC4-6F175D3DCCD1}">
              <a14:hiddenFill xmlns:a14="http://schemas.microsoft.com/office/drawing/2010/main">
                <a:solidFill>
                  <a:srgbClr val="FFFFFF"/>
                </a:solidFill>
              </a14:hiddenFill>
            </a:ext>
          </a:extLst>
        </p:spPr>
      </p:pic>
      <p:grpSp>
        <p:nvGrpSpPr>
          <p:cNvPr id="5147" name="Group 5146">
            <a:extLst>
              <a:ext uri="{FF2B5EF4-FFF2-40B4-BE49-F238E27FC236}">
                <a16:creationId xmlns:a16="http://schemas.microsoft.com/office/drawing/2014/main" id="{19A5CE6D-B0CD-44A3-A50A-64467EB0712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031051" y="0"/>
            <a:ext cx="4181070" cy="3274319"/>
            <a:chOff x="3901945" y="8190"/>
            <a:chExt cx="4337554" cy="3396866"/>
          </a:xfrm>
        </p:grpSpPr>
        <p:sp>
          <p:nvSpPr>
            <p:cNvPr id="5148" name="Freeform: Shape 5147">
              <a:extLst>
                <a:ext uri="{FF2B5EF4-FFF2-40B4-BE49-F238E27FC236}">
                  <a16:creationId xmlns:a16="http://schemas.microsoft.com/office/drawing/2014/main" id="{3B81239D-E5B6-4FF4-88B8-790269C5F3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79804" y="8191"/>
              <a:ext cx="4113464" cy="3186653"/>
            </a:xfrm>
            <a:custGeom>
              <a:avLst/>
              <a:gdLst>
                <a:gd name="connsiteX0" fmla="*/ 531280 w 4113464"/>
                <a:gd name="connsiteY0" fmla="*/ 0 h 3186653"/>
                <a:gd name="connsiteX1" fmla="*/ 785823 w 4113464"/>
                <a:gd name="connsiteY1" fmla="*/ 0 h 3186653"/>
                <a:gd name="connsiteX2" fmla="*/ 733553 w 4113464"/>
                <a:gd name="connsiteY2" fmla="*/ 43575 h 3186653"/>
                <a:gd name="connsiteX3" fmla="*/ 489421 w 4113464"/>
                <a:gd name="connsiteY3" fmla="*/ 305636 h 3186653"/>
                <a:gd name="connsiteX4" fmla="*/ 296400 w 4113464"/>
                <a:gd name="connsiteY4" fmla="*/ 606590 h 3186653"/>
                <a:gd name="connsiteX5" fmla="*/ 165405 w 4113464"/>
                <a:gd name="connsiteY5" fmla="*/ 939280 h 3186653"/>
                <a:gd name="connsiteX6" fmla="*/ 117765 w 4113464"/>
                <a:gd name="connsiteY6" fmla="*/ 1293947 h 3186653"/>
                <a:gd name="connsiteX7" fmla="*/ 137862 w 4113464"/>
                <a:gd name="connsiteY7" fmla="*/ 1467594 h 3186653"/>
                <a:gd name="connsiteX8" fmla="*/ 197214 w 4113464"/>
                <a:gd name="connsiteY8" fmla="*/ 1630036 h 3186653"/>
                <a:gd name="connsiteX9" fmla="*/ 238638 w 4113464"/>
                <a:gd name="connsiteY9" fmla="*/ 1706521 h 3186653"/>
                <a:gd name="connsiteX10" fmla="*/ 286206 w 4113464"/>
                <a:gd name="connsiteY10" fmla="*/ 1780549 h 3186653"/>
                <a:gd name="connsiteX11" fmla="*/ 396091 w 4113464"/>
                <a:gd name="connsiteY11" fmla="*/ 1923616 h 3186653"/>
                <a:gd name="connsiteX12" fmla="*/ 515012 w 4113464"/>
                <a:gd name="connsiteY12" fmla="*/ 2067767 h 3186653"/>
                <a:gd name="connsiteX13" fmla="*/ 574148 w 4113464"/>
                <a:gd name="connsiteY13" fmla="*/ 2143024 h 3186653"/>
                <a:gd name="connsiteX14" fmla="*/ 602559 w 4113464"/>
                <a:gd name="connsiteY14" fmla="*/ 2179965 h 3186653"/>
                <a:gd name="connsiteX15" fmla="*/ 630391 w 4113464"/>
                <a:gd name="connsiteY15" fmla="*/ 2215316 h 3186653"/>
                <a:gd name="connsiteX16" fmla="*/ 869535 w 4113464"/>
                <a:gd name="connsiteY16" fmla="*/ 2476581 h 3186653"/>
                <a:gd name="connsiteX17" fmla="*/ 996698 w 4113464"/>
                <a:gd name="connsiteY17" fmla="*/ 2594129 h 3186653"/>
                <a:gd name="connsiteX18" fmla="*/ 1129861 w 4113464"/>
                <a:gd name="connsiteY18" fmla="*/ 2702496 h 3186653"/>
                <a:gd name="connsiteX19" fmla="*/ 1427345 w 4113464"/>
                <a:gd name="connsiteY19" fmla="*/ 2873901 h 3186653"/>
                <a:gd name="connsiteX20" fmla="*/ 1593762 w 4113464"/>
                <a:gd name="connsiteY20" fmla="*/ 2922338 h 3186653"/>
                <a:gd name="connsiteX21" fmla="*/ 1636415 w 4113464"/>
                <a:gd name="connsiteY21" fmla="*/ 2930868 h 3186653"/>
                <a:gd name="connsiteX22" fmla="*/ 1679429 w 4113464"/>
                <a:gd name="connsiteY22" fmla="*/ 2938025 h 3186653"/>
                <a:gd name="connsiteX23" fmla="*/ 1766252 w 4113464"/>
                <a:gd name="connsiteY23" fmla="*/ 2948290 h 3186653"/>
                <a:gd name="connsiteX24" fmla="*/ 1809917 w 4113464"/>
                <a:gd name="connsiteY24" fmla="*/ 2951616 h 3186653"/>
                <a:gd name="connsiteX25" fmla="*/ 1853726 w 4113464"/>
                <a:gd name="connsiteY25" fmla="*/ 2953929 h 3186653"/>
                <a:gd name="connsiteX26" fmla="*/ 1897680 w 4113464"/>
                <a:gd name="connsiteY26" fmla="*/ 2954942 h 3186653"/>
                <a:gd name="connsiteX27" fmla="*/ 1941706 w 4113464"/>
                <a:gd name="connsiteY27" fmla="*/ 2954725 h 3186653"/>
                <a:gd name="connsiteX28" fmla="*/ 1963755 w 4113464"/>
                <a:gd name="connsiteY28" fmla="*/ 2954507 h 3186653"/>
                <a:gd name="connsiteX29" fmla="*/ 1985009 w 4113464"/>
                <a:gd name="connsiteY29" fmla="*/ 2953568 h 3186653"/>
                <a:gd name="connsiteX30" fmla="*/ 2006191 w 4113464"/>
                <a:gd name="connsiteY30" fmla="*/ 2952483 h 3186653"/>
                <a:gd name="connsiteX31" fmla="*/ 2027301 w 4113464"/>
                <a:gd name="connsiteY31" fmla="*/ 2950749 h 3186653"/>
                <a:gd name="connsiteX32" fmla="*/ 2111015 w 4113464"/>
                <a:gd name="connsiteY32" fmla="*/ 2940411 h 3186653"/>
                <a:gd name="connsiteX33" fmla="*/ 2429898 w 4113464"/>
                <a:gd name="connsiteY33" fmla="*/ 2835731 h 3186653"/>
                <a:gd name="connsiteX34" fmla="*/ 2724490 w 4113464"/>
                <a:gd name="connsiteY34" fmla="*/ 2652180 h 3186653"/>
                <a:gd name="connsiteX35" fmla="*/ 2795915 w 4113464"/>
                <a:gd name="connsiteY35" fmla="*/ 2598250 h 3186653"/>
                <a:gd name="connsiteX36" fmla="*/ 2867340 w 4113464"/>
                <a:gd name="connsiteY36" fmla="*/ 2542512 h 3186653"/>
                <a:gd name="connsiteX37" fmla="*/ 3011998 w 4113464"/>
                <a:gd name="connsiteY37" fmla="*/ 2426844 h 3186653"/>
                <a:gd name="connsiteX38" fmla="*/ 3309337 w 4113464"/>
                <a:gd name="connsiteY38" fmla="*/ 2202954 h 3186653"/>
                <a:gd name="connsiteX39" fmla="*/ 3586362 w 4113464"/>
                <a:gd name="connsiteY39" fmla="*/ 1980293 h 3186653"/>
                <a:gd name="connsiteX40" fmla="*/ 3807866 w 4113464"/>
                <a:gd name="connsiteY40" fmla="*/ 1725100 h 3186653"/>
                <a:gd name="connsiteX41" fmla="*/ 3883340 w 4113464"/>
                <a:gd name="connsiteY41" fmla="*/ 1576756 h 3186653"/>
                <a:gd name="connsiteX42" fmla="*/ 3929318 w 4113464"/>
                <a:gd name="connsiteY42" fmla="*/ 1414676 h 3186653"/>
                <a:gd name="connsiteX43" fmla="*/ 3942041 w 4113464"/>
                <a:gd name="connsiteY43" fmla="*/ 1329660 h 3186653"/>
                <a:gd name="connsiteX44" fmla="*/ 3944138 w 4113464"/>
                <a:gd name="connsiteY44" fmla="*/ 1308117 h 3186653"/>
                <a:gd name="connsiteX45" fmla="*/ 3945728 w 4113464"/>
                <a:gd name="connsiteY45" fmla="*/ 1286140 h 3186653"/>
                <a:gd name="connsiteX46" fmla="*/ 3948042 w 4113464"/>
                <a:gd name="connsiteY46" fmla="*/ 1240740 h 3186653"/>
                <a:gd name="connsiteX47" fmla="*/ 3944066 w 4113464"/>
                <a:gd name="connsiteY47" fmla="*/ 1059213 h 3186653"/>
                <a:gd name="connsiteX48" fmla="*/ 3918546 w 4113464"/>
                <a:gd name="connsiteY48" fmla="*/ 879928 h 3186653"/>
                <a:gd name="connsiteX49" fmla="*/ 3875243 w 4113464"/>
                <a:gd name="connsiteY49" fmla="*/ 704980 h 3186653"/>
                <a:gd name="connsiteX50" fmla="*/ 3763406 w 4113464"/>
                <a:gd name="connsiteY50" fmla="*/ 365566 h 3186653"/>
                <a:gd name="connsiteX51" fmla="*/ 3687210 w 4113464"/>
                <a:gd name="connsiteY51" fmla="*/ 204426 h 3186653"/>
                <a:gd name="connsiteX52" fmla="*/ 3665016 w 4113464"/>
                <a:gd name="connsiteY52" fmla="*/ 165822 h 3186653"/>
                <a:gd name="connsiteX53" fmla="*/ 3641666 w 4113464"/>
                <a:gd name="connsiteY53" fmla="*/ 127940 h 3186653"/>
                <a:gd name="connsiteX54" fmla="*/ 3616942 w 4113464"/>
                <a:gd name="connsiteY54" fmla="*/ 90927 h 3186653"/>
                <a:gd name="connsiteX55" fmla="*/ 3591133 w 4113464"/>
                <a:gd name="connsiteY55" fmla="*/ 54708 h 3186653"/>
                <a:gd name="connsiteX56" fmla="*/ 3544762 w 4113464"/>
                <a:gd name="connsiteY56" fmla="*/ 0 h 3186653"/>
                <a:gd name="connsiteX57" fmla="*/ 3746698 w 4113464"/>
                <a:gd name="connsiteY57" fmla="*/ 0 h 3186653"/>
                <a:gd name="connsiteX58" fmla="*/ 3747647 w 4113464"/>
                <a:gd name="connsiteY58" fmla="*/ 1356 h 3186653"/>
                <a:gd name="connsiteX59" fmla="*/ 3774540 w 4113464"/>
                <a:gd name="connsiteY59" fmla="*/ 42129 h 3186653"/>
                <a:gd name="connsiteX60" fmla="*/ 3800637 w 4113464"/>
                <a:gd name="connsiteY60" fmla="*/ 83336 h 3186653"/>
                <a:gd name="connsiteX61" fmla="*/ 3825795 w 4113464"/>
                <a:gd name="connsiteY61" fmla="*/ 125121 h 3186653"/>
                <a:gd name="connsiteX62" fmla="*/ 3917679 w 4113464"/>
                <a:gd name="connsiteY62" fmla="*/ 297033 h 3186653"/>
                <a:gd name="connsiteX63" fmla="*/ 4043468 w 4113464"/>
                <a:gd name="connsiteY63" fmla="*/ 664279 h 3186653"/>
                <a:gd name="connsiteX64" fmla="*/ 4072963 w 4113464"/>
                <a:gd name="connsiteY64" fmla="*/ 855348 h 3186653"/>
                <a:gd name="connsiteX65" fmla="*/ 4092121 w 4113464"/>
                <a:gd name="connsiteY65" fmla="*/ 1046562 h 3186653"/>
                <a:gd name="connsiteX66" fmla="*/ 4107375 w 4113464"/>
                <a:gd name="connsiteY66" fmla="*/ 1237776 h 3186653"/>
                <a:gd name="connsiteX67" fmla="*/ 4110483 w 4113464"/>
                <a:gd name="connsiteY67" fmla="*/ 1285706 h 3186653"/>
                <a:gd name="connsiteX68" fmla="*/ 4111857 w 4113464"/>
                <a:gd name="connsiteY68" fmla="*/ 1310358 h 3186653"/>
                <a:gd name="connsiteX69" fmla="*/ 4112869 w 4113464"/>
                <a:gd name="connsiteY69" fmla="*/ 1335443 h 3186653"/>
                <a:gd name="connsiteX70" fmla="*/ 4111495 w 4113464"/>
                <a:gd name="connsiteY70" fmla="*/ 1436508 h 3186653"/>
                <a:gd name="connsiteX71" fmla="*/ 4008551 w 4113464"/>
                <a:gd name="connsiteY71" fmla="*/ 1833467 h 3186653"/>
                <a:gd name="connsiteX72" fmla="*/ 3779745 w 4113464"/>
                <a:gd name="connsiteY72" fmla="*/ 2170567 h 3186653"/>
                <a:gd name="connsiteX73" fmla="*/ 3640292 w 4113464"/>
                <a:gd name="connsiteY73" fmla="*/ 2311104 h 3186653"/>
                <a:gd name="connsiteX74" fmla="*/ 3494912 w 4113464"/>
                <a:gd name="connsiteY74" fmla="*/ 2438845 h 3186653"/>
                <a:gd name="connsiteX75" fmla="*/ 3199597 w 4113464"/>
                <a:gd name="connsiteY75" fmla="*/ 2669024 h 3186653"/>
                <a:gd name="connsiteX76" fmla="*/ 3125280 w 4113464"/>
                <a:gd name="connsiteY76" fmla="*/ 2725196 h 3186653"/>
                <a:gd name="connsiteX77" fmla="*/ 3048939 w 4113464"/>
                <a:gd name="connsiteY77" fmla="*/ 2781728 h 3186653"/>
                <a:gd name="connsiteX78" fmla="*/ 2970719 w 4113464"/>
                <a:gd name="connsiteY78" fmla="*/ 2837538 h 3186653"/>
                <a:gd name="connsiteX79" fmla="*/ 2890040 w 4113464"/>
                <a:gd name="connsiteY79" fmla="*/ 2891758 h 3186653"/>
                <a:gd name="connsiteX80" fmla="*/ 2720658 w 4113464"/>
                <a:gd name="connsiteY80" fmla="*/ 2993546 h 3186653"/>
                <a:gd name="connsiteX81" fmla="*/ 2538481 w 4113464"/>
                <a:gd name="connsiteY81" fmla="*/ 3080080 h 3186653"/>
                <a:gd name="connsiteX82" fmla="*/ 2142029 w 4113464"/>
                <a:gd name="connsiteY82" fmla="*/ 3179627 h 3186653"/>
                <a:gd name="connsiteX83" fmla="*/ 2039952 w 4113464"/>
                <a:gd name="connsiteY83" fmla="*/ 3186061 h 3186653"/>
                <a:gd name="connsiteX84" fmla="*/ 2014433 w 4113464"/>
                <a:gd name="connsiteY84" fmla="*/ 3186639 h 3186653"/>
                <a:gd name="connsiteX85" fmla="*/ 1988985 w 4113464"/>
                <a:gd name="connsiteY85" fmla="*/ 3186494 h 3186653"/>
                <a:gd name="connsiteX86" fmla="*/ 1963611 w 4113464"/>
                <a:gd name="connsiteY86" fmla="*/ 3186205 h 3186653"/>
                <a:gd name="connsiteX87" fmla="*/ 1938959 w 4113464"/>
                <a:gd name="connsiteY87" fmla="*/ 3185266 h 3186653"/>
                <a:gd name="connsiteX88" fmla="*/ 1742034 w 4113464"/>
                <a:gd name="connsiteY88" fmla="*/ 3169578 h 3186653"/>
                <a:gd name="connsiteX89" fmla="*/ 1546338 w 4113464"/>
                <a:gd name="connsiteY89" fmla="*/ 3135022 h 3186653"/>
                <a:gd name="connsiteX90" fmla="*/ 1354112 w 4113464"/>
                <a:gd name="connsiteY90" fmla="*/ 3080875 h 3186653"/>
                <a:gd name="connsiteX91" fmla="*/ 986143 w 4113464"/>
                <a:gd name="connsiteY91" fmla="*/ 2918072 h 3186653"/>
                <a:gd name="connsiteX92" fmla="*/ 676008 w 4113464"/>
                <a:gd name="connsiteY92" fmla="*/ 2664614 h 3186653"/>
                <a:gd name="connsiteX93" fmla="*/ 550291 w 4113464"/>
                <a:gd name="connsiteY93" fmla="*/ 2512077 h 3186653"/>
                <a:gd name="connsiteX94" fmla="*/ 440479 w 4113464"/>
                <a:gd name="connsiteY94" fmla="*/ 2350575 h 3186653"/>
                <a:gd name="connsiteX95" fmla="*/ 414815 w 4113464"/>
                <a:gd name="connsiteY95" fmla="*/ 2309441 h 3186653"/>
                <a:gd name="connsiteX96" fmla="*/ 390308 w 4113464"/>
                <a:gd name="connsiteY96" fmla="*/ 2269536 h 3186653"/>
                <a:gd name="connsiteX97" fmla="*/ 341944 w 4113464"/>
                <a:gd name="connsiteY97" fmla="*/ 2192182 h 3186653"/>
                <a:gd name="connsiteX98" fmla="*/ 241746 w 4113464"/>
                <a:gd name="connsiteY98" fmla="*/ 2034151 h 3186653"/>
                <a:gd name="connsiteX99" fmla="*/ 143935 w 4113464"/>
                <a:gd name="connsiteY99" fmla="*/ 1867083 h 3186653"/>
                <a:gd name="connsiteX100" fmla="*/ 99836 w 4113464"/>
                <a:gd name="connsiteY100" fmla="*/ 1778524 h 3186653"/>
                <a:gd name="connsiteX101" fmla="*/ 62388 w 4113464"/>
                <a:gd name="connsiteY101" fmla="*/ 1685845 h 3186653"/>
                <a:gd name="connsiteX102" fmla="*/ 33688 w 4113464"/>
                <a:gd name="connsiteY102" fmla="*/ 1589696 h 3186653"/>
                <a:gd name="connsiteX103" fmla="*/ 22989 w 4113464"/>
                <a:gd name="connsiteY103" fmla="*/ 1540682 h 3186653"/>
                <a:gd name="connsiteX104" fmla="*/ 18290 w 4113464"/>
                <a:gd name="connsiteY104" fmla="*/ 1516102 h 3186653"/>
                <a:gd name="connsiteX105" fmla="*/ 14386 w 4113464"/>
                <a:gd name="connsiteY105" fmla="*/ 1491451 h 3186653"/>
                <a:gd name="connsiteX106" fmla="*/ 0 w 4113464"/>
                <a:gd name="connsiteY106" fmla="*/ 1293947 h 3186653"/>
                <a:gd name="connsiteX107" fmla="*/ 40122 w 4113464"/>
                <a:gd name="connsiteY107" fmla="*/ 909134 h 3186653"/>
                <a:gd name="connsiteX108" fmla="*/ 160706 w 4113464"/>
                <a:gd name="connsiteY108" fmla="*/ 540442 h 3186653"/>
                <a:gd name="connsiteX109" fmla="*/ 479161 w 4113464"/>
                <a:gd name="connsiteY109" fmla="*/ 54765 h 3186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Lst>
              <a:rect l="l" t="t" r="r" b="b"/>
              <a:pathLst>
                <a:path w="4113464" h="3186653">
                  <a:moveTo>
                    <a:pt x="531280" y="0"/>
                  </a:moveTo>
                  <a:lnTo>
                    <a:pt x="785823" y="0"/>
                  </a:lnTo>
                  <a:lnTo>
                    <a:pt x="733553" y="43575"/>
                  </a:lnTo>
                  <a:cubicBezTo>
                    <a:pt x="644994" y="123892"/>
                    <a:pt x="562942" y="211511"/>
                    <a:pt x="489421" y="305636"/>
                  </a:cubicBezTo>
                  <a:cubicBezTo>
                    <a:pt x="415755" y="399616"/>
                    <a:pt x="350764" y="500392"/>
                    <a:pt x="296400" y="606590"/>
                  </a:cubicBezTo>
                  <a:cubicBezTo>
                    <a:pt x="242036" y="712715"/>
                    <a:pt x="196780" y="823829"/>
                    <a:pt x="165405" y="939280"/>
                  </a:cubicBezTo>
                  <a:cubicBezTo>
                    <a:pt x="134030" y="1054442"/>
                    <a:pt x="117692" y="1174159"/>
                    <a:pt x="117765" y="1293947"/>
                  </a:cubicBezTo>
                  <a:cubicBezTo>
                    <a:pt x="118415" y="1352794"/>
                    <a:pt x="124199" y="1411206"/>
                    <a:pt x="137862" y="1467594"/>
                  </a:cubicBezTo>
                  <a:cubicBezTo>
                    <a:pt x="151308" y="1524055"/>
                    <a:pt x="172201" y="1578057"/>
                    <a:pt x="197214" y="1630036"/>
                  </a:cubicBezTo>
                  <a:cubicBezTo>
                    <a:pt x="209865" y="1655989"/>
                    <a:pt x="223890" y="1681435"/>
                    <a:pt x="238638" y="1706521"/>
                  </a:cubicBezTo>
                  <a:cubicBezTo>
                    <a:pt x="253602" y="1731534"/>
                    <a:pt x="269579" y="1756186"/>
                    <a:pt x="286206" y="1780549"/>
                  </a:cubicBezTo>
                  <a:cubicBezTo>
                    <a:pt x="319895" y="1829129"/>
                    <a:pt x="357342" y="1876264"/>
                    <a:pt x="396091" y="1923616"/>
                  </a:cubicBezTo>
                  <a:cubicBezTo>
                    <a:pt x="434840" y="1971039"/>
                    <a:pt x="475324" y="2018463"/>
                    <a:pt x="515012" y="2067767"/>
                  </a:cubicBezTo>
                  <a:cubicBezTo>
                    <a:pt x="534893" y="2092346"/>
                    <a:pt x="554556" y="2117504"/>
                    <a:pt x="574148" y="2143024"/>
                  </a:cubicBezTo>
                  <a:lnTo>
                    <a:pt x="602559" y="2179965"/>
                  </a:lnTo>
                  <a:cubicBezTo>
                    <a:pt x="611884" y="2191749"/>
                    <a:pt x="620776" y="2203822"/>
                    <a:pt x="630391" y="2215316"/>
                  </a:cubicBezTo>
                  <a:cubicBezTo>
                    <a:pt x="705431" y="2308863"/>
                    <a:pt x="786832" y="2394963"/>
                    <a:pt x="869535" y="2476581"/>
                  </a:cubicBezTo>
                  <a:cubicBezTo>
                    <a:pt x="911103" y="2517210"/>
                    <a:pt x="953394" y="2556465"/>
                    <a:pt x="996698" y="2594129"/>
                  </a:cubicBezTo>
                  <a:cubicBezTo>
                    <a:pt x="1040001" y="2631794"/>
                    <a:pt x="1084099" y="2668229"/>
                    <a:pt x="1129861" y="2702496"/>
                  </a:cubicBezTo>
                  <a:cubicBezTo>
                    <a:pt x="1221021" y="2771174"/>
                    <a:pt x="1319339" y="2832550"/>
                    <a:pt x="1427345" y="2873901"/>
                  </a:cubicBezTo>
                  <a:cubicBezTo>
                    <a:pt x="1481202" y="2894577"/>
                    <a:pt x="1537012" y="2910409"/>
                    <a:pt x="1593762" y="2922338"/>
                  </a:cubicBezTo>
                  <a:cubicBezTo>
                    <a:pt x="1608004" y="2925157"/>
                    <a:pt x="1622101" y="2928410"/>
                    <a:pt x="1636415" y="2930868"/>
                  </a:cubicBezTo>
                  <a:lnTo>
                    <a:pt x="1679429" y="2938025"/>
                  </a:lnTo>
                  <a:cubicBezTo>
                    <a:pt x="1708273" y="2941856"/>
                    <a:pt x="1737118" y="2945905"/>
                    <a:pt x="1766252" y="2948290"/>
                  </a:cubicBezTo>
                  <a:cubicBezTo>
                    <a:pt x="1780783" y="2949664"/>
                    <a:pt x="1795314" y="2950965"/>
                    <a:pt x="1809917" y="2951616"/>
                  </a:cubicBezTo>
                  <a:cubicBezTo>
                    <a:pt x="1824520" y="2952339"/>
                    <a:pt x="1839051" y="2953496"/>
                    <a:pt x="1853726" y="2953929"/>
                  </a:cubicBezTo>
                  <a:lnTo>
                    <a:pt x="1897680" y="2954942"/>
                  </a:lnTo>
                  <a:cubicBezTo>
                    <a:pt x="1912283" y="2955303"/>
                    <a:pt x="1927031" y="2954797"/>
                    <a:pt x="1941706" y="2954725"/>
                  </a:cubicBezTo>
                  <a:lnTo>
                    <a:pt x="1963755" y="2954507"/>
                  </a:lnTo>
                  <a:cubicBezTo>
                    <a:pt x="1970912" y="2954291"/>
                    <a:pt x="1977925" y="2953857"/>
                    <a:pt x="1985009" y="2953568"/>
                  </a:cubicBezTo>
                  <a:cubicBezTo>
                    <a:pt x="1992094" y="2953206"/>
                    <a:pt x="1999179" y="2952990"/>
                    <a:pt x="2006191" y="2952483"/>
                  </a:cubicBezTo>
                  <a:lnTo>
                    <a:pt x="2027301" y="2950749"/>
                  </a:lnTo>
                  <a:cubicBezTo>
                    <a:pt x="2055422" y="2948507"/>
                    <a:pt x="2083327" y="2944748"/>
                    <a:pt x="2111015" y="2940411"/>
                  </a:cubicBezTo>
                  <a:cubicBezTo>
                    <a:pt x="2221840" y="2922048"/>
                    <a:pt x="2328399" y="2886119"/>
                    <a:pt x="2429898" y="2835731"/>
                  </a:cubicBezTo>
                  <a:cubicBezTo>
                    <a:pt x="2531758" y="2785922"/>
                    <a:pt x="2628703" y="2722159"/>
                    <a:pt x="2724490" y="2652180"/>
                  </a:cubicBezTo>
                  <a:cubicBezTo>
                    <a:pt x="2748419" y="2634758"/>
                    <a:pt x="2772203" y="2616612"/>
                    <a:pt x="2795915" y="2598250"/>
                  </a:cubicBezTo>
                  <a:cubicBezTo>
                    <a:pt x="2819772" y="2579960"/>
                    <a:pt x="2843556" y="2561381"/>
                    <a:pt x="2867340" y="2542512"/>
                  </a:cubicBezTo>
                  <a:lnTo>
                    <a:pt x="3011998" y="2426844"/>
                  </a:lnTo>
                  <a:cubicBezTo>
                    <a:pt x="3111255" y="2348118"/>
                    <a:pt x="3211453" y="2274813"/>
                    <a:pt x="3309337" y="2202954"/>
                  </a:cubicBezTo>
                  <a:cubicBezTo>
                    <a:pt x="3407149" y="2131095"/>
                    <a:pt x="3501274" y="2058514"/>
                    <a:pt x="3586362" y="1980293"/>
                  </a:cubicBezTo>
                  <a:cubicBezTo>
                    <a:pt x="3671450" y="1902217"/>
                    <a:pt x="3748297" y="1819008"/>
                    <a:pt x="3807866" y="1725100"/>
                  </a:cubicBezTo>
                  <a:cubicBezTo>
                    <a:pt x="3837651" y="1678182"/>
                    <a:pt x="3863098" y="1628734"/>
                    <a:pt x="3883340" y="1576756"/>
                  </a:cubicBezTo>
                  <a:cubicBezTo>
                    <a:pt x="3903726" y="1524850"/>
                    <a:pt x="3918402" y="1470486"/>
                    <a:pt x="3929318" y="1414676"/>
                  </a:cubicBezTo>
                  <a:cubicBezTo>
                    <a:pt x="3934740" y="1386771"/>
                    <a:pt x="3939078" y="1358360"/>
                    <a:pt x="3942041" y="1329660"/>
                  </a:cubicBezTo>
                  <a:cubicBezTo>
                    <a:pt x="3942909" y="1322503"/>
                    <a:pt x="3943487" y="1315274"/>
                    <a:pt x="3944138" y="1308117"/>
                  </a:cubicBezTo>
                  <a:cubicBezTo>
                    <a:pt x="3944716" y="1300887"/>
                    <a:pt x="3945439" y="1293803"/>
                    <a:pt x="3945728" y="1286140"/>
                  </a:cubicBezTo>
                  <a:lnTo>
                    <a:pt x="3948042" y="1240740"/>
                  </a:lnTo>
                  <a:cubicBezTo>
                    <a:pt x="3950138" y="1180159"/>
                    <a:pt x="3948837" y="1119505"/>
                    <a:pt x="3944066" y="1059213"/>
                  </a:cubicBezTo>
                  <a:cubicBezTo>
                    <a:pt x="3939439" y="998849"/>
                    <a:pt x="3930547" y="938991"/>
                    <a:pt x="3918546" y="879928"/>
                  </a:cubicBezTo>
                  <a:cubicBezTo>
                    <a:pt x="3906401" y="820865"/>
                    <a:pt x="3891220" y="762597"/>
                    <a:pt x="3875243" y="704980"/>
                  </a:cubicBezTo>
                  <a:cubicBezTo>
                    <a:pt x="3843362" y="589673"/>
                    <a:pt x="3808155" y="475885"/>
                    <a:pt x="3763406" y="365566"/>
                  </a:cubicBezTo>
                  <a:cubicBezTo>
                    <a:pt x="3740996" y="310479"/>
                    <a:pt x="3715982" y="256404"/>
                    <a:pt x="3687210" y="204426"/>
                  </a:cubicBezTo>
                  <a:cubicBezTo>
                    <a:pt x="3680198" y="191341"/>
                    <a:pt x="3672463" y="178618"/>
                    <a:pt x="3665016" y="165822"/>
                  </a:cubicBezTo>
                  <a:cubicBezTo>
                    <a:pt x="3657353" y="153098"/>
                    <a:pt x="3649401" y="140592"/>
                    <a:pt x="3641666" y="127940"/>
                  </a:cubicBezTo>
                  <a:lnTo>
                    <a:pt x="3616942" y="90927"/>
                  </a:lnTo>
                  <a:lnTo>
                    <a:pt x="3591133" y="54708"/>
                  </a:lnTo>
                  <a:lnTo>
                    <a:pt x="3544762" y="0"/>
                  </a:lnTo>
                  <a:lnTo>
                    <a:pt x="3746698" y="0"/>
                  </a:lnTo>
                  <a:lnTo>
                    <a:pt x="3747647" y="1356"/>
                  </a:lnTo>
                  <a:lnTo>
                    <a:pt x="3774540" y="42129"/>
                  </a:lnTo>
                  <a:cubicBezTo>
                    <a:pt x="3783215" y="55865"/>
                    <a:pt x="3792107" y="69528"/>
                    <a:pt x="3800637" y="83336"/>
                  </a:cubicBezTo>
                  <a:lnTo>
                    <a:pt x="3825795" y="125121"/>
                  </a:lnTo>
                  <a:cubicBezTo>
                    <a:pt x="3858688" y="181220"/>
                    <a:pt x="3889702" y="238403"/>
                    <a:pt x="3917679" y="297033"/>
                  </a:cubicBezTo>
                  <a:cubicBezTo>
                    <a:pt x="3973778" y="414291"/>
                    <a:pt x="4017009" y="537695"/>
                    <a:pt x="4043468" y="664279"/>
                  </a:cubicBezTo>
                  <a:cubicBezTo>
                    <a:pt x="4056625" y="727607"/>
                    <a:pt x="4065806" y="791442"/>
                    <a:pt x="4072963" y="855348"/>
                  </a:cubicBezTo>
                  <a:cubicBezTo>
                    <a:pt x="4080265" y="919183"/>
                    <a:pt x="4086121" y="982945"/>
                    <a:pt x="4092121" y="1046562"/>
                  </a:cubicBezTo>
                  <a:cubicBezTo>
                    <a:pt x="4097832" y="1110252"/>
                    <a:pt x="4102892" y="1173942"/>
                    <a:pt x="4107375" y="1237776"/>
                  </a:cubicBezTo>
                  <a:lnTo>
                    <a:pt x="4110483" y="1285706"/>
                  </a:lnTo>
                  <a:cubicBezTo>
                    <a:pt x="4111062" y="1293586"/>
                    <a:pt x="4111423" y="1302044"/>
                    <a:pt x="4111857" y="1310358"/>
                  </a:cubicBezTo>
                  <a:cubicBezTo>
                    <a:pt x="4112290" y="1318671"/>
                    <a:pt x="4112724" y="1327057"/>
                    <a:pt x="4112869" y="1335443"/>
                  </a:cubicBezTo>
                  <a:cubicBezTo>
                    <a:pt x="4113953" y="1368915"/>
                    <a:pt x="4113592" y="1402675"/>
                    <a:pt x="4111495" y="1436508"/>
                  </a:cubicBezTo>
                  <a:cubicBezTo>
                    <a:pt x="4103688" y="1571912"/>
                    <a:pt x="4067325" y="1708328"/>
                    <a:pt x="4008551" y="1833467"/>
                  </a:cubicBezTo>
                  <a:cubicBezTo>
                    <a:pt x="3949922" y="1958967"/>
                    <a:pt x="3869098" y="2071598"/>
                    <a:pt x="3779745" y="2170567"/>
                  </a:cubicBezTo>
                  <a:cubicBezTo>
                    <a:pt x="3735068" y="2220232"/>
                    <a:pt x="3688150" y="2266788"/>
                    <a:pt x="3640292" y="2311104"/>
                  </a:cubicBezTo>
                  <a:cubicBezTo>
                    <a:pt x="3592435" y="2355419"/>
                    <a:pt x="3543926" y="2398072"/>
                    <a:pt x="3494912" y="2438845"/>
                  </a:cubicBezTo>
                  <a:cubicBezTo>
                    <a:pt x="3397100" y="2520752"/>
                    <a:pt x="3297120" y="2595430"/>
                    <a:pt x="3199597" y="2669024"/>
                  </a:cubicBezTo>
                  <a:lnTo>
                    <a:pt x="3125280" y="2725196"/>
                  </a:lnTo>
                  <a:cubicBezTo>
                    <a:pt x="3100122" y="2744064"/>
                    <a:pt x="3074748" y="2763077"/>
                    <a:pt x="3048939" y="2781728"/>
                  </a:cubicBezTo>
                  <a:cubicBezTo>
                    <a:pt x="3023203" y="2800452"/>
                    <a:pt x="2997178" y="2819104"/>
                    <a:pt x="2970719" y="2837538"/>
                  </a:cubicBezTo>
                  <a:cubicBezTo>
                    <a:pt x="2944187" y="2855828"/>
                    <a:pt x="2917439" y="2873974"/>
                    <a:pt x="2890040" y="2891758"/>
                  </a:cubicBezTo>
                  <a:cubicBezTo>
                    <a:pt x="2835531" y="2927398"/>
                    <a:pt x="2779288" y="2961954"/>
                    <a:pt x="2720658" y="2993546"/>
                  </a:cubicBezTo>
                  <a:cubicBezTo>
                    <a:pt x="2662102" y="3025282"/>
                    <a:pt x="2601520" y="3054778"/>
                    <a:pt x="2538481" y="3080080"/>
                  </a:cubicBezTo>
                  <a:cubicBezTo>
                    <a:pt x="2412981" y="3131408"/>
                    <a:pt x="2278156" y="3166036"/>
                    <a:pt x="2142029" y="3179627"/>
                  </a:cubicBezTo>
                  <a:cubicBezTo>
                    <a:pt x="2107979" y="3182880"/>
                    <a:pt x="2073929" y="3185338"/>
                    <a:pt x="2039952" y="3186061"/>
                  </a:cubicBezTo>
                  <a:lnTo>
                    <a:pt x="2014433" y="3186639"/>
                  </a:lnTo>
                  <a:cubicBezTo>
                    <a:pt x="2005974" y="3186712"/>
                    <a:pt x="1997444" y="3186494"/>
                    <a:pt x="1988985" y="3186494"/>
                  </a:cubicBezTo>
                  <a:lnTo>
                    <a:pt x="1963611" y="3186205"/>
                  </a:lnTo>
                  <a:lnTo>
                    <a:pt x="1938959" y="3185266"/>
                  </a:lnTo>
                  <a:cubicBezTo>
                    <a:pt x="1873317" y="3183169"/>
                    <a:pt x="1807531" y="3177964"/>
                    <a:pt x="1742034" y="3169578"/>
                  </a:cubicBezTo>
                  <a:cubicBezTo>
                    <a:pt x="1676465" y="3161626"/>
                    <a:pt x="1611040" y="3150203"/>
                    <a:pt x="1546338" y="3135022"/>
                  </a:cubicBezTo>
                  <a:cubicBezTo>
                    <a:pt x="1481708" y="3119696"/>
                    <a:pt x="1417585" y="3101551"/>
                    <a:pt x="1354112" y="3080875"/>
                  </a:cubicBezTo>
                  <a:cubicBezTo>
                    <a:pt x="1227383" y="3039162"/>
                    <a:pt x="1102100" y="2987256"/>
                    <a:pt x="986143" y="2918072"/>
                  </a:cubicBezTo>
                  <a:cubicBezTo>
                    <a:pt x="870113" y="2849033"/>
                    <a:pt x="766518" y="2761487"/>
                    <a:pt x="676008" y="2664614"/>
                  </a:cubicBezTo>
                  <a:cubicBezTo>
                    <a:pt x="630536" y="2616251"/>
                    <a:pt x="589184" y="2564778"/>
                    <a:pt x="550291" y="2512077"/>
                  </a:cubicBezTo>
                  <a:cubicBezTo>
                    <a:pt x="511615" y="2459159"/>
                    <a:pt x="474818" y="2405446"/>
                    <a:pt x="440479" y="2350575"/>
                  </a:cubicBezTo>
                  <a:cubicBezTo>
                    <a:pt x="431659" y="2336984"/>
                    <a:pt x="423345" y="2323177"/>
                    <a:pt x="414815" y="2309441"/>
                  </a:cubicBezTo>
                  <a:lnTo>
                    <a:pt x="390308" y="2269536"/>
                  </a:lnTo>
                  <a:cubicBezTo>
                    <a:pt x="374620" y="2243727"/>
                    <a:pt x="358354" y="2218135"/>
                    <a:pt x="341944" y="2192182"/>
                  </a:cubicBezTo>
                  <a:lnTo>
                    <a:pt x="241746" y="2034151"/>
                  </a:lnTo>
                  <a:cubicBezTo>
                    <a:pt x="208130" y="1980293"/>
                    <a:pt x="174948" y="1924845"/>
                    <a:pt x="143935" y="1867083"/>
                  </a:cubicBezTo>
                  <a:cubicBezTo>
                    <a:pt x="128464" y="1838166"/>
                    <a:pt x="113499" y="1808743"/>
                    <a:pt x="99836" y="1778524"/>
                  </a:cubicBezTo>
                  <a:cubicBezTo>
                    <a:pt x="86245" y="1748234"/>
                    <a:pt x="73594" y="1717365"/>
                    <a:pt x="62388" y="1685845"/>
                  </a:cubicBezTo>
                  <a:cubicBezTo>
                    <a:pt x="51400" y="1654253"/>
                    <a:pt x="41641" y="1622228"/>
                    <a:pt x="33688" y="1589696"/>
                  </a:cubicBezTo>
                  <a:cubicBezTo>
                    <a:pt x="29929" y="1573430"/>
                    <a:pt x="26098" y="1557092"/>
                    <a:pt x="22989" y="1540682"/>
                  </a:cubicBezTo>
                  <a:lnTo>
                    <a:pt x="18290" y="1516102"/>
                  </a:lnTo>
                  <a:lnTo>
                    <a:pt x="14386" y="1491451"/>
                  </a:lnTo>
                  <a:cubicBezTo>
                    <a:pt x="4265" y="1425592"/>
                    <a:pt x="0" y="1359517"/>
                    <a:pt x="0" y="1293947"/>
                  </a:cubicBezTo>
                  <a:cubicBezTo>
                    <a:pt x="361" y="1164905"/>
                    <a:pt x="13808" y="1035863"/>
                    <a:pt x="40122" y="909134"/>
                  </a:cubicBezTo>
                  <a:cubicBezTo>
                    <a:pt x="66365" y="782477"/>
                    <a:pt x="106559" y="658279"/>
                    <a:pt x="160706" y="540442"/>
                  </a:cubicBezTo>
                  <a:cubicBezTo>
                    <a:pt x="242307" y="363687"/>
                    <a:pt x="351397" y="200879"/>
                    <a:pt x="479161" y="54765"/>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149" name="Freeform: Shape 5148">
              <a:extLst>
                <a:ext uri="{FF2B5EF4-FFF2-40B4-BE49-F238E27FC236}">
                  <a16:creationId xmlns:a16="http://schemas.microsoft.com/office/drawing/2014/main" id="{572A5E24-E894-4881-89D8-70125546BA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77490" y="8190"/>
              <a:ext cx="4091759" cy="3148976"/>
            </a:xfrm>
            <a:custGeom>
              <a:avLst/>
              <a:gdLst>
                <a:gd name="connsiteX0" fmla="*/ 565922 w 4091759"/>
                <a:gd name="connsiteY0" fmla="*/ 0 h 3148976"/>
                <a:gd name="connsiteX1" fmla="*/ 1126669 w 4091759"/>
                <a:gd name="connsiteY1" fmla="*/ 0 h 3148976"/>
                <a:gd name="connsiteX2" fmla="*/ 1097005 w 4091759"/>
                <a:gd name="connsiteY2" fmla="*/ 19379 h 3148976"/>
                <a:gd name="connsiteX3" fmla="*/ 953756 w 4091759"/>
                <a:gd name="connsiteY3" fmla="*/ 131556 h 3148976"/>
                <a:gd name="connsiteX4" fmla="*/ 519133 w 4091759"/>
                <a:gd name="connsiteY4" fmla="*/ 670497 h 3148976"/>
                <a:gd name="connsiteX5" fmla="*/ 361535 w 4091759"/>
                <a:gd name="connsiteY5" fmla="*/ 1297708 h 3148976"/>
                <a:gd name="connsiteX6" fmla="*/ 622367 w 4091759"/>
                <a:gd name="connsiteY6" fmla="*/ 1880096 h 3148976"/>
                <a:gd name="connsiteX7" fmla="*/ 753795 w 4091759"/>
                <a:gd name="connsiteY7" fmla="*/ 2064949 h 3148976"/>
                <a:gd name="connsiteX8" fmla="*/ 1987034 w 4091759"/>
                <a:gd name="connsiteY8" fmla="*/ 2787513 h 3148976"/>
                <a:gd name="connsiteX9" fmla="*/ 2923222 w 4091759"/>
                <a:gd name="connsiteY9" fmla="*/ 2342986 h 3148976"/>
                <a:gd name="connsiteX10" fmla="*/ 3037155 w 4091759"/>
                <a:gd name="connsiteY10" fmla="*/ 2254717 h 3148976"/>
                <a:gd name="connsiteX11" fmla="*/ 3555349 w 4091759"/>
                <a:gd name="connsiteY11" fmla="*/ 1793273 h 3148976"/>
                <a:gd name="connsiteX12" fmla="*/ 3730369 w 4091759"/>
                <a:gd name="connsiteY12" fmla="*/ 1297708 h 3148976"/>
                <a:gd name="connsiteX13" fmla="*/ 3337459 w 4091759"/>
                <a:gd name="connsiteY13" fmla="*/ 89337 h 3148976"/>
                <a:gd name="connsiteX14" fmla="*/ 3254099 w 4091759"/>
                <a:gd name="connsiteY14" fmla="*/ 0 h 3148976"/>
                <a:gd name="connsiteX15" fmla="*/ 3722351 w 4091759"/>
                <a:gd name="connsiteY15" fmla="*/ 0 h 3148976"/>
                <a:gd name="connsiteX16" fmla="*/ 3723651 w 4091759"/>
                <a:gd name="connsiteY16" fmla="*/ 1720 h 3148976"/>
                <a:gd name="connsiteX17" fmla="*/ 4091759 w 4091759"/>
                <a:gd name="connsiteY17" fmla="*/ 1297708 h 3148976"/>
                <a:gd name="connsiteX18" fmla="*/ 3145739 w 4091759"/>
                <a:gd name="connsiteY18" fmla="*/ 2627818 h 3148976"/>
                <a:gd name="connsiteX19" fmla="*/ 1986961 w 4091759"/>
                <a:gd name="connsiteY19" fmla="*/ 3148976 h 3148976"/>
                <a:gd name="connsiteX20" fmla="*/ 454648 w 4091759"/>
                <a:gd name="connsiteY20" fmla="*/ 2267874 h 3148976"/>
                <a:gd name="connsiteX21" fmla="*/ 0 w 4091759"/>
                <a:gd name="connsiteY21" fmla="*/ 1297708 h 3148976"/>
                <a:gd name="connsiteX22" fmla="*/ 564086 w 4091759"/>
                <a:gd name="connsiteY22" fmla="*/ 1720 h 3148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091759" h="3148976">
                  <a:moveTo>
                    <a:pt x="565922" y="0"/>
                  </a:moveTo>
                  <a:lnTo>
                    <a:pt x="1126669" y="0"/>
                  </a:lnTo>
                  <a:lnTo>
                    <a:pt x="1097005" y="19379"/>
                  </a:lnTo>
                  <a:cubicBezTo>
                    <a:pt x="1047353" y="54908"/>
                    <a:pt x="999481" y="92374"/>
                    <a:pt x="953756" y="131556"/>
                  </a:cubicBezTo>
                  <a:cubicBezTo>
                    <a:pt x="767675" y="290961"/>
                    <a:pt x="621427" y="472343"/>
                    <a:pt x="519133" y="670497"/>
                  </a:cubicBezTo>
                  <a:cubicBezTo>
                    <a:pt x="414598" y="873061"/>
                    <a:pt x="361535" y="1084083"/>
                    <a:pt x="361535" y="1297708"/>
                  </a:cubicBezTo>
                  <a:cubicBezTo>
                    <a:pt x="361535" y="1512850"/>
                    <a:pt x="446190" y="1638495"/>
                    <a:pt x="622367" y="1880096"/>
                  </a:cubicBezTo>
                  <a:cubicBezTo>
                    <a:pt x="664875" y="1938364"/>
                    <a:pt x="708829" y="1998656"/>
                    <a:pt x="753795" y="2064949"/>
                  </a:cubicBezTo>
                  <a:cubicBezTo>
                    <a:pt x="1097401" y="2571430"/>
                    <a:pt x="1466238" y="2787513"/>
                    <a:pt x="1987034" y="2787513"/>
                  </a:cubicBezTo>
                  <a:cubicBezTo>
                    <a:pt x="2328833" y="2787513"/>
                    <a:pt x="2579616" y="2611480"/>
                    <a:pt x="2923222" y="2342986"/>
                  </a:cubicBezTo>
                  <a:cubicBezTo>
                    <a:pt x="2961610" y="2312984"/>
                    <a:pt x="2999997" y="2283344"/>
                    <a:pt x="3037155" y="2254717"/>
                  </a:cubicBezTo>
                  <a:cubicBezTo>
                    <a:pt x="3238562" y="2099360"/>
                    <a:pt x="3428764" y="1952606"/>
                    <a:pt x="3555349" y="1793273"/>
                  </a:cubicBezTo>
                  <a:cubicBezTo>
                    <a:pt x="3676366" y="1640953"/>
                    <a:pt x="3730369" y="1488126"/>
                    <a:pt x="3730369" y="1297708"/>
                  </a:cubicBezTo>
                  <a:cubicBezTo>
                    <a:pt x="3730369" y="820432"/>
                    <a:pt x="3590844" y="391303"/>
                    <a:pt x="3337459" y="89337"/>
                  </a:cubicBezTo>
                  <a:lnTo>
                    <a:pt x="3254099" y="0"/>
                  </a:lnTo>
                  <a:lnTo>
                    <a:pt x="3722351" y="0"/>
                  </a:lnTo>
                  <a:lnTo>
                    <a:pt x="3723651" y="1720"/>
                  </a:lnTo>
                  <a:cubicBezTo>
                    <a:pt x="3963059" y="353907"/>
                    <a:pt x="4091759" y="805418"/>
                    <a:pt x="4091759" y="1297708"/>
                  </a:cubicBezTo>
                  <a:cubicBezTo>
                    <a:pt x="4091759" y="1948702"/>
                    <a:pt x="3623014" y="2254861"/>
                    <a:pt x="3145739" y="2627818"/>
                  </a:cubicBezTo>
                  <a:cubicBezTo>
                    <a:pt x="2798084" y="2899494"/>
                    <a:pt x="2463153" y="3148976"/>
                    <a:pt x="1986961" y="3148976"/>
                  </a:cubicBezTo>
                  <a:cubicBezTo>
                    <a:pt x="1280807" y="3148976"/>
                    <a:pt x="822328" y="2809851"/>
                    <a:pt x="454648" y="2267874"/>
                  </a:cubicBezTo>
                  <a:cubicBezTo>
                    <a:pt x="234011" y="1942702"/>
                    <a:pt x="0" y="1719679"/>
                    <a:pt x="0" y="1297708"/>
                  </a:cubicBezTo>
                  <a:cubicBezTo>
                    <a:pt x="0" y="805418"/>
                    <a:pt x="220663" y="353907"/>
                    <a:pt x="564086" y="1720"/>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150" name="Freeform: Shape 5149">
              <a:extLst>
                <a:ext uri="{FF2B5EF4-FFF2-40B4-BE49-F238E27FC236}">
                  <a16:creationId xmlns:a16="http://schemas.microsoft.com/office/drawing/2014/main" id="{3194ADEA-34F6-4208-A525-B69BC90324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77490" y="8190"/>
              <a:ext cx="4091759" cy="3148976"/>
            </a:xfrm>
            <a:custGeom>
              <a:avLst/>
              <a:gdLst>
                <a:gd name="connsiteX0" fmla="*/ 565922 w 4091759"/>
                <a:gd name="connsiteY0" fmla="*/ 0 h 3148976"/>
                <a:gd name="connsiteX1" fmla="*/ 1258674 w 4091759"/>
                <a:gd name="connsiteY1" fmla="*/ 0 h 3148976"/>
                <a:gd name="connsiteX2" fmla="*/ 1139152 w 4091759"/>
                <a:gd name="connsiteY2" fmla="*/ 78064 h 3148976"/>
                <a:gd name="connsiteX3" fmla="*/ 1000746 w 4091759"/>
                <a:gd name="connsiteY3" fmla="*/ 186426 h 3148976"/>
                <a:gd name="connsiteX4" fmla="*/ 583329 w 4091759"/>
                <a:gd name="connsiteY4" fmla="*/ 703607 h 3148976"/>
                <a:gd name="connsiteX5" fmla="*/ 433755 w 4091759"/>
                <a:gd name="connsiteY5" fmla="*/ 1297708 h 3148976"/>
                <a:gd name="connsiteX6" fmla="*/ 680707 w 4091759"/>
                <a:gd name="connsiteY6" fmla="*/ 1837516 h 3148976"/>
                <a:gd name="connsiteX7" fmla="*/ 813581 w 4091759"/>
                <a:gd name="connsiteY7" fmla="*/ 2024392 h 3148976"/>
                <a:gd name="connsiteX8" fmla="*/ 1320496 w 4091759"/>
                <a:gd name="connsiteY8" fmla="*/ 2541863 h 3148976"/>
                <a:gd name="connsiteX9" fmla="*/ 1986961 w 4091759"/>
                <a:gd name="connsiteY9" fmla="*/ 2715220 h 3148976"/>
                <a:gd name="connsiteX10" fmla="*/ 2415656 w 4091759"/>
                <a:gd name="connsiteY10" fmla="*/ 2604829 h 3148976"/>
                <a:gd name="connsiteX11" fmla="*/ 2878618 w 4091759"/>
                <a:gd name="connsiteY11" fmla="*/ 2286092 h 3148976"/>
                <a:gd name="connsiteX12" fmla="*/ 2992912 w 4091759"/>
                <a:gd name="connsiteY12" fmla="*/ 2197533 h 3148976"/>
                <a:gd name="connsiteX13" fmla="*/ 3498671 w 4091759"/>
                <a:gd name="connsiteY13" fmla="*/ 1748307 h 3148976"/>
                <a:gd name="connsiteX14" fmla="*/ 3658004 w 4091759"/>
                <a:gd name="connsiteY14" fmla="*/ 1297708 h 3148976"/>
                <a:gd name="connsiteX15" fmla="*/ 3282010 w 4091759"/>
                <a:gd name="connsiteY15" fmla="*/ 135821 h 3148976"/>
                <a:gd name="connsiteX16" fmla="*/ 3189895 w 4091759"/>
                <a:gd name="connsiteY16" fmla="*/ 37067 h 3148976"/>
                <a:gd name="connsiteX17" fmla="*/ 3146993 w 4091759"/>
                <a:gd name="connsiteY17" fmla="*/ 0 h 3148976"/>
                <a:gd name="connsiteX18" fmla="*/ 3722351 w 4091759"/>
                <a:gd name="connsiteY18" fmla="*/ 0 h 3148976"/>
                <a:gd name="connsiteX19" fmla="*/ 3723651 w 4091759"/>
                <a:gd name="connsiteY19" fmla="*/ 1720 h 3148976"/>
                <a:gd name="connsiteX20" fmla="*/ 4091759 w 4091759"/>
                <a:gd name="connsiteY20" fmla="*/ 1297708 h 3148976"/>
                <a:gd name="connsiteX21" fmla="*/ 3145739 w 4091759"/>
                <a:gd name="connsiteY21" fmla="*/ 2627818 h 3148976"/>
                <a:gd name="connsiteX22" fmla="*/ 1986961 w 4091759"/>
                <a:gd name="connsiteY22" fmla="*/ 3148976 h 3148976"/>
                <a:gd name="connsiteX23" fmla="*/ 454648 w 4091759"/>
                <a:gd name="connsiteY23" fmla="*/ 2267874 h 3148976"/>
                <a:gd name="connsiteX24" fmla="*/ 0 w 4091759"/>
                <a:gd name="connsiteY24" fmla="*/ 1297708 h 3148976"/>
                <a:gd name="connsiteX25" fmla="*/ 564086 w 4091759"/>
                <a:gd name="connsiteY25" fmla="*/ 1720 h 3148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091759" h="3148976">
                  <a:moveTo>
                    <a:pt x="565922" y="0"/>
                  </a:moveTo>
                  <a:lnTo>
                    <a:pt x="1258674" y="0"/>
                  </a:lnTo>
                  <a:lnTo>
                    <a:pt x="1139152" y="78064"/>
                  </a:lnTo>
                  <a:cubicBezTo>
                    <a:pt x="1091171" y="112390"/>
                    <a:pt x="1044917" y="148581"/>
                    <a:pt x="1000746" y="186426"/>
                  </a:cubicBezTo>
                  <a:cubicBezTo>
                    <a:pt x="824280" y="337590"/>
                    <a:pt x="679984" y="516442"/>
                    <a:pt x="583329" y="703607"/>
                  </a:cubicBezTo>
                  <a:cubicBezTo>
                    <a:pt x="484071" y="895833"/>
                    <a:pt x="433755" y="1095722"/>
                    <a:pt x="433755" y="1297708"/>
                  </a:cubicBezTo>
                  <a:cubicBezTo>
                    <a:pt x="433755" y="1490729"/>
                    <a:pt x="509446" y="1602710"/>
                    <a:pt x="680707" y="1837516"/>
                  </a:cubicBezTo>
                  <a:cubicBezTo>
                    <a:pt x="723576" y="1896290"/>
                    <a:pt x="767892" y="1957088"/>
                    <a:pt x="813581" y="2024392"/>
                  </a:cubicBezTo>
                  <a:cubicBezTo>
                    <a:pt x="975154" y="2262524"/>
                    <a:pt x="1140921" y="2431833"/>
                    <a:pt x="1320496" y="2541863"/>
                  </a:cubicBezTo>
                  <a:cubicBezTo>
                    <a:pt x="1510842" y="2658543"/>
                    <a:pt x="1728877" y="2715220"/>
                    <a:pt x="1986961" y="2715220"/>
                  </a:cubicBezTo>
                  <a:cubicBezTo>
                    <a:pt x="2133426" y="2715220"/>
                    <a:pt x="2269625" y="2680158"/>
                    <a:pt x="2415656" y="2604829"/>
                  </a:cubicBezTo>
                  <a:cubicBezTo>
                    <a:pt x="2565591" y="2527476"/>
                    <a:pt x="2714008" y="2414700"/>
                    <a:pt x="2878618" y="2286092"/>
                  </a:cubicBezTo>
                  <a:cubicBezTo>
                    <a:pt x="2917222" y="2255945"/>
                    <a:pt x="2955682" y="2226233"/>
                    <a:pt x="2992912" y="2197533"/>
                  </a:cubicBezTo>
                  <a:cubicBezTo>
                    <a:pt x="3190705" y="2044923"/>
                    <a:pt x="3377509" y="1900772"/>
                    <a:pt x="3498671" y="1748307"/>
                  </a:cubicBezTo>
                  <a:cubicBezTo>
                    <a:pt x="3610363" y="1607770"/>
                    <a:pt x="3658004" y="1473017"/>
                    <a:pt x="3658004" y="1297708"/>
                  </a:cubicBezTo>
                  <a:cubicBezTo>
                    <a:pt x="3658004" y="837421"/>
                    <a:pt x="3524480" y="424775"/>
                    <a:pt x="3282010" y="135821"/>
                  </a:cubicBezTo>
                  <a:cubicBezTo>
                    <a:pt x="3252732" y="100940"/>
                    <a:pt x="3222007" y="68006"/>
                    <a:pt x="3189895" y="37067"/>
                  </a:cubicBezTo>
                  <a:lnTo>
                    <a:pt x="3146993" y="0"/>
                  </a:lnTo>
                  <a:lnTo>
                    <a:pt x="3722351" y="0"/>
                  </a:lnTo>
                  <a:lnTo>
                    <a:pt x="3723651" y="1720"/>
                  </a:lnTo>
                  <a:cubicBezTo>
                    <a:pt x="3963059" y="353907"/>
                    <a:pt x="4091759" y="805418"/>
                    <a:pt x="4091759" y="1297708"/>
                  </a:cubicBezTo>
                  <a:cubicBezTo>
                    <a:pt x="4091759" y="1948702"/>
                    <a:pt x="3623014" y="2254861"/>
                    <a:pt x="3145739" y="2627818"/>
                  </a:cubicBezTo>
                  <a:cubicBezTo>
                    <a:pt x="2798084" y="2899494"/>
                    <a:pt x="2463153" y="3148976"/>
                    <a:pt x="1986961" y="3148976"/>
                  </a:cubicBezTo>
                  <a:cubicBezTo>
                    <a:pt x="1280807" y="3148976"/>
                    <a:pt x="822328" y="2809851"/>
                    <a:pt x="454648" y="2267874"/>
                  </a:cubicBezTo>
                  <a:cubicBezTo>
                    <a:pt x="234011" y="1942702"/>
                    <a:pt x="0" y="1719679"/>
                    <a:pt x="0" y="1297708"/>
                  </a:cubicBezTo>
                  <a:cubicBezTo>
                    <a:pt x="0" y="805418"/>
                    <a:pt x="220663" y="353907"/>
                    <a:pt x="564086" y="1720"/>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5151" name="Freeform: Shape 5150">
              <a:extLst>
                <a:ext uri="{FF2B5EF4-FFF2-40B4-BE49-F238E27FC236}">
                  <a16:creationId xmlns:a16="http://schemas.microsoft.com/office/drawing/2014/main" id="{FBDED2AF-FE3B-46C2-A641-F3FE6F01B5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01945" y="8190"/>
              <a:ext cx="4337554" cy="3396866"/>
            </a:xfrm>
            <a:custGeom>
              <a:avLst/>
              <a:gdLst>
                <a:gd name="connsiteX0" fmla="*/ 2075375 w 4337554"/>
                <a:gd name="connsiteY0" fmla="*/ 3367732 h 3396866"/>
                <a:gd name="connsiteX1" fmla="*/ 2087376 w 4337554"/>
                <a:gd name="connsiteY1" fmla="*/ 3367877 h 3396866"/>
                <a:gd name="connsiteX2" fmla="*/ 2097930 w 4337554"/>
                <a:gd name="connsiteY2" fmla="*/ 3367804 h 3396866"/>
                <a:gd name="connsiteX3" fmla="*/ 2075375 w 4337554"/>
                <a:gd name="connsiteY3" fmla="*/ 3367732 h 3396866"/>
                <a:gd name="connsiteX4" fmla="*/ 381332 w 4337554"/>
                <a:gd name="connsiteY4" fmla="*/ 0 h 3396866"/>
                <a:gd name="connsiteX5" fmla="*/ 722138 w 4337554"/>
                <a:gd name="connsiteY5" fmla="*/ 0 h 3396866"/>
                <a:gd name="connsiteX6" fmla="*/ 614098 w 4337554"/>
                <a:gd name="connsiteY6" fmla="*/ 110789 h 3396866"/>
                <a:gd name="connsiteX7" fmla="*/ 493035 w 4337554"/>
                <a:gd name="connsiteY7" fmla="*/ 257995 h 3396866"/>
                <a:gd name="connsiteX8" fmla="*/ 384235 w 4337554"/>
                <a:gd name="connsiteY8" fmla="*/ 416677 h 3396866"/>
                <a:gd name="connsiteX9" fmla="*/ 291628 w 4337554"/>
                <a:gd name="connsiteY9" fmla="*/ 586059 h 3396866"/>
                <a:gd name="connsiteX10" fmla="*/ 291556 w 4337554"/>
                <a:gd name="connsiteY10" fmla="*/ 586275 h 3396866"/>
                <a:gd name="connsiteX11" fmla="*/ 291484 w 4337554"/>
                <a:gd name="connsiteY11" fmla="*/ 586492 h 3396866"/>
                <a:gd name="connsiteX12" fmla="*/ 271169 w 4337554"/>
                <a:gd name="connsiteY12" fmla="*/ 630012 h 3396866"/>
                <a:gd name="connsiteX13" fmla="*/ 261193 w 4337554"/>
                <a:gd name="connsiteY13" fmla="*/ 652062 h 3396866"/>
                <a:gd name="connsiteX14" fmla="*/ 251795 w 4337554"/>
                <a:gd name="connsiteY14" fmla="*/ 674183 h 3396866"/>
                <a:gd name="connsiteX15" fmla="*/ 250349 w 4337554"/>
                <a:gd name="connsiteY15" fmla="*/ 677653 h 3396866"/>
                <a:gd name="connsiteX16" fmla="*/ 233866 w 4337554"/>
                <a:gd name="connsiteY16" fmla="*/ 718788 h 3396866"/>
                <a:gd name="connsiteX17" fmla="*/ 227505 w 4337554"/>
                <a:gd name="connsiteY17" fmla="*/ 735487 h 3396866"/>
                <a:gd name="connsiteX18" fmla="*/ 216950 w 4337554"/>
                <a:gd name="connsiteY18" fmla="*/ 764043 h 3396866"/>
                <a:gd name="connsiteX19" fmla="*/ 216878 w 4337554"/>
                <a:gd name="connsiteY19" fmla="*/ 764332 h 3396866"/>
                <a:gd name="connsiteX20" fmla="*/ 216733 w 4337554"/>
                <a:gd name="connsiteY20" fmla="*/ 764621 h 3396866"/>
                <a:gd name="connsiteX21" fmla="*/ 161718 w 4337554"/>
                <a:gd name="connsiteY21" fmla="*/ 950268 h 3396866"/>
                <a:gd name="connsiteX22" fmla="*/ 117186 w 4337554"/>
                <a:gd name="connsiteY22" fmla="*/ 1335010 h 3396866"/>
                <a:gd name="connsiteX23" fmla="*/ 135693 w 4337554"/>
                <a:gd name="connsiteY23" fmla="*/ 1524705 h 3396866"/>
                <a:gd name="connsiteX24" fmla="*/ 192154 w 4337554"/>
                <a:gd name="connsiteY24" fmla="*/ 1706015 h 3396866"/>
                <a:gd name="connsiteX25" fmla="*/ 192298 w 4337554"/>
                <a:gd name="connsiteY25" fmla="*/ 1706304 h 3396866"/>
                <a:gd name="connsiteX26" fmla="*/ 192443 w 4337554"/>
                <a:gd name="connsiteY26" fmla="*/ 1706593 h 3396866"/>
                <a:gd name="connsiteX27" fmla="*/ 206106 w 4337554"/>
                <a:gd name="connsiteY27" fmla="*/ 1737245 h 3396866"/>
                <a:gd name="connsiteX28" fmla="*/ 211817 w 4337554"/>
                <a:gd name="connsiteY28" fmla="*/ 1749680 h 3396866"/>
                <a:gd name="connsiteX29" fmla="*/ 217022 w 4337554"/>
                <a:gd name="connsiteY29" fmla="*/ 1760162 h 3396866"/>
                <a:gd name="connsiteX30" fmla="*/ 233360 w 4337554"/>
                <a:gd name="connsiteY30" fmla="*/ 1791826 h 3396866"/>
                <a:gd name="connsiteX31" fmla="*/ 233505 w 4337554"/>
                <a:gd name="connsiteY31" fmla="*/ 1792115 h 3396866"/>
                <a:gd name="connsiteX32" fmla="*/ 233650 w 4337554"/>
                <a:gd name="connsiteY32" fmla="*/ 1792405 h 3396866"/>
                <a:gd name="connsiteX33" fmla="*/ 282086 w 4337554"/>
                <a:gd name="connsiteY33" fmla="*/ 1875180 h 3396866"/>
                <a:gd name="connsiteX34" fmla="*/ 335799 w 4337554"/>
                <a:gd name="connsiteY34" fmla="*/ 1955497 h 3396866"/>
                <a:gd name="connsiteX35" fmla="*/ 393850 w 4337554"/>
                <a:gd name="connsiteY35" fmla="*/ 2034295 h 3396866"/>
                <a:gd name="connsiteX36" fmla="*/ 467082 w 4337554"/>
                <a:gd name="connsiteY36" fmla="*/ 2128999 h 3396866"/>
                <a:gd name="connsiteX37" fmla="*/ 515518 w 4337554"/>
                <a:gd name="connsiteY37" fmla="*/ 2191098 h 3396866"/>
                <a:gd name="connsiteX38" fmla="*/ 576750 w 4337554"/>
                <a:gd name="connsiteY38" fmla="*/ 2271126 h 3396866"/>
                <a:gd name="connsiteX39" fmla="*/ 608053 w 4337554"/>
                <a:gd name="connsiteY39" fmla="*/ 2313634 h 3396866"/>
                <a:gd name="connsiteX40" fmla="*/ 636102 w 4337554"/>
                <a:gd name="connsiteY40" fmla="*/ 2351805 h 3396866"/>
                <a:gd name="connsiteX41" fmla="*/ 636247 w 4337554"/>
                <a:gd name="connsiteY41" fmla="*/ 2351949 h 3396866"/>
                <a:gd name="connsiteX42" fmla="*/ 636391 w 4337554"/>
                <a:gd name="connsiteY42" fmla="*/ 2352094 h 3396866"/>
                <a:gd name="connsiteX43" fmla="*/ 685478 w 4337554"/>
                <a:gd name="connsiteY43" fmla="*/ 2416795 h 3396866"/>
                <a:gd name="connsiteX44" fmla="*/ 694948 w 4337554"/>
                <a:gd name="connsiteY44" fmla="*/ 2429013 h 3396866"/>
                <a:gd name="connsiteX45" fmla="*/ 699720 w 4337554"/>
                <a:gd name="connsiteY45" fmla="*/ 2434941 h 3396866"/>
                <a:gd name="connsiteX46" fmla="*/ 756253 w 4337554"/>
                <a:gd name="connsiteY46" fmla="*/ 2503474 h 3396866"/>
                <a:gd name="connsiteX47" fmla="*/ 885945 w 4337554"/>
                <a:gd name="connsiteY47" fmla="*/ 2643577 h 3396866"/>
                <a:gd name="connsiteX48" fmla="*/ 1176055 w 4337554"/>
                <a:gd name="connsiteY48" fmla="*/ 2876576 h 3396866"/>
                <a:gd name="connsiteX49" fmla="*/ 1335822 w 4337554"/>
                <a:gd name="connsiteY49" fmla="*/ 2963833 h 3396866"/>
                <a:gd name="connsiteX50" fmla="*/ 1335967 w 4337554"/>
                <a:gd name="connsiteY50" fmla="*/ 2963906 h 3396866"/>
                <a:gd name="connsiteX51" fmla="*/ 1336111 w 4337554"/>
                <a:gd name="connsiteY51" fmla="*/ 2963978 h 3396866"/>
                <a:gd name="connsiteX52" fmla="*/ 1504770 w 4337554"/>
                <a:gd name="connsiteY52" fmla="*/ 3029909 h 3396866"/>
                <a:gd name="connsiteX53" fmla="*/ 1680874 w 4337554"/>
                <a:gd name="connsiteY53" fmla="*/ 3075526 h 3396866"/>
                <a:gd name="connsiteX54" fmla="*/ 1770228 w 4337554"/>
                <a:gd name="connsiteY54" fmla="*/ 3090562 h 3396866"/>
                <a:gd name="connsiteX55" fmla="*/ 1859943 w 4337554"/>
                <a:gd name="connsiteY55" fmla="*/ 3100756 h 3396866"/>
                <a:gd name="connsiteX56" fmla="*/ 2045663 w 4337554"/>
                <a:gd name="connsiteY56" fmla="*/ 3108852 h 3396866"/>
                <a:gd name="connsiteX57" fmla="*/ 2054989 w 4337554"/>
                <a:gd name="connsiteY57" fmla="*/ 3108852 h 3396866"/>
                <a:gd name="connsiteX58" fmla="*/ 2067278 w 4337554"/>
                <a:gd name="connsiteY58" fmla="*/ 3108925 h 3396866"/>
                <a:gd name="connsiteX59" fmla="*/ 2091207 w 4337554"/>
                <a:gd name="connsiteY59" fmla="*/ 3108563 h 3396866"/>
                <a:gd name="connsiteX60" fmla="*/ 2091424 w 4337554"/>
                <a:gd name="connsiteY60" fmla="*/ 3108563 h 3396866"/>
                <a:gd name="connsiteX61" fmla="*/ 2091641 w 4337554"/>
                <a:gd name="connsiteY61" fmla="*/ 3108563 h 3396866"/>
                <a:gd name="connsiteX62" fmla="*/ 2114124 w 4337554"/>
                <a:gd name="connsiteY62" fmla="*/ 3107985 h 3396866"/>
                <a:gd name="connsiteX63" fmla="*/ 2136752 w 4337554"/>
                <a:gd name="connsiteY63" fmla="*/ 3106828 h 3396866"/>
                <a:gd name="connsiteX64" fmla="*/ 2225382 w 4337554"/>
                <a:gd name="connsiteY64" fmla="*/ 3099093 h 3396866"/>
                <a:gd name="connsiteX65" fmla="*/ 2568049 w 4337554"/>
                <a:gd name="connsiteY65" fmla="*/ 3006486 h 3396866"/>
                <a:gd name="connsiteX66" fmla="*/ 2730779 w 4337554"/>
                <a:gd name="connsiteY66" fmla="*/ 2925807 h 3396866"/>
                <a:gd name="connsiteX67" fmla="*/ 2888666 w 4337554"/>
                <a:gd name="connsiteY67" fmla="*/ 2827200 h 3396866"/>
                <a:gd name="connsiteX68" fmla="*/ 3043011 w 4337554"/>
                <a:gd name="connsiteY68" fmla="*/ 2715075 h 3396866"/>
                <a:gd name="connsiteX69" fmla="*/ 3119208 w 4337554"/>
                <a:gd name="connsiteY69" fmla="*/ 2655650 h 3396866"/>
                <a:gd name="connsiteX70" fmla="*/ 3196922 w 4337554"/>
                <a:gd name="connsiteY70" fmla="*/ 2593479 h 3396866"/>
                <a:gd name="connsiteX71" fmla="*/ 3327916 w 4337554"/>
                <a:gd name="connsiteY71" fmla="*/ 2490895 h 3396866"/>
                <a:gd name="connsiteX72" fmla="*/ 3507925 w 4337554"/>
                <a:gd name="connsiteY72" fmla="*/ 2348624 h 3396866"/>
                <a:gd name="connsiteX73" fmla="*/ 3788131 w 4337554"/>
                <a:gd name="connsiteY73" fmla="*/ 2093575 h 3396866"/>
                <a:gd name="connsiteX74" fmla="*/ 3904016 w 4337554"/>
                <a:gd name="connsiteY74" fmla="*/ 1952894 h 3396866"/>
                <a:gd name="connsiteX75" fmla="*/ 3995683 w 4337554"/>
                <a:gd name="connsiteY75" fmla="*/ 1799706 h 3396866"/>
                <a:gd name="connsiteX76" fmla="*/ 4091470 w 4337554"/>
                <a:gd name="connsiteY76" fmla="*/ 1456678 h 3396866"/>
                <a:gd name="connsiteX77" fmla="*/ 4096892 w 4337554"/>
                <a:gd name="connsiteY77" fmla="*/ 1365228 h 3396866"/>
                <a:gd name="connsiteX78" fmla="*/ 4096964 w 4337554"/>
                <a:gd name="connsiteY78" fmla="*/ 1361686 h 3396866"/>
                <a:gd name="connsiteX79" fmla="*/ 4097181 w 4337554"/>
                <a:gd name="connsiteY79" fmla="*/ 1318021 h 3396866"/>
                <a:gd name="connsiteX80" fmla="*/ 4097109 w 4337554"/>
                <a:gd name="connsiteY80" fmla="*/ 1304213 h 3396866"/>
                <a:gd name="connsiteX81" fmla="*/ 4096675 w 4337554"/>
                <a:gd name="connsiteY81" fmla="*/ 1269585 h 3396866"/>
                <a:gd name="connsiteX82" fmla="*/ 4087133 w 4337554"/>
                <a:gd name="connsiteY82" fmla="*/ 1076708 h 3396866"/>
                <a:gd name="connsiteX83" fmla="*/ 4029010 w 4337554"/>
                <a:gd name="connsiteY83" fmla="*/ 694786 h 3396866"/>
                <a:gd name="connsiteX84" fmla="*/ 3912184 w 4337554"/>
                <a:gd name="connsiteY84" fmla="*/ 326890 h 3396866"/>
                <a:gd name="connsiteX85" fmla="*/ 3873219 w 4337554"/>
                <a:gd name="connsiteY85" fmla="*/ 238693 h 3396866"/>
                <a:gd name="connsiteX86" fmla="*/ 3829844 w 4337554"/>
                <a:gd name="connsiteY86" fmla="*/ 152375 h 3396866"/>
                <a:gd name="connsiteX87" fmla="*/ 3738618 w 4337554"/>
                <a:gd name="connsiteY87" fmla="*/ 0 h 3396866"/>
                <a:gd name="connsiteX88" fmla="*/ 3952061 w 4337554"/>
                <a:gd name="connsiteY88" fmla="*/ 0 h 3396866"/>
                <a:gd name="connsiteX89" fmla="*/ 4048022 w 4337554"/>
                <a:gd name="connsiteY89" fmla="*/ 144134 h 3396866"/>
                <a:gd name="connsiteX90" fmla="*/ 4337554 w 4337554"/>
                <a:gd name="connsiteY90" fmla="*/ 1227366 h 3396866"/>
                <a:gd name="connsiteX91" fmla="*/ 4167088 w 4337554"/>
                <a:gd name="connsiteY91" fmla="*/ 2071743 h 3396866"/>
                <a:gd name="connsiteX92" fmla="*/ 3702319 w 4337554"/>
                <a:gd name="connsiteY92" fmla="*/ 2761125 h 3396866"/>
                <a:gd name="connsiteX93" fmla="*/ 3012937 w 4337554"/>
                <a:gd name="connsiteY93" fmla="*/ 3225894 h 3396866"/>
                <a:gd name="connsiteX94" fmla="*/ 2168777 w 4337554"/>
                <a:gd name="connsiteY94" fmla="*/ 3396360 h 3396866"/>
                <a:gd name="connsiteX95" fmla="*/ 2151933 w 4337554"/>
                <a:gd name="connsiteY95" fmla="*/ 3396143 h 3396866"/>
                <a:gd name="connsiteX96" fmla="*/ 2143692 w 4337554"/>
                <a:gd name="connsiteY96" fmla="*/ 3395998 h 3396866"/>
                <a:gd name="connsiteX97" fmla="*/ 2125691 w 4337554"/>
                <a:gd name="connsiteY97" fmla="*/ 3396649 h 3396866"/>
                <a:gd name="connsiteX98" fmla="*/ 2125257 w 4337554"/>
                <a:gd name="connsiteY98" fmla="*/ 3396649 h 3396866"/>
                <a:gd name="connsiteX99" fmla="*/ 2124823 w 4337554"/>
                <a:gd name="connsiteY99" fmla="*/ 3396649 h 3396866"/>
                <a:gd name="connsiteX100" fmla="*/ 2098364 w 4337554"/>
                <a:gd name="connsiteY100" fmla="*/ 3396794 h 3396866"/>
                <a:gd name="connsiteX101" fmla="*/ 2087376 w 4337554"/>
                <a:gd name="connsiteY101" fmla="*/ 3396866 h 3396866"/>
                <a:gd name="connsiteX102" fmla="*/ 2054338 w 4337554"/>
                <a:gd name="connsiteY102" fmla="*/ 3396360 h 3396866"/>
                <a:gd name="connsiteX103" fmla="*/ 2044940 w 4337554"/>
                <a:gd name="connsiteY103" fmla="*/ 3396143 h 3396866"/>
                <a:gd name="connsiteX104" fmla="*/ 1953490 w 4337554"/>
                <a:gd name="connsiteY104" fmla="*/ 3392456 h 3396866"/>
                <a:gd name="connsiteX105" fmla="*/ 1939537 w 4337554"/>
                <a:gd name="connsiteY105" fmla="*/ 3391733 h 3396866"/>
                <a:gd name="connsiteX106" fmla="*/ 1939104 w 4337554"/>
                <a:gd name="connsiteY106" fmla="*/ 3391733 h 3396866"/>
                <a:gd name="connsiteX107" fmla="*/ 1938670 w 4337554"/>
                <a:gd name="connsiteY107" fmla="*/ 3391661 h 3396866"/>
                <a:gd name="connsiteX108" fmla="*/ 1925802 w 4337554"/>
                <a:gd name="connsiteY108" fmla="*/ 3390576 h 3396866"/>
                <a:gd name="connsiteX109" fmla="*/ 1833340 w 4337554"/>
                <a:gd name="connsiteY109" fmla="*/ 3381540 h 3396866"/>
                <a:gd name="connsiteX110" fmla="*/ 1622607 w 4337554"/>
                <a:gd name="connsiteY110" fmla="*/ 3345466 h 3396866"/>
                <a:gd name="connsiteX111" fmla="*/ 1415922 w 4337554"/>
                <a:gd name="connsiteY111" fmla="*/ 3283005 h 3396866"/>
                <a:gd name="connsiteX112" fmla="*/ 1219070 w 4337554"/>
                <a:gd name="connsiteY112" fmla="*/ 3192205 h 3396866"/>
                <a:gd name="connsiteX113" fmla="*/ 1071376 w 4337554"/>
                <a:gd name="connsiteY113" fmla="*/ 3098297 h 3396866"/>
                <a:gd name="connsiteX114" fmla="*/ 295677 w 4337554"/>
                <a:gd name="connsiteY114" fmla="*/ 2321152 h 3396866"/>
                <a:gd name="connsiteX115" fmla="*/ 0 w 4337554"/>
                <a:gd name="connsiteY115" fmla="*/ 1227366 h 3396866"/>
                <a:gd name="connsiteX116" fmla="*/ 170466 w 4337554"/>
                <a:gd name="connsiteY116" fmla="*/ 383205 h 3396866"/>
                <a:gd name="connsiteX117" fmla="*/ 369126 w 4337554"/>
                <a:gd name="connsiteY117" fmla="*/ 16339 h 3396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4337554" h="3396866">
                  <a:moveTo>
                    <a:pt x="2075375" y="3367732"/>
                  </a:moveTo>
                  <a:cubicBezTo>
                    <a:pt x="2079351" y="3367804"/>
                    <a:pt x="2083327" y="3367877"/>
                    <a:pt x="2087376" y="3367877"/>
                  </a:cubicBezTo>
                  <a:cubicBezTo>
                    <a:pt x="2090846" y="3367877"/>
                    <a:pt x="2094316" y="3367877"/>
                    <a:pt x="2097930" y="3367804"/>
                  </a:cubicBezTo>
                  <a:cubicBezTo>
                    <a:pt x="2090267" y="3367949"/>
                    <a:pt x="2082821" y="3367804"/>
                    <a:pt x="2075375" y="3367732"/>
                  </a:cubicBezTo>
                  <a:close/>
                  <a:moveTo>
                    <a:pt x="381332" y="0"/>
                  </a:moveTo>
                  <a:lnTo>
                    <a:pt x="722138" y="0"/>
                  </a:lnTo>
                  <a:lnTo>
                    <a:pt x="614098" y="110789"/>
                  </a:lnTo>
                  <a:cubicBezTo>
                    <a:pt x="571401" y="158430"/>
                    <a:pt x="530953" y="207607"/>
                    <a:pt x="493035" y="257995"/>
                  </a:cubicBezTo>
                  <a:cubicBezTo>
                    <a:pt x="453780" y="310190"/>
                    <a:pt x="417128" y="363614"/>
                    <a:pt x="384235" y="416677"/>
                  </a:cubicBezTo>
                  <a:cubicBezTo>
                    <a:pt x="347366" y="477475"/>
                    <a:pt x="317075" y="532851"/>
                    <a:pt x="291628" y="586059"/>
                  </a:cubicBezTo>
                  <a:lnTo>
                    <a:pt x="291556" y="586275"/>
                  </a:lnTo>
                  <a:lnTo>
                    <a:pt x="291484" y="586492"/>
                  </a:lnTo>
                  <a:cubicBezTo>
                    <a:pt x="283965" y="601601"/>
                    <a:pt x="277025" y="616927"/>
                    <a:pt x="271169" y="630012"/>
                  </a:cubicBezTo>
                  <a:lnTo>
                    <a:pt x="261193" y="652062"/>
                  </a:lnTo>
                  <a:lnTo>
                    <a:pt x="251795" y="674183"/>
                  </a:lnTo>
                  <a:lnTo>
                    <a:pt x="250349" y="677653"/>
                  </a:lnTo>
                  <a:cubicBezTo>
                    <a:pt x="244493" y="691750"/>
                    <a:pt x="238927" y="705124"/>
                    <a:pt x="233866" y="718788"/>
                  </a:cubicBezTo>
                  <a:cubicBezTo>
                    <a:pt x="231770" y="724354"/>
                    <a:pt x="229673" y="729921"/>
                    <a:pt x="227505" y="735487"/>
                  </a:cubicBezTo>
                  <a:cubicBezTo>
                    <a:pt x="223673" y="745319"/>
                    <a:pt x="220131" y="754645"/>
                    <a:pt x="216950" y="764043"/>
                  </a:cubicBezTo>
                  <a:lnTo>
                    <a:pt x="216878" y="764332"/>
                  </a:lnTo>
                  <a:lnTo>
                    <a:pt x="216733" y="764621"/>
                  </a:lnTo>
                  <a:cubicBezTo>
                    <a:pt x="194395" y="826431"/>
                    <a:pt x="175888" y="888892"/>
                    <a:pt x="161718" y="950268"/>
                  </a:cubicBezTo>
                  <a:cubicBezTo>
                    <a:pt x="132151" y="1076636"/>
                    <a:pt x="117114" y="1206112"/>
                    <a:pt x="117186" y="1335010"/>
                  </a:cubicBezTo>
                  <a:cubicBezTo>
                    <a:pt x="117620" y="1400217"/>
                    <a:pt x="123837" y="1464196"/>
                    <a:pt x="135693" y="1524705"/>
                  </a:cubicBezTo>
                  <a:cubicBezTo>
                    <a:pt x="148923" y="1588756"/>
                    <a:pt x="167863" y="1649771"/>
                    <a:pt x="192154" y="1706015"/>
                  </a:cubicBezTo>
                  <a:lnTo>
                    <a:pt x="192298" y="1706304"/>
                  </a:lnTo>
                  <a:lnTo>
                    <a:pt x="192443" y="1706593"/>
                  </a:lnTo>
                  <a:cubicBezTo>
                    <a:pt x="196564" y="1716714"/>
                    <a:pt x="201190" y="1726691"/>
                    <a:pt x="206106" y="1737245"/>
                  </a:cubicBezTo>
                  <a:cubicBezTo>
                    <a:pt x="207986" y="1741366"/>
                    <a:pt x="209938" y="1745487"/>
                    <a:pt x="211817" y="1749680"/>
                  </a:cubicBezTo>
                  <a:cubicBezTo>
                    <a:pt x="213552" y="1753222"/>
                    <a:pt x="215287" y="1756692"/>
                    <a:pt x="217022" y="1760162"/>
                  </a:cubicBezTo>
                  <a:cubicBezTo>
                    <a:pt x="222517" y="1771151"/>
                    <a:pt x="227722" y="1781561"/>
                    <a:pt x="233360" y="1791826"/>
                  </a:cubicBezTo>
                  <a:lnTo>
                    <a:pt x="233505" y="1792115"/>
                  </a:lnTo>
                  <a:lnTo>
                    <a:pt x="233650" y="1792405"/>
                  </a:lnTo>
                  <a:cubicBezTo>
                    <a:pt x="246590" y="1817056"/>
                    <a:pt x="261482" y="1842576"/>
                    <a:pt x="282086" y="1875180"/>
                  </a:cubicBezTo>
                  <a:cubicBezTo>
                    <a:pt x="298135" y="1900843"/>
                    <a:pt x="315268" y="1925929"/>
                    <a:pt x="335799" y="1955497"/>
                  </a:cubicBezTo>
                  <a:cubicBezTo>
                    <a:pt x="355101" y="1982679"/>
                    <a:pt x="375054" y="2009282"/>
                    <a:pt x="393850" y="2034295"/>
                  </a:cubicBezTo>
                  <a:cubicBezTo>
                    <a:pt x="417779" y="2066032"/>
                    <a:pt x="442864" y="2098058"/>
                    <a:pt x="467082" y="2128999"/>
                  </a:cubicBezTo>
                  <a:cubicBezTo>
                    <a:pt x="482987" y="2149313"/>
                    <a:pt x="499469" y="2170278"/>
                    <a:pt x="515518" y="2191098"/>
                  </a:cubicBezTo>
                  <a:cubicBezTo>
                    <a:pt x="532362" y="2212858"/>
                    <a:pt x="554556" y="2241558"/>
                    <a:pt x="576750" y="2271126"/>
                  </a:cubicBezTo>
                  <a:cubicBezTo>
                    <a:pt x="587305" y="2285078"/>
                    <a:pt x="597860" y="2299609"/>
                    <a:pt x="608053" y="2313634"/>
                  </a:cubicBezTo>
                  <a:cubicBezTo>
                    <a:pt x="617740" y="2326936"/>
                    <a:pt x="626921" y="2339587"/>
                    <a:pt x="636102" y="2351805"/>
                  </a:cubicBezTo>
                  <a:lnTo>
                    <a:pt x="636247" y="2351949"/>
                  </a:lnTo>
                  <a:lnTo>
                    <a:pt x="636391" y="2352094"/>
                  </a:lnTo>
                  <a:cubicBezTo>
                    <a:pt x="652224" y="2373854"/>
                    <a:pt x="669140" y="2395686"/>
                    <a:pt x="685478" y="2416795"/>
                  </a:cubicBezTo>
                  <a:lnTo>
                    <a:pt x="694948" y="2429013"/>
                  </a:lnTo>
                  <a:lnTo>
                    <a:pt x="699720" y="2434941"/>
                  </a:lnTo>
                  <a:cubicBezTo>
                    <a:pt x="718082" y="2457641"/>
                    <a:pt x="736950" y="2481136"/>
                    <a:pt x="756253" y="2503474"/>
                  </a:cubicBezTo>
                  <a:cubicBezTo>
                    <a:pt x="798688" y="2553211"/>
                    <a:pt x="842353" y="2600346"/>
                    <a:pt x="885945" y="2643577"/>
                  </a:cubicBezTo>
                  <a:cubicBezTo>
                    <a:pt x="978769" y="2735172"/>
                    <a:pt x="1076436" y="2813609"/>
                    <a:pt x="1176055" y="2876576"/>
                  </a:cubicBezTo>
                  <a:cubicBezTo>
                    <a:pt x="1232444" y="2911927"/>
                    <a:pt x="1284639" y="2940483"/>
                    <a:pt x="1335822" y="2963833"/>
                  </a:cubicBezTo>
                  <a:lnTo>
                    <a:pt x="1335967" y="2963906"/>
                  </a:lnTo>
                  <a:lnTo>
                    <a:pt x="1336111" y="2963978"/>
                  </a:lnTo>
                  <a:cubicBezTo>
                    <a:pt x="1388162" y="2988485"/>
                    <a:pt x="1444912" y="3010679"/>
                    <a:pt x="1504770" y="3029909"/>
                  </a:cubicBezTo>
                  <a:cubicBezTo>
                    <a:pt x="1559857" y="3047620"/>
                    <a:pt x="1619137" y="3063019"/>
                    <a:pt x="1680874" y="3075526"/>
                  </a:cubicBezTo>
                  <a:cubicBezTo>
                    <a:pt x="1709286" y="3081164"/>
                    <a:pt x="1739432" y="3086225"/>
                    <a:pt x="1770228" y="3090562"/>
                  </a:cubicBezTo>
                  <a:cubicBezTo>
                    <a:pt x="1799145" y="3094610"/>
                    <a:pt x="1829363" y="3098008"/>
                    <a:pt x="1859943" y="3100756"/>
                  </a:cubicBezTo>
                  <a:cubicBezTo>
                    <a:pt x="1918428" y="3106105"/>
                    <a:pt x="1979154" y="3108708"/>
                    <a:pt x="2045663" y="3108852"/>
                  </a:cubicBezTo>
                  <a:lnTo>
                    <a:pt x="2054989" y="3108852"/>
                  </a:lnTo>
                  <a:cubicBezTo>
                    <a:pt x="2059109" y="3108925"/>
                    <a:pt x="2063158" y="3108925"/>
                    <a:pt x="2067278" y="3108925"/>
                  </a:cubicBezTo>
                  <a:cubicBezTo>
                    <a:pt x="2077182" y="3108925"/>
                    <a:pt x="2084556" y="3108852"/>
                    <a:pt x="2091207" y="3108563"/>
                  </a:cubicBezTo>
                  <a:lnTo>
                    <a:pt x="2091424" y="3108563"/>
                  </a:lnTo>
                  <a:lnTo>
                    <a:pt x="2091641" y="3108563"/>
                  </a:lnTo>
                  <a:lnTo>
                    <a:pt x="2114124" y="3107985"/>
                  </a:lnTo>
                  <a:lnTo>
                    <a:pt x="2136752" y="3106828"/>
                  </a:lnTo>
                  <a:cubicBezTo>
                    <a:pt x="2162488" y="3105671"/>
                    <a:pt x="2189887" y="3103286"/>
                    <a:pt x="2225382" y="3099093"/>
                  </a:cubicBezTo>
                  <a:cubicBezTo>
                    <a:pt x="2340689" y="3084996"/>
                    <a:pt x="2455996" y="3053838"/>
                    <a:pt x="2568049" y="3006486"/>
                  </a:cubicBezTo>
                  <a:cubicBezTo>
                    <a:pt x="2619449" y="2985015"/>
                    <a:pt x="2672656" y="2958628"/>
                    <a:pt x="2730779" y="2925807"/>
                  </a:cubicBezTo>
                  <a:cubicBezTo>
                    <a:pt x="2780806" y="2897758"/>
                    <a:pt x="2832423" y="2865515"/>
                    <a:pt x="2888666" y="2827200"/>
                  </a:cubicBezTo>
                  <a:cubicBezTo>
                    <a:pt x="2934934" y="2795681"/>
                    <a:pt x="2984020" y="2760041"/>
                    <a:pt x="3043011" y="2715075"/>
                  </a:cubicBezTo>
                  <a:cubicBezTo>
                    <a:pt x="3068892" y="2695411"/>
                    <a:pt x="3094989" y="2674808"/>
                    <a:pt x="3119208" y="2655650"/>
                  </a:cubicBezTo>
                  <a:lnTo>
                    <a:pt x="3196922" y="2593479"/>
                  </a:lnTo>
                  <a:cubicBezTo>
                    <a:pt x="3240659" y="2558778"/>
                    <a:pt x="3285047" y="2524294"/>
                    <a:pt x="3327916" y="2490895"/>
                  </a:cubicBezTo>
                  <a:cubicBezTo>
                    <a:pt x="3387630" y="2444411"/>
                    <a:pt x="3449440" y="2396337"/>
                    <a:pt x="3507925" y="2348624"/>
                  </a:cubicBezTo>
                  <a:cubicBezTo>
                    <a:pt x="3627713" y="2251679"/>
                    <a:pt x="3714175" y="2172953"/>
                    <a:pt x="3788131" y="2093575"/>
                  </a:cubicBezTo>
                  <a:cubicBezTo>
                    <a:pt x="3833169" y="2044922"/>
                    <a:pt x="3871122" y="1998872"/>
                    <a:pt x="3904016" y="1952894"/>
                  </a:cubicBezTo>
                  <a:cubicBezTo>
                    <a:pt x="3941101" y="1900627"/>
                    <a:pt x="3971031" y="1850600"/>
                    <a:pt x="3995683" y="1799706"/>
                  </a:cubicBezTo>
                  <a:cubicBezTo>
                    <a:pt x="4047227" y="1694593"/>
                    <a:pt x="4079470" y="1579142"/>
                    <a:pt x="4091470" y="1456678"/>
                  </a:cubicBezTo>
                  <a:cubicBezTo>
                    <a:pt x="4094289" y="1427616"/>
                    <a:pt x="4096097" y="1396747"/>
                    <a:pt x="4096892" y="1365228"/>
                  </a:cubicBezTo>
                  <a:lnTo>
                    <a:pt x="4096964" y="1361686"/>
                  </a:lnTo>
                  <a:cubicBezTo>
                    <a:pt x="4097181" y="1347516"/>
                    <a:pt x="4097398" y="1332985"/>
                    <a:pt x="4097181" y="1318021"/>
                  </a:cubicBezTo>
                  <a:cubicBezTo>
                    <a:pt x="4097181" y="1313394"/>
                    <a:pt x="4097109" y="1308840"/>
                    <a:pt x="4097109" y="1304213"/>
                  </a:cubicBezTo>
                  <a:cubicBezTo>
                    <a:pt x="4097109" y="1292863"/>
                    <a:pt x="4097037" y="1281224"/>
                    <a:pt x="4096675" y="1269585"/>
                  </a:cubicBezTo>
                  <a:cubicBezTo>
                    <a:pt x="4095446" y="1203654"/>
                    <a:pt x="4092193" y="1138735"/>
                    <a:pt x="4087133" y="1076708"/>
                  </a:cubicBezTo>
                  <a:cubicBezTo>
                    <a:pt x="4075783" y="942099"/>
                    <a:pt x="4056264" y="813635"/>
                    <a:pt x="4029010" y="694786"/>
                  </a:cubicBezTo>
                  <a:cubicBezTo>
                    <a:pt x="3999153" y="564877"/>
                    <a:pt x="3959825" y="441112"/>
                    <a:pt x="3912184" y="326890"/>
                  </a:cubicBezTo>
                  <a:cubicBezTo>
                    <a:pt x="3899823" y="297105"/>
                    <a:pt x="3886665" y="267393"/>
                    <a:pt x="3873219" y="238693"/>
                  </a:cubicBezTo>
                  <a:cubicBezTo>
                    <a:pt x="3860062" y="210932"/>
                    <a:pt x="3845459" y="181943"/>
                    <a:pt x="3829844" y="152375"/>
                  </a:cubicBezTo>
                  <a:lnTo>
                    <a:pt x="3738618" y="0"/>
                  </a:lnTo>
                  <a:lnTo>
                    <a:pt x="3952061" y="0"/>
                  </a:lnTo>
                  <a:lnTo>
                    <a:pt x="4048022" y="144134"/>
                  </a:lnTo>
                  <a:cubicBezTo>
                    <a:pt x="4237429" y="471981"/>
                    <a:pt x="4337554" y="846601"/>
                    <a:pt x="4337554" y="1227366"/>
                  </a:cubicBezTo>
                  <a:cubicBezTo>
                    <a:pt x="4337554" y="1520151"/>
                    <a:pt x="4280226" y="1804188"/>
                    <a:pt x="4167088" y="2071743"/>
                  </a:cubicBezTo>
                  <a:cubicBezTo>
                    <a:pt x="4057854" y="2330044"/>
                    <a:pt x="3901485" y="2561959"/>
                    <a:pt x="3702319" y="2761125"/>
                  </a:cubicBezTo>
                  <a:cubicBezTo>
                    <a:pt x="3503153" y="2960291"/>
                    <a:pt x="3271166" y="3116660"/>
                    <a:pt x="3012937" y="3225894"/>
                  </a:cubicBezTo>
                  <a:cubicBezTo>
                    <a:pt x="2745600" y="3339032"/>
                    <a:pt x="2461562" y="3396360"/>
                    <a:pt x="2168777" y="3396360"/>
                  </a:cubicBezTo>
                  <a:cubicBezTo>
                    <a:pt x="2163138" y="3396360"/>
                    <a:pt x="2157572" y="3396215"/>
                    <a:pt x="2151933" y="3396143"/>
                  </a:cubicBezTo>
                  <a:cubicBezTo>
                    <a:pt x="2149186" y="3396071"/>
                    <a:pt x="2146439" y="3395998"/>
                    <a:pt x="2143692" y="3395998"/>
                  </a:cubicBezTo>
                  <a:lnTo>
                    <a:pt x="2125691" y="3396649"/>
                  </a:lnTo>
                  <a:lnTo>
                    <a:pt x="2125257" y="3396649"/>
                  </a:lnTo>
                  <a:lnTo>
                    <a:pt x="2124823" y="3396649"/>
                  </a:lnTo>
                  <a:lnTo>
                    <a:pt x="2098364" y="3396794"/>
                  </a:lnTo>
                  <a:cubicBezTo>
                    <a:pt x="2094677" y="3396866"/>
                    <a:pt x="2090990" y="3396866"/>
                    <a:pt x="2087376" y="3396866"/>
                  </a:cubicBezTo>
                  <a:cubicBezTo>
                    <a:pt x="2076098" y="3396866"/>
                    <a:pt x="2065037" y="3396649"/>
                    <a:pt x="2054338" y="3396360"/>
                  </a:cubicBezTo>
                  <a:lnTo>
                    <a:pt x="2044940" y="3396143"/>
                  </a:lnTo>
                  <a:cubicBezTo>
                    <a:pt x="2014288" y="3395782"/>
                    <a:pt x="1983419" y="3394047"/>
                    <a:pt x="1953490" y="3392456"/>
                  </a:cubicBezTo>
                  <a:lnTo>
                    <a:pt x="1939537" y="3391733"/>
                  </a:lnTo>
                  <a:lnTo>
                    <a:pt x="1939104" y="3391733"/>
                  </a:lnTo>
                  <a:lnTo>
                    <a:pt x="1938670" y="3391661"/>
                  </a:lnTo>
                  <a:lnTo>
                    <a:pt x="1925802" y="3390576"/>
                  </a:lnTo>
                  <a:cubicBezTo>
                    <a:pt x="1895511" y="3388046"/>
                    <a:pt x="1864208" y="3385444"/>
                    <a:pt x="1833340" y="3381540"/>
                  </a:cubicBezTo>
                  <a:cubicBezTo>
                    <a:pt x="1757577" y="3372503"/>
                    <a:pt x="1688610" y="3360719"/>
                    <a:pt x="1622607" y="3345466"/>
                  </a:cubicBezTo>
                  <a:cubicBezTo>
                    <a:pt x="1552121" y="3329200"/>
                    <a:pt x="1482576" y="3308163"/>
                    <a:pt x="1415922" y="3283005"/>
                  </a:cubicBezTo>
                  <a:cubicBezTo>
                    <a:pt x="1349919" y="3258064"/>
                    <a:pt x="1283699" y="3227557"/>
                    <a:pt x="1219070" y="3192205"/>
                  </a:cubicBezTo>
                  <a:cubicBezTo>
                    <a:pt x="1168103" y="3163722"/>
                    <a:pt x="1118366" y="3132130"/>
                    <a:pt x="1071376" y="3098297"/>
                  </a:cubicBezTo>
                  <a:cubicBezTo>
                    <a:pt x="751409" y="2910192"/>
                    <a:pt x="483131" y="2641481"/>
                    <a:pt x="295677" y="2321152"/>
                  </a:cubicBezTo>
                  <a:cubicBezTo>
                    <a:pt x="102222" y="1990631"/>
                    <a:pt x="0" y="1612468"/>
                    <a:pt x="0" y="1227366"/>
                  </a:cubicBezTo>
                  <a:cubicBezTo>
                    <a:pt x="0" y="934653"/>
                    <a:pt x="57328" y="650616"/>
                    <a:pt x="170466" y="383205"/>
                  </a:cubicBezTo>
                  <a:cubicBezTo>
                    <a:pt x="225083" y="254055"/>
                    <a:pt x="291484" y="131501"/>
                    <a:pt x="369126" y="16339"/>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134" name="Picture 14" descr="1,000+ Patient Privacy Illustrations, Royalty-Free Vector Graphics &amp; Clip  Art - iStock | Patient privacy icon, Patient privacy concept, Hospital patient  privacy">
            <a:extLst>
              <a:ext uri="{FF2B5EF4-FFF2-40B4-BE49-F238E27FC236}">
                <a16:creationId xmlns:a16="http://schemas.microsoft.com/office/drawing/2014/main" id="{6970E84B-D3E6-5B92-060F-54320EB7256D}"/>
              </a:ext>
            </a:extLst>
          </p:cNvPr>
          <p:cNvPicPr>
            <a:picLocks noChangeAspect="1" noChangeArrowheads="1"/>
          </p:cNvPicPr>
          <p:nvPr/>
        </p:nvPicPr>
        <p:blipFill rotWithShape="1">
          <a:blip r:embed="rId5">
            <a:alphaModFix/>
            <a:extLst>
              <a:ext uri="{BEBA8EAE-BF5A-486C-A8C5-ECC9F3942E4B}">
                <a14:imgProps xmlns:a14="http://schemas.microsoft.com/office/drawing/2010/main">
                  <a14:imgLayer r:embed="rId6">
                    <a14:imgEffect>
                      <a14:backgroundRemoval t="10000" b="90000" l="10000" r="90000">
                        <a14:foregroundMark x1="55229" y1="47333" x2="55229" y2="47333"/>
                        <a14:foregroundMark x1="53268" y1="45556" x2="56536" y2="48222"/>
                        <a14:foregroundMark x1="52451" y1="68667" x2="47059" y2="70667"/>
                        <a14:foregroundMark x1="76961" y1="65778" x2="69444" y2="66444"/>
                        <a14:foregroundMark x1="39542" y1="44000" x2="39542" y2="44000"/>
                        <a14:foregroundMark x1="67810" y1="77778" x2="67810" y2="77778"/>
                        <a14:backgroundMark x1="81863" y1="28667" x2="81863" y2="28667"/>
                        <a14:backgroundMark x1="88725" y1="35333" x2="81209" y2="29778"/>
                        <a14:backgroundMark x1="91176" y1="35333" x2="77778" y2="28222"/>
                        <a14:backgroundMark x1="77778" y1="28222" x2="80719" y2="32667"/>
                      </a14:backgroundRemoval>
                    </a14:imgEffect>
                  </a14:imgLayer>
                </a14:imgProps>
              </a:ext>
              <a:ext uri="{28A0092B-C50C-407E-A947-70E740481C1C}">
                <a14:useLocalDpi xmlns:a14="http://schemas.microsoft.com/office/drawing/2010/main" val="0"/>
              </a:ext>
            </a:extLst>
          </a:blip>
          <a:srcRect l="10829" r="16757" b="-4"/>
          <a:stretch/>
        </p:blipFill>
        <p:spPr bwMode="auto">
          <a:xfrm>
            <a:off x="8236424" y="1"/>
            <a:ext cx="3955576" cy="4015007"/>
          </a:xfrm>
          <a:custGeom>
            <a:avLst/>
            <a:gdLst/>
            <a:ahLst/>
            <a:cxnLst/>
            <a:rect l="l" t="t" r="r" b="b"/>
            <a:pathLst>
              <a:path w="4184139" h="4247004">
                <a:moveTo>
                  <a:pt x="807468" y="0"/>
                </a:moveTo>
                <a:lnTo>
                  <a:pt x="4068803" y="0"/>
                </a:lnTo>
                <a:lnTo>
                  <a:pt x="4162158" y="84846"/>
                </a:lnTo>
                <a:lnTo>
                  <a:pt x="4184139" y="109032"/>
                </a:lnTo>
                <a:lnTo>
                  <a:pt x="4184139" y="3508705"/>
                </a:lnTo>
                <a:lnTo>
                  <a:pt x="4162158" y="3532891"/>
                </a:lnTo>
                <a:cubicBezTo>
                  <a:pt x="3720942" y="3974107"/>
                  <a:pt x="3111408" y="4247004"/>
                  <a:pt x="2438135" y="4247004"/>
                </a:cubicBezTo>
                <a:cubicBezTo>
                  <a:pt x="1091590" y="4247004"/>
                  <a:pt x="0" y="3155414"/>
                  <a:pt x="0" y="1808869"/>
                </a:cubicBezTo>
                <a:cubicBezTo>
                  <a:pt x="0" y="1135596"/>
                  <a:pt x="272898" y="526062"/>
                  <a:pt x="714113" y="84846"/>
                </a:cubicBezTo>
                <a:close/>
              </a:path>
            </a:pathLst>
          </a:custGeom>
          <a:noFill/>
          <a:effectLst>
            <a:softEdge rad="0"/>
          </a:effectLst>
          <a:extLst>
            <a:ext uri="{909E8E84-426E-40DD-AFC4-6F175D3DCCD1}">
              <a14:hiddenFill xmlns:a14="http://schemas.microsoft.com/office/drawing/2010/main">
                <a:solidFill>
                  <a:srgbClr val="FFFFFF"/>
                </a:solidFill>
              </a14:hiddenFill>
            </a:ext>
          </a:extLst>
        </p:spPr>
      </p:pic>
      <p:grpSp>
        <p:nvGrpSpPr>
          <p:cNvPr id="5153" name="Group 5152">
            <a:extLst>
              <a:ext uri="{FF2B5EF4-FFF2-40B4-BE49-F238E27FC236}">
                <a16:creationId xmlns:a16="http://schemas.microsoft.com/office/drawing/2014/main" id="{1F5AD99D-D9DE-4538-B93F-D082821D361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119432" y="1"/>
            <a:ext cx="4072265" cy="4166243"/>
            <a:chOff x="8119432" y="8192"/>
            <a:chExt cx="4072265" cy="4166243"/>
          </a:xfrm>
        </p:grpSpPr>
        <p:sp>
          <p:nvSpPr>
            <p:cNvPr id="5154" name="Freeform: Shape 5153">
              <a:extLst>
                <a:ext uri="{FF2B5EF4-FFF2-40B4-BE49-F238E27FC236}">
                  <a16:creationId xmlns:a16="http://schemas.microsoft.com/office/drawing/2014/main" id="{410CA934-5316-43E1-B594-D7F7A4912E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53782" y="8192"/>
              <a:ext cx="3837915" cy="4003221"/>
            </a:xfrm>
            <a:custGeom>
              <a:avLst/>
              <a:gdLst>
                <a:gd name="connsiteX0" fmla="*/ 3255052 w 3837915"/>
                <a:gd name="connsiteY0" fmla="*/ 0 h 4003221"/>
                <a:gd name="connsiteX1" fmla="*/ 3542345 w 3837915"/>
                <a:gd name="connsiteY1" fmla="*/ 0 h 4003221"/>
                <a:gd name="connsiteX2" fmla="*/ 3648079 w 3837915"/>
                <a:gd name="connsiteY2" fmla="*/ 100626 h 4003221"/>
                <a:gd name="connsiteX3" fmla="*/ 3791576 w 3837915"/>
                <a:gd name="connsiteY3" fmla="*/ 262236 h 4003221"/>
                <a:gd name="connsiteX4" fmla="*/ 3837915 w 3837915"/>
                <a:gd name="connsiteY4" fmla="*/ 323783 h 4003221"/>
                <a:gd name="connsiteX5" fmla="*/ 3837915 w 3837915"/>
                <a:gd name="connsiteY5" fmla="*/ 700420 h 4003221"/>
                <a:gd name="connsiteX6" fmla="*/ 3748015 w 3837915"/>
                <a:gd name="connsiteY6" fmla="*/ 551697 h 4003221"/>
                <a:gd name="connsiteX7" fmla="*/ 3503979 w 3837915"/>
                <a:gd name="connsiteY7" fmla="*/ 235217 h 4003221"/>
                <a:gd name="connsiteX8" fmla="*/ 3363675 w 3837915"/>
                <a:gd name="connsiteY8" fmla="*/ 92848 h 4003221"/>
                <a:gd name="connsiteX9" fmla="*/ 797496 w 3837915"/>
                <a:gd name="connsiteY9" fmla="*/ 0 h 4003221"/>
                <a:gd name="connsiteX10" fmla="*/ 1236649 w 3837915"/>
                <a:gd name="connsiteY10" fmla="*/ 0 h 4003221"/>
                <a:gd name="connsiteX11" fmla="*/ 1163463 w 3837915"/>
                <a:gd name="connsiteY11" fmla="*/ 57508 h 4003221"/>
                <a:gd name="connsiteX12" fmla="*/ 1122281 w 3837915"/>
                <a:gd name="connsiteY12" fmla="*/ 89181 h 4003221"/>
                <a:gd name="connsiteX13" fmla="*/ 1082871 w 3837915"/>
                <a:gd name="connsiteY13" fmla="*/ 120210 h 4003221"/>
                <a:gd name="connsiteX14" fmla="*/ 791605 w 3837915"/>
                <a:gd name="connsiteY14" fmla="*/ 386813 h 4003221"/>
                <a:gd name="connsiteX15" fmla="*/ 660561 w 3837915"/>
                <a:gd name="connsiteY15" fmla="*/ 528577 h 4003221"/>
                <a:gd name="connsiteX16" fmla="*/ 539751 w 3837915"/>
                <a:gd name="connsiteY16" fmla="*/ 677030 h 4003221"/>
                <a:gd name="connsiteX17" fmla="*/ 348663 w 3837915"/>
                <a:gd name="connsiteY17" fmla="*/ 1008672 h 4003221"/>
                <a:gd name="connsiteX18" fmla="*/ 294667 w 3837915"/>
                <a:gd name="connsiteY18" fmla="*/ 1194198 h 4003221"/>
                <a:gd name="connsiteX19" fmla="*/ 285157 w 3837915"/>
                <a:gd name="connsiteY19" fmla="*/ 1241748 h 4003221"/>
                <a:gd name="connsiteX20" fmla="*/ 277177 w 3837915"/>
                <a:gd name="connsiteY20" fmla="*/ 1289702 h 4003221"/>
                <a:gd name="connsiteX21" fmla="*/ 265733 w 3837915"/>
                <a:gd name="connsiteY21" fmla="*/ 1386494 h 4003221"/>
                <a:gd name="connsiteX22" fmla="*/ 262025 w 3837915"/>
                <a:gd name="connsiteY22" fmla="*/ 1435173 h 4003221"/>
                <a:gd name="connsiteX23" fmla="*/ 259447 w 3837915"/>
                <a:gd name="connsiteY23" fmla="*/ 1484012 h 4003221"/>
                <a:gd name="connsiteX24" fmla="*/ 258319 w 3837915"/>
                <a:gd name="connsiteY24" fmla="*/ 1533013 h 4003221"/>
                <a:gd name="connsiteX25" fmla="*/ 258561 w 3837915"/>
                <a:gd name="connsiteY25" fmla="*/ 1582094 h 4003221"/>
                <a:gd name="connsiteX26" fmla="*/ 258803 w 3837915"/>
                <a:gd name="connsiteY26" fmla="*/ 1606676 h 4003221"/>
                <a:gd name="connsiteX27" fmla="*/ 259849 w 3837915"/>
                <a:gd name="connsiteY27" fmla="*/ 1630370 h 4003221"/>
                <a:gd name="connsiteX28" fmla="*/ 261059 w 3837915"/>
                <a:gd name="connsiteY28" fmla="*/ 1653984 h 4003221"/>
                <a:gd name="connsiteX29" fmla="*/ 262993 w 3837915"/>
                <a:gd name="connsiteY29" fmla="*/ 1677517 h 4003221"/>
                <a:gd name="connsiteX30" fmla="*/ 274517 w 3837915"/>
                <a:gd name="connsiteY30" fmla="*/ 1770844 h 4003221"/>
                <a:gd name="connsiteX31" fmla="*/ 391217 w 3837915"/>
                <a:gd name="connsiteY31" fmla="*/ 2126342 h 4003221"/>
                <a:gd name="connsiteX32" fmla="*/ 595845 w 3837915"/>
                <a:gd name="connsiteY32" fmla="*/ 2454761 h 4003221"/>
                <a:gd name="connsiteX33" fmla="*/ 655967 w 3837915"/>
                <a:gd name="connsiteY33" fmla="*/ 2534387 h 4003221"/>
                <a:gd name="connsiteX34" fmla="*/ 718105 w 3837915"/>
                <a:gd name="connsiteY34" fmla="*/ 2614013 h 4003221"/>
                <a:gd name="connsiteX35" fmla="*/ 847053 w 3837915"/>
                <a:gd name="connsiteY35" fmla="*/ 2775281 h 4003221"/>
                <a:gd name="connsiteX36" fmla="*/ 1096651 w 3837915"/>
                <a:gd name="connsiteY36" fmla="*/ 3106762 h 4003221"/>
                <a:gd name="connsiteX37" fmla="*/ 1344879 w 3837915"/>
                <a:gd name="connsiteY37" fmla="*/ 3415595 h 4003221"/>
                <a:gd name="connsiteX38" fmla="*/ 1629375 w 3837915"/>
                <a:gd name="connsiteY38" fmla="*/ 3662534 h 4003221"/>
                <a:gd name="connsiteX39" fmla="*/ 1794753 w 3837915"/>
                <a:gd name="connsiteY39" fmla="*/ 3746674 h 4003221"/>
                <a:gd name="connsiteX40" fmla="*/ 1975443 w 3837915"/>
                <a:gd name="connsiteY40" fmla="*/ 3797931 h 4003221"/>
                <a:gd name="connsiteX41" fmla="*/ 2070221 w 3837915"/>
                <a:gd name="connsiteY41" fmla="*/ 3812115 h 4003221"/>
                <a:gd name="connsiteX42" fmla="*/ 2094237 w 3837915"/>
                <a:gd name="connsiteY42" fmla="*/ 3814452 h 4003221"/>
                <a:gd name="connsiteX43" fmla="*/ 2118737 w 3837915"/>
                <a:gd name="connsiteY43" fmla="*/ 3816226 h 4003221"/>
                <a:gd name="connsiteX44" fmla="*/ 2169351 w 3837915"/>
                <a:gd name="connsiteY44" fmla="*/ 3818805 h 4003221"/>
                <a:gd name="connsiteX45" fmla="*/ 2371721 w 3837915"/>
                <a:gd name="connsiteY45" fmla="*/ 3814372 h 4003221"/>
                <a:gd name="connsiteX46" fmla="*/ 2571593 w 3837915"/>
                <a:gd name="connsiteY46" fmla="*/ 3785923 h 4003221"/>
                <a:gd name="connsiteX47" fmla="*/ 2766629 w 3837915"/>
                <a:gd name="connsiteY47" fmla="*/ 3737647 h 4003221"/>
                <a:gd name="connsiteX48" fmla="*/ 3145015 w 3837915"/>
                <a:gd name="connsiteY48" fmla="*/ 3612969 h 4003221"/>
                <a:gd name="connsiteX49" fmla="*/ 3324657 w 3837915"/>
                <a:gd name="connsiteY49" fmla="*/ 3528023 h 4003221"/>
                <a:gd name="connsiteX50" fmla="*/ 3367695 w 3837915"/>
                <a:gd name="connsiteY50" fmla="*/ 3503281 h 4003221"/>
                <a:gd name="connsiteX51" fmla="*/ 3409925 w 3837915"/>
                <a:gd name="connsiteY51" fmla="*/ 3477250 h 4003221"/>
                <a:gd name="connsiteX52" fmla="*/ 3451189 w 3837915"/>
                <a:gd name="connsiteY52" fmla="*/ 3449687 h 4003221"/>
                <a:gd name="connsiteX53" fmla="*/ 3491567 w 3837915"/>
                <a:gd name="connsiteY53" fmla="*/ 3420915 h 4003221"/>
                <a:gd name="connsiteX54" fmla="*/ 3775819 w 3837915"/>
                <a:gd name="connsiteY54" fmla="*/ 3148509 h 4003221"/>
                <a:gd name="connsiteX55" fmla="*/ 3837915 w 3837915"/>
                <a:gd name="connsiteY55" fmla="*/ 3064394 h 4003221"/>
                <a:gd name="connsiteX56" fmla="*/ 3837915 w 3837915"/>
                <a:gd name="connsiteY56" fmla="*/ 3357901 h 4003221"/>
                <a:gd name="connsiteX57" fmla="*/ 3766814 w 3837915"/>
                <a:gd name="connsiteY57" fmla="*/ 3428500 h 4003221"/>
                <a:gd name="connsiteX58" fmla="*/ 3595693 w 3837915"/>
                <a:gd name="connsiteY58" fmla="*/ 3564129 h 4003221"/>
                <a:gd name="connsiteX59" fmla="*/ 3551045 w 3837915"/>
                <a:gd name="connsiteY59" fmla="*/ 3595399 h 4003221"/>
                <a:gd name="connsiteX60" fmla="*/ 3505589 w 3837915"/>
                <a:gd name="connsiteY60" fmla="*/ 3625381 h 4003221"/>
                <a:gd name="connsiteX61" fmla="*/ 3459651 w 3837915"/>
                <a:gd name="connsiteY61" fmla="*/ 3654475 h 4003221"/>
                <a:gd name="connsiteX62" fmla="*/ 3413069 w 3837915"/>
                <a:gd name="connsiteY62" fmla="*/ 3682521 h 4003221"/>
                <a:gd name="connsiteX63" fmla="*/ 3221417 w 3837915"/>
                <a:gd name="connsiteY63" fmla="*/ 3784956 h 4003221"/>
                <a:gd name="connsiteX64" fmla="*/ 2812003 w 3837915"/>
                <a:gd name="connsiteY64" fmla="*/ 3925188 h 4003221"/>
                <a:gd name="connsiteX65" fmla="*/ 2598995 w 3837915"/>
                <a:gd name="connsiteY65" fmla="*/ 3958070 h 4003221"/>
                <a:gd name="connsiteX66" fmla="*/ 2385825 w 3837915"/>
                <a:gd name="connsiteY66" fmla="*/ 3979428 h 4003221"/>
                <a:gd name="connsiteX67" fmla="*/ 2172655 w 3837915"/>
                <a:gd name="connsiteY67" fmla="*/ 3996433 h 4003221"/>
                <a:gd name="connsiteX68" fmla="*/ 2119221 w 3837915"/>
                <a:gd name="connsiteY68" fmla="*/ 3999898 h 4003221"/>
                <a:gd name="connsiteX69" fmla="*/ 2091739 w 3837915"/>
                <a:gd name="connsiteY69" fmla="*/ 4001429 h 4003221"/>
                <a:gd name="connsiteX70" fmla="*/ 2063773 w 3837915"/>
                <a:gd name="connsiteY70" fmla="*/ 4002558 h 4003221"/>
                <a:gd name="connsiteX71" fmla="*/ 1951103 w 3837915"/>
                <a:gd name="connsiteY71" fmla="*/ 4001027 h 4003221"/>
                <a:gd name="connsiteX72" fmla="*/ 1508565 w 3837915"/>
                <a:gd name="connsiteY72" fmla="*/ 3886262 h 4003221"/>
                <a:gd name="connsiteX73" fmla="*/ 1132757 w 3837915"/>
                <a:gd name="connsiteY73" fmla="*/ 3631183 h 4003221"/>
                <a:gd name="connsiteX74" fmla="*/ 976083 w 3837915"/>
                <a:gd name="connsiteY74" fmla="*/ 3475718 h 4003221"/>
                <a:gd name="connsiteX75" fmla="*/ 833675 w 3837915"/>
                <a:gd name="connsiteY75" fmla="*/ 3313645 h 4003221"/>
                <a:gd name="connsiteX76" fmla="*/ 577065 w 3837915"/>
                <a:gd name="connsiteY76" fmla="*/ 2984421 h 4003221"/>
                <a:gd name="connsiteX77" fmla="*/ 514445 w 3837915"/>
                <a:gd name="connsiteY77" fmla="*/ 2901570 h 4003221"/>
                <a:gd name="connsiteX78" fmla="*/ 451421 w 3837915"/>
                <a:gd name="connsiteY78" fmla="*/ 2816464 h 4003221"/>
                <a:gd name="connsiteX79" fmla="*/ 389203 w 3837915"/>
                <a:gd name="connsiteY79" fmla="*/ 2729262 h 4003221"/>
                <a:gd name="connsiteX80" fmla="*/ 328757 w 3837915"/>
                <a:gd name="connsiteY80" fmla="*/ 2639320 h 4003221"/>
                <a:gd name="connsiteX81" fmla="*/ 215281 w 3837915"/>
                <a:gd name="connsiteY81" fmla="*/ 2450489 h 4003221"/>
                <a:gd name="connsiteX82" fmla="*/ 118811 w 3837915"/>
                <a:gd name="connsiteY82" fmla="*/ 2247394 h 4003221"/>
                <a:gd name="connsiteX83" fmla="*/ 7835 w 3837915"/>
                <a:gd name="connsiteY83" fmla="*/ 1805419 h 4003221"/>
                <a:gd name="connsiteX84" fmla="*/ 662 w 3837915"/>
                <a:gd name="connsiteY84" fmla="*/ 1691621 h 4003221"/>
                <a:gd name="connsiteX85" fmla="*/ 17 w 3837915"/>
                <a:gd name="connsiteY85" fmla="*/ 1663172 h 4003221"/>
                <a:gd name="connsiteX86" fmla="*/ 178 w 3837915"/>
                <a:gd name="connsiteY86" fmla="*/ 1634803 h 4003221"/>
                <a:gd name="connsiteX87" fmla="*/ 500 w 3837915"/>
                <a:gd name="connsiteY87" fmla="*/ 1606515 h 4003221"/>
                <a:gd name="connsiteX88" fmla="*/ 1548 w 3837915"/>
                <a:gd name="connsiteY88" fmla="*/ 1579032 h 4003221"/>
                <a:gd name="connsiteX89" fmla="*/ 19037 w 3837915"/>
                <a:gd name="connsiteY89" fmla="*/ 1359495 h 4003221"/>
                <a:gd name="connsiteX90" fmla="*/ 57561 w 3837915"/>
                <a:gd name="connsiteY90" fmla="*/ 1141329 h 4003221"/>
                <a:gd name="connsiteX91" fmla="*/ 117925 w 3837915"/>
                <a:gd name="connsiteY91" fmla="*/ 927031 h 4003221"/>
                <a:gd name="connsiteX92" fmla="*/ 299421 w 3837915"/>
                <a:gd name="connsiteY92" fmla="*/ 516810 h 4003221"/>
                <a:gd name="connsiteX93" fmla="*/ 581981 w 3837915"/>
                <a:gd name="connsiteY93" fmla="*/ 171064 h 4003221"/>
                <a:gd name="connsiteX94" fmla="*/ 752035 w 3837915"/>
                <a:gd name="connsiteY94" fmla="*/ 30912 h 4003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3837915" h="4003221">
                  <a:moveTo>
                    <a:pt x="3255052" y="0"/>
                  </a:moveTo>
                  <a:lnTo>
                    <a:pt x="3542345" y="0"/>
                  </a:lnTo>
                  <a:lnTo>
                    <a:pt x="3648079" y="100626"/>
                  </a:lnTo>
                  <a:cubicBezTo>
                    <a:pt x="3698128" y="152488"/>
                    <a:pt x="3745981" y="206445"/>
                    <a:pt x="3791576" y="262236"/>
                  </a:cubicBezTo>
                  <a:lnTo>
                    <a:pt x="3837915" y="323783"/>
                  </a:lnTo>
                  <a:lnTo>
                    <a:pt x="3837915" y="700420"/>
                  </a:lnTo>
                  <a:lnTo>
                    <a:pt x="3748015" y="551697"/>
                  </a:lnTo>
                  <a:cubicBezTo>
                    <a:pt x="3674817" y="440246"/>
                    <a:pt x="3593236" y="334266"/>
                    <a:pt x="3503979" y="235217"/>
                  </a:cubicBezTo>
                  <a:cubicBezTo>
                    <a:pt x="3459209" y="185853"/>
                    <a:pt x="3412404" y="138303"/>
                    <a:pt x="3363675" y="92848"/>
                  </a:cubicBezTo>
                  <a:close/>
                  <a:moveTo>
                    <a:pt x="797496" y="0"/>
                  </a:moveTo>
                  <a:lnTo>
                    <a:pt x="1236649" y="0"/>
                  </a:lnTo>
                  <a:lnTo>
                    <a:pt x="1163463" y="57508"/>
                  </a:lnTo>
                  <a:lnTo>
                    <a:pt x="1122281" y="89181"/>
                  </a:lnTo>
                  <a:cubicBezTo>
                    <a:pt x="1109143" y="99578"/>
                    <a:pt x="1095685" y="109491"/>
                    <a:pt x="1082871" y="120210"/>
                  </a:cubicBezTo>
                  <a:cubicBezTo>
                    <a:pt x="978583" y="203866"/>
                    <a:pt x="882595" y="294614"/>
                    <a:pt x="791605" y="386813"/>
                  </a:cubicBezTo>
                  <a:cubicBezTo>
                    <a:pt x="746311" y="433154"/>
                    <a:pt x="702549" y="480301"/>
                    <a:pt x="660561" y="528577"/>
                  </a:cubicBezTo>
                  <a:cubicBezTo>
                    <a:pt x="618571" y="576852"/>
                    <a:pt x="577953" y="626014"/>
                    <a:pt x="539751" y="677030"/>
                  </a:cubicBezTo>
                  <a:cubicBezTo>
                    <a:pt x="463187" y="778658"/>
                    <a:pt x="394763" y="888266"/>
                    <a:pt x="348663" y="1008672"/>
                  </a:cubicBezTo>
                  <a:cubicBezTo>
                    <a:pt x="325615" y="1068714"/>
                    <a:pt x="307965" y="1130932"/>
                    <a:pt x="294667" y="1194198"/>
                  </a:cubicBezTo>
                  <a:cubicBezTo>
                    <a:pt x="291523" y="1210075"/>
                    <a:pt x="287897" y="1225791"/>
                    <a:pt x="285157" y="1241748"/>
                  </a:cubicBezTo>
                  <a:lnTo>
                    <a:pt x="277177" y="1289702"/>
                  </a:lnTo>
                  <a:cubicBezTo>
                    <a:pt x="272907" y="1321858"/>
                    <a:pt x="268393" y="1354015"/>
                    <a:pt x="265733" y="1386494"/>
                  </a:cubicBezTo>
                  <a:cubicBezTo>
                    <a:pt x="264203" y="1402694"/>
                    <a:pt x="262751" y="1418893"/>
                    <a:pt x="262025" y="1435173"/>
                  </a:cubicBezTo>
                  <a:cubicBezTo>
                    <a:pt x="261221" y="1451453"/>
                    <a:pt x="259931" y="1467652"/>
                    <a:pt x="259447" y="1484012"/>
                  </a:cubicBezTo>
                  <a:lnTo>
                    <a:pt x="258319" y="1533013"/>
                  </a:lnTo>
                  <a:cubicBezTo>
                    <a:pt x="257915" y="1549293"/>
                    <a:pt x="258479" y="1565734"/>
                    <a:pt x="258561" y="1582094"/>
                  </a:cubicBezTo>
                  <a:lnTo>
                    <a:pt x="258803" y="1606676"/>
                  </a:lnTo>
                  <a:cubicBezTo>
                    <a:pt x="259043" y="1614654"/>
                    <a:pt x="259527" y="1622472"/>
                    <a:pt x="259849" y="1630370"/>
                  </a:cubicBezTo>
                  <a:cubicBezTo>
                    <a:pt x="260253" y="1638268"/>
                    <a:pt x="260495" y="1646166"/>
                    <a:pt x="261059" y="1653984"/>
                  </a:cubicBezTo>
                  <a:lnTo>
                    <a:pt x="262993" y="1677517"/>
                  </a:lnTo>
                  <a:cubicBezTo>
                    <a:pt x="265491" y="1708868"/>
                    <a:pt x="269683" y="1739977"/>
                    <a:pt x="274517" y="1770844"/>
                  </a:cubicBezTo>
                  <a:cubicBezTo>
                    <a:pt x="294989" y="1894394"/>
                    <a:pt x="335043" y="2013189"/>
                    <a:pt x="391217" y="2126342"/>
                  </a:cubicBezTo>
                  <a:cubicBezTo>
                    <a:pt x="446745" y="2239898"/>
                    <a:pt x="517829" y="2347974"/>
                    <a:pt x="595845" y="2454761"/>
                  </a:cubicBezTo>
                  <a:cubicBezTo>
                    <a:pt x="615267" y="2481437"/>
                    <a:pt x="635495" y="2507952"/>
                    <a:pt x="655967" y="2534387"/>
                  </a:cubicBezTo>
                  <a:cubicBezTo>
                    <a:pt x="676357" y="2560983"/>
                    <a:pt x="697069" y="2587498"/>
                    <a:pt x="718105" y="2614013"/>
                  </a:cubicBezTo>
                  <a:lnTo>
                    <a:pt x="847053" y="2775281"/>
                  </a:lnTo>
                  <a:cubicBezTo>
                    <a:pt x="934821" y="2885936"/>
                    <a:pt x="1016541" y="2997638"/>
                    <a:pt x="1096651" y="3106762"/>
                  </a:cubicBezTo>
                  <a:cubicBezTo>
                    <a:pt x="1176761" y="3215804"/>
                    <a:pt x="1257677" y="3320737"/>
                    <a:pt x="1344879" y="3415595"/>
                  </a:cubicBezTo>
                  <a:cubicBezTo>
                    <a:pt x="1431921" y="3510454"/>
                    <a:pt x="1524683" y="3596125"/>
                    <a:pt x="1629375" y="3662534"/>
                  </a:cubicBezTo>
                  <a:cubicBezTo>
                    <a:pt x="1681679" y="3695739"/>
                    <a:pt x="1736805" y="3724108"/>
                    <a:pt x="1794753" y="3746674"/>
                  </a:cubicBezTo>
                  <a:cubicBezTo>
                    <a:pt x="1852619" y="3769401"/>
                    <a:pt x="1913225" y="3785761"/>
                    <a:pt x="1975443" y="3797931"/>
                  </a:cubicBezTo>
                  <a:cubicBezTo>
                    <a:pt x="2006551" y="3803975"/>
                    <a:pt x="2038225" y="3808811"/>
                    <a:pt x="2070221" y="3812115"/>
                  </a:cubicBezTo>
                  <a:cubicBezTo>
                    <a:pt x="2078199" y="3813083"/>
                    <a:pt x="2086259" y="3813727"/>
                    <a:pt x="2094237" y="3814452"/>
                  </a:cubicBezTo>
                  <a:cubicBezTo>
                    <a:pt x="2102297" y="3815097"/>
                    <a:pt x="2110195" y="3815904"/>
                    <a:pt x="2118737" y="3816226"/>
                  </a:cubicBezTo>
                  <a:lnTo>
                    <a:pt x="2169351" y="3818805"/>
                  </a:lnTo>
                  <a:cubicBezTo>
                    <a:pt x="2236887" y="3821142"/>
                    <a:pt x="2304505" y="3819691"/>
                    <a:pt x="2371721" y="3814372"/>
                  </a:cubicBezTo>
                  <a:cubicBezTo>
                    <a:pt x="2439017" y="3809214"/>
                    <a:pt x="2505747" y="3799301"/>
                    <a:pt x="2571593" y="3785923"/>
                  </a:cubicBezTo>
                  <a:cubicBezTo>
                    <a:pt x="2637437" y="3772383"/>
                    <a:pt x="2702395" y="3755459"/>
                    <a:pt x="2766629" y="3737647"/>
                  </a:cubicBezTo>
                  <a:cubicBezTo>
                    <a:pt x="2895175" y="3702105"/>
                    <a:pt x="3022029" y="3662856"/>
                    <a:pt x="3145015" y="3612969"/>
                  </a:cubicBezTo>
                  <a:cubicBezTo>
                    <a:pt x="3206427" y="3587985"/>
                    <a:pt x="3266711" y="3560099"/>
                    <a:pt x="3324657" y="3528023"/>
                  </a:cubicBezTo>
                  <a:cubicBezTo>
                    <a:pt x="3339245" y="3520206"/>
                    <a:pt x="3353429" y="3511583"/>
                    <a:pt x="3367695" y="3503281"/>
                  </a:cubicBezTo>
                  <a:cubicBezTo>
                    <a:pt x="3381879" y="3494738"/>
                    <a:pt x="3395821" y="3485873"/>
                    <a:pt x="3409925" y="3477250"/>
                  </a:cubicBezTo>
                  <a:lnTo>
                    <a:pt x="3451189" y="3449687"/>
                  </a:lnTo>
                  <a:lnTo>
                    <a:pt x="3491567" y="3420915"/>
                  </a:lnTo>
                  <a:cubicBezTo>
                    <a:pt x="3597709" y="3342175"/>
                    <a:pt x="3692647" y="3249734"/>
                    <a:pt x="3775819" y="3148509"/>
                  </a:cubicBezTo>
                  <a:lnTo>
                    <a:pt x="3837915" y="3064394"/>
                  </a:lnTo>
                  <a:lnTo>
                    <a:pt x="3837915" y="3357901"/>
                  </a:lnTo>
                  <a:lnTo>
                    <a:pt x="3766814" y="3428500"/>
                  </a:lnTo>
                  <a:cubicBezTo>
                    <a:pt x="3712111" y="3476786"/>
                    <a:pt x="3654809" y="3521938"/>
                    <a:pt x="3595693" y="3564129"/>
                  </a:cubicBezTo>
                  <a:lnTo>
                    <a:pt x="3551045" y="3595399"/>
                  </a:lnTo>
                  <a:lnTo>
                    <a:pt x="3505589" y="3625381"/>
                  </a:lnTo>
                  <a:cubicBezTo>
                    <a:pt x="3490277" y="3635052"/>
                    <a:pt x="3475045" y="3644965"/>
                    <a:pt x="3459651" y="3654475"/>
                  </a:cubicBezTo>
                  <a:lnTo>
                    <a:pt x="3413069" y="3682521"/>
                  </a:lnTo>
                  <a:cubicBezTo>
                    <a:pt x="3350529" y="3719191"/>
                    <a:pt x="3286779" y="3753766"/>
                    <a:pt x="3221417" y="3784956"/>
                  </a:cubicBezTo>
                  <a:cubicBezTo>
                    <a:pt x="3090695" y="3847496"/>
                    <a:pt x="2953121" y="3895691"/>
                    <a:pt x="2812003" y="3925188"/>
                  </a:cubicBezTo>
                  <a:cubicBezTo>
                    <a:pt x="2741403" y="3939856"/>
                    <a:pt x="2670239" y="3950091"/>
                    <a:pt x="2598995" y="3958070"/>
                  </a:cubicBezTo>
                  <a:cubicBezTo>
                    <a:pt x="2527831" y="3966210"/>
                    <a:pt x="2456747" y="3972738"/>
                    <a:pt x="2385825" y="3979428"/>
                  </a:cubicBezTo>
                  <a:cubicBezTo>
                    <a:pt x="2314821" y="3985794"/>
                    <a:pt x="2243819" y="3991436"/>
                    <a:pt x="2172655" y="3996433"/>
                  </a:cubicBezTo>
                  <a:lnTo>
                    <a:pt x="2119221" y="3999898"/>
                  </a:lnTo>
                  <a:cubicBezTo>
                    <a:pt x="2110437" y="4000543"/>
                    <a:pt x="2101007" y="4000946"/>
                    <a:pt x="2091739" y="4001429"/>
                  </a:cubicBezTo>
                  <a:cubicBezTo>
                    <a:pt x="2082471" y="4001913"/>
                    <a:pt x="2073121" y="4002396"/>
                    <a:pt x="2063773" y="4002558"/>
                  </a:cubicBezTo>
                  <a:cubicBezTo>
                    <a:pt x="2026459" y="4003767"/>
                    <a:pt x="1988821" y="4003364"/>
                    <a:pt x="1951103" y="4001027"/>
                  </a:cubicBezTo>
                  <a:cubicBezTo>
                    <a:pt x="1800151" y="3992322"/>
                    <a:pt x="1648073" y="3951784"/>
                    <a:pt x="1508565" y="3886262"/>
                  </a:cubicBezTo>
                  <a:cubicBezTo>
                    <a:pt x="1368655" y="3820900"/>
                    <a:pt x="1243089" y="3730796"/>
                    <a:pt x="1132757" y="3631183"/>
                  </a:cubicBezTo>
                  <a:cubicBezTo>
                    <a:pt x="1077389" y="3581376"/>
                    <a:pt x="1025487" y="3529071"/>
                    <a:pt x="976083" y="3475718"/>
                  </a:cubicBezTo>
                  <a:cubicBezTo>
                    <a:pt x="926681" y="3422366"/>
                    <a:pt x="879129" y="3368287"/>
                    <a:pt x="833675" y="3313645"/>
                  </a:cubicBezTo>
                  <a:cubicBezTo>
                    <a:pt x="742363" y="3204602"/>
                    <a:pt x="659109" y="3093141"/>
                    <a:pt x="577065" y="2984421"/>
                  </a:cubicBezTo>
                  <a:lnTo>
                    <a:pt x="514445" y="2901570"/>
                  </a:lnTo>
                  <a:cubicBezTo>
                    <a:pt x="493409" y="2873524"/>
                    <a:pt x="472213" y="2845236"/>
                    <a:pt x="451421" y="2816464"/>
                  </a:cubicBezTo>
                  <a:cubicBezTo>
                    <a:pt x="430547" y="2787773"/>
                    <a:pt x="409753" y="2758759"/>
                    <a:pt x="389203" y="2729262"/>
                  </a:cubicBezTo>
                  <a:cubicBezTo>
                    <a:pt x="368813" y="2699684"/>
                    <a:pt x="348583" y="2669864"/>
                    <a:pt x="328757" y="2639320"/>
                  </a:cubicBezTo>
                  <a:cubicBezTo>
                    <a:pt x="289025" y="2578552"/>
                    <a:pt x="250501" y="2515850"/>
                    <a:pt x="215281" y="2450489"/>
                  </a:cubicBezTo>
                  <a:cubicBezTo>
                    <a:pt x="179901" y="2385208"/>
                    <a:pt x="147019" y="2317671"/>
                    <a:pt x="118811" y="2247394"/>
                  </a:cubicBezTo>
                  <a:cubicBezTo>
                    <a:pt x="61589" y="2107483"/>
                    <a:pt x="22986" y="1957176"/>
                    <a:pt x="7835" y="1805419"/>
                  </a:cubicBezTo>
                  <a:cubicBezTo>
                    <a:pt x="4208" y="1767459"/>
                    <a:pt x="1467" y="1729500"/>
                    <a:pt x="662" y="1691621"/>
                  </a:cubicBezTo>
                  <a:lnTo>
                    <a:pt x="17" y="1663172"/>
                  </a:lnTo>
                  <a:cubicBezTo>
                    <a:pt x="-64" y="1653742"/>
                    <a:pt x="178" y="1644232"/>
                    <a:pt x="178" y="1634803"/>
                  </a:cubicBezTo>
                  <a:lnTo>
                    <a:pt x="500" y="1606515"/>
                  </a:lnTo>
                  <a:lnTo>
                    <a:pt x="1548" y="1579032"/>
                  </a:lnTo>
                  <a:cubicBezTo>
                    <a:pt x="3886" y="1505853"/>
                    <a:pt x="9688" y="1432513"/>
                    <a:pt x="19037" y="1359495"/>
                  </a:cubicBezTo>
                  <a:cubicBezTo>
                    <a:pt x="27902" y="1286397"/>
                    <a:pt x="40635" y="1213460"/>
                    <a:pt x="57561" y="1141329"/>
                  </a:cubicBezTo>
                  <a:cubicBezTo>
                    <a:pt x="74645" y="1069278"/>
                    <a:pt x="94875" y="997792"/>
                    <a:pt x="117925" y="927031"/>
                  </a:cubicBezTo>
                  <a:cubicBezTo>
                    <a:pt x="164427" y="785751"/>
                    <a:pt x="222293" y="646082"/>
                    <a:pt x="299421" y="516810"/>
                  </a:cubicBezTo>
                  <a:cubicBezTo>
                    <a:pt x="376387" y="387458"/>
                    <a:pt x="473987" y="271967"/>
                    <a:pt x="581981" y="171064"/>
                  </a:cubicBezTo>
                  <a:cubicBezTo>
                    <a:pt x="635899" y="120371"/>
                    <a:pt x="693281" y="74272"/>
                    <a:pt x="752035" y="30912"/>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155" name="Freeform: Shape 5154">
              <a:extLst>
                <a:ext uri="{FF2B5EF4-FFF2-40B4-BE49-F238E27FC236}">
                  <a16:creationId xmlns:a16="http://schemas.microsoft.com/office/drawing/2014/main" id="{1B4529F9-5EF5-47FB-8602-594897BCD2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95786" y="8192"/>
              <a:ext cx="3795910" cy="3976446"/>
            </a:xfrm>
            <a:custGeom>
              <a:avLst/>
              <a:gdLst>
                <a:gd name="connsiteX0" fmla="*/ 2774030 w 3795910"/>
                <a:gd name="connsiteY0" fmla="*/ 0 h 3976446"/>
                <a:gd name="connsiteX1" fmla="*/ 3459445 w 3795910"/>
                <a:gd name="connsiteY1" fmla="*/ 0 h 3976446"/>
                <a:gd name="connsiteX2" fmla="*/ 3508635 w 3795910"/>
                <a:gd name="connsiteY2" fmla="*/ 43712 h 3976446"/>
                <a:gd name="connsiteX3" fmla="*/ 3669933 w 3795910"/>
                <a:gd name="connsiteY3" fmla="*/ 215854 h 3976446"/>
                <a:gd name="connsiteX4" fmla="*/ 3795910 w 3795910"/>
                <a:gd name="connsiteY4" fmla="*/ 376541 h 3976446"/>
                <a:gd name="connsiteX5" fmla="*/ 3795910 w 3795910"/>
                <a:gd name="connsiteY5" fmla="*/ 1224262 h 3976446"/>
                <a:gd name="connsiteX6" fmla="*/ 3780558 w 3795910"/>
                <a:gd name="connsiteY6" fmla="*/ 1178644 h 3976446"/>
                <a:gd name="connsiteX7" fmla="*/ 3363890 w 3795910"/>
                <a:gd name="connsiteY7" fmla="*/ 478125 h 3976446"/>
                <a:gd name="connsiteX8" fmla="*/ 2925149 w 3795910"/>
                <a:gd name="connsiteY8" fmla="*/ 88243 h 3976446"/>
                <a:gd name="connsiteX9" fmla="*/ 875937 w 3795910"/>
                <a:gd name="connsiteY9" fmla="*/ 0 h 3976446"/>
                <a:gd name="connsiteX10" fmla="*/ 1567553 w 3795910"/>
                <a:gd name="connsiteY10" fmla="*/ 0 h 3976446"/>
                <a:gd name="connsiteX11" fmla="*/ 1509968 w 3795910"/>
                <a:gd name="connsiteY11" fmla="*/ 39800 h 3976446"/>
                <a:gd name="connsiteX12" fmla="*/ 1414576 w 3795910"/>
                <a:gd name="connsiteY12" fmla="*/ 108685 h 3976446"/>
                <a:gd name="connsiteX13" fmla="*/ 1208498 w 3795910"/>
                <a:gd name="connsiteY13" fmla="*/ 255204 h 3976446"/>
                <a:gd name="connsiteX14" fmla="*/ 402968 w 3795910"/>
                <a:gd name="connsiteY14" fmla="*/ 1630048 h 3976446"/>
                <a:gd name="connsiteX15" fmla="*/ 898536 w 3795910"/>
                <a:gd name="connsiteY15" fmla="*/ 2673733 h 3976446"/>
                <a:gd name="connsiteX16" fmla="*/ 996940 w 3795910"/>
                <a:gd name="connsiteY16" fmla="*/ 2800748 h 3976446"/>
                <a:gd name="connsiteX17" fmla="*/ 1511370 w 3795910"/>
                <a:gd name="connsiteY17" fmla="*/ 3378442 h 3976446"/>
                <a:gd name="connsiteX18" fmla="*/ 2063838 w 3795910"/>
                <a:gd name="connsiteY18" fmla="*/ 3573559 h 3976446"/>
                <a:gd name="connsiteX19" fmla="*/ 3410956 w 3795910"/>
                <a:gd name="connsiteY19" fmla="*/ 3135533 h 3976446"/>
                <a:gd name="connsiteX20" fmla="*/ 3791278 w 3795910"/>
                <a:gd name="connsiteY20" fmla="*/ 2642785 h 3976446"/>
                <a:gd name="connsiteX21" fmla="*/ 3795910 w 3795910"/>
                <a:gd name="connsiteY21" fmla="*/ 2631043 h 3976446"/>
                <a:gd name="connsiteX22" fmla="*/ 3795910 w 3795910"/>
                <a:gd name="connsiteY22" fmla="*/ 3326763 h 3976446"/>
                <a:gd name="connsiteX23" fmla="*/ 3669933 w 3795910"/>
                <a:gd name="connsiteY23" fmla="*/ 3444186 h 3976446"/>
                <a:gd name="connsiteX24" fmla="*/ 2063838 w 3795910"/>
                <a:gd name="connsiteY24" fmla="*/ 3976446 h 3976446"/>
                <a:gd name="connsiteX25" fmla="*/ 580998 w 3795910"/>
                <a:gd name="connsiteY25" fmla="*/ 2921799 h 3976446"/>
                <a:gd name="connsiteX26" fmla="*/ 0 w 3795910"/>
                <a:gd name="connsiteY26" fmla="*/ 1629967 h 3976446"/>
                <a:gd name="connsiteX27" fmla="*/ 766593 w 3795910"/>
                <a:gd name="connsiteY27" fmla="*/ 80506 h 3976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795910" h="3976446">
                  <a:moveTo>
                    <a:pt x="2774030" y="0"/>
                  </a:moveTo>
                  <a:lnTo>
                    <a:pt x="3459445" y="0"/>
                  </a:lnTo>
                  <a:lnTo>
                    <a:pt x="3508635" y="43712"/>
                  </a:lnTo>
                  <a:cubicBezTo>
                    <a:pt x="3564724" y="98406"/>
                    <a:pt x="3618554" y="155892"/>
                    <a:pt x="3669933" y="215854"/>
                  </a:cubicBezTo>
                  <a:lnTo>
                    <a:pt x="3795910" y="376541"/>
                  </a:lnTo>
                  <a:lnTo>
                    <a:pt x="3795910" y="1224262"/>
                  </a:lnTo>
                  <a:lnTo>
                    <a:pt x="3780558" y="1178644"/>
                  </a:lnTo>
                  <a:cubicBezTo>
                    <a:pt x="3682718" y="924210"/>
                    <a:pt x="3538616" y="682027"/>
                    <a:pt x="3363890" y="478125"/>
                  </a:cubicBezTo>
                  <a:cubicBezTo>
                    <a:pt x="3230609" y="322539"/>
                    <a:pt x="3083546" y="191932"/>
                    <a:pt x="2925149" y="88243"/>
                  </a:cubicBezTo>
                  <a:close/>
                  <a:moveTo>
                    <a:pt x="875937" y="0"/>
                  </a:moveTo>
                  <a:lnTo>
                    <a:pt x="1567553" y="0"/>
                  </a:lnTo>
                  <a:lnTo>
                    <a:pt x="1509968" y="39800"/>
                  </a:lnTo>
                  <a:cubicBezTo>
                    <a:pt x="1479892" y="61177"/>
                    <a:pt x="1448244" y="84134"/>
                    <a:pt x="1414576" y="108685"/>
                  </a:cubicBezTo>
                  <a:cubicBezTo>
                    <a:pt x="1349618" y="156074"/>
                    <a:pt x="1282404" y="205075"/>
                    <a:pt x="1208498" y="255204"/>
                  </a:cubicBezTo>
                  <a:cubicBezTo>
                    <a:pt x="643862" y="638265"/>
                    <a:pt x="402968" y="1049452"/>
                    <a:pt x="402968" y="1630048"/>
                  </a:cubicBezTo>
                  <a:cubicBezTo>
                    <a:pt x="402968" y="2011093"/>
                    <a:pt x="599212" y="2290672"/>
                    <a:pt x="898536" y="2673733"/>
                  </a:cubicBezTo>
                  <a:cubicBezTo>
                    <a:pt x="931982" y="2716528"/>
                    <a:pt x="965026" y="2759323"/>
                    <a:pt x="996940" y="2800748"/>
                  </a:cubicBezTo>
                  <a:cubicBezTo>
                    <a:pt x="1170136" y="3025281"/>
                    <a:pt x="1333742" y="3237323"/>
                    <a:pt x="1511370" y="3378442"/>
                  </a:cubicBezTo>
                  <a:cubicBezTo>
                    <a:pt x="1681180" y="3513355"/>
                    <a:pt x="1851554" y="3573559"/>
                    <a:pt x="2063838" y="3573559"/>
                  </a:cubicBezTo>
                  <a:cubicBezTo>
                    <a:pt x="2595916" y="3573559"/>
                    <a:pt x="3074318" y="3418013"/>
                    <a:pt x="3410956" y="3135533"/>
                  </a:cubicBezTo>
                  <a:cubicBezTo>
                    <a:pt x="3575610" y="2997316"/>
                    <a:pt x="3703592" y="2831535"/>
                    <a:pt x="3791278" y="2642785"/>
                  </a:cubicBezTo>
                  <a:lnTo>
                    <a:pt x="3795910" y="2631043"/>
                  </a:lnTo>
                  <a:lnTo>
                    <a:pt x="3795910" y="3326763"/>
                  </a:lnTo>
                  <a:lnTo>
                    <a:pt x="3669933" y="3444186"/>
                  </a:lnTo>
                  <a:cubicBezTo>
                    <a:pt x="3258897" y="3789046"/>
                    <a:pt x="2691056" y="3976446"/>
                    <a:pt x="2063838" y="3976446"/>
                  </a:cubicBezTo>
                  <a:cubicBezTo>
                    <a:pt x="1338094" y="3976446"/>
                    <a:pt x="996780" y="3453877"/>
                    <a:pt x="580998" y="2921799"/>
                  </a:cubicBezTo>
                  <a:cubicBezTo>
                    <a:pt x="278128" y="2534226"/>
                    <a:pt x="0" y="2160836"/>
                    <a:pt x="0" y="1629967"/>
                  </a:cubicBezTo>
                  <a:cubicBezTo>
                    <a:pt x="0" y="941134"/>
                    <a:pt x="289455" y="463702"/>
                    <a:pt x="766593" y="80506"/>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156" name="Freeform: Shape 5155">
              <a:extLst>
                <a:ext uri="{FF2B5EF4-FFF2-40B4-BE49-F238E27FC236}">
                  <a16:creationId xmlns:a16="http://schemas.microsoft.com/office/drawing/2014/main" id="{34DBA3A0-5DF8-4AED-9948-651C52A4C9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95786" y="8192"/>
              <a:ext cx="3795910" cy="3976446"/>
            </a:xfrm>
            <a:custGeom>
              <a:avLst/>
              <a:gdLst>
                <a:gd name="connsiteX0" fmla="*/ 2580815 w 3795910"/>
                <a:gd name="connsiteY0" fmla="*/ 0 h 3976446"/>
                <a:gd name="connsiteX1" fmla="*/ 3459445 w 3795910"/>
                <a:gd name="connsiteY1" fmla="*/ 0 h 3976446"/>
                <a:gd name="connsiteX2" fmla="*/ 3508635 w 3795910"/>
                <a:gd name="connsiteY2" fmla="*/ 43712 h 3976446"/>
                <a:gd name="connsiteX3" fmla="*/ 3669933 w 3795910"/>
                <a:gd name="connsiteY3" fmla="*/ 215854 h 3976446"/>
                <a:gd name="connsiteX4" fmla="*/ 3795910 w 3795910"/>
                <a:gd name="connsiteY4" fmla="*/ 376541 h 3976446"/>
                <a:gd name="connsiteX5" fmla="*/ 3795910 w 3795910"/>
                <a:gd name="connsiteY5" fmla="*/ 1510297 h 3976446"/>
                <a:gd name="connsiteX6" fmla="*/ 3768579 w 3795910"/>
                <a:gd name="connsiteY6" fmla="*/ 1396156 h 3976446"/>
                <a:gd name="connsiteX7" fmla="*/ 3705364 w 3795910"/>
                <a:gd name="connsiteY7" fmla="*/ 1207496 h 3976446"/>
                <a:gd name="connsiteX8" fmla="*/ 3302720 w 3795910"/>
                <a:gd name="connsiteY8" fmla="*/ 530511 h 3976446"/>
                <a:gd name="connsiteX9" fmla="*/ 2726154 w 3795910"/>
                <a:gd name="connsiteY9" fmla="*/ 65165 h 3976446"/>
                <a:gd name="connsiteX10" fmla="*/ 875937 w 3795910"/>
                <a:gd name="connsiteY10" fmla="*/ 0 h 3976446"/>
                <a:gd name="connsiteX11" fmla="*/ 1715693 w 3795910"/>
                <a:gd name="connsiteY11" fmla="*/ 0 h 3976446"/>
                <a:gd name="connsiteX12" fmla="*/ 1710753 w 3795910"/>
                <a:gd name="connsiteY12" fmla="*/ 2712 h 3976446"/>
                <a:gd name="connsiteX13" fmla="*/ 1462046 w 3795910"/>
                <a:gd name="connsiteY13" fmla="*/ 173724 h 3976446"/>
                <a:gd name="connsiteX14" fmla="*/ 1253712 w 3795910"/>
                <a:gd name="connsiteY14" fmla="*/ 321855 h 3976446"/>
                <a:gd name="connsiteX15" fmla="*/ 676824 w 3795910"/>
                <a:gd name="connsiteY15" fmla="*/ 886976 h 3976446"/>
                <a:gd name="connsiteX16" fmla="*/ 483560 w 3795910"/>
                <a:gd name="connsiteY16" fmla="*/ 1629967 h 3976446"/>
                <a:gd name="connsiteX17" fmla="*/ 606626 w 3795910"/>
                <a:gd name="connsiteY17" fmla="*/ 2107886 h 3976446"/>
                <a:gd name="connsiteX18" fmla="*/ 961964 w 3795910"/>
                <a:gd name="connsiteY18" fmla="*/ 2624007 h 3976446"/>
                <a:gd name="connsiteX19" fmla="*/ 1060690 w 3795910"/>
                <a:gd name="connsiteY19" fmla="*/ 2751425 h 3976446"/>
                <a:gd name="connsiteX20" fmla="*/ 1561498 w 3795910"/>
                <a:gd name="connsiteY20" fmla="*/ 3315257 h 3976446"/>
                <a:gd name="connsiteX21" fmla="*/ 2063838 w 3795910"/>
                <a:gd name="connsiteY21" fmla="*/ 3492885 h 3976446"/>
                <a:gd name="connsiteX22" fmla="*/ 3359136 w 3795910"/>
                <a:gd name="connsiteY22" fmla="*/ 3073718 h 3976446"/>
                <a:gd name="connsiteX23" fmla="*/ 3718180 w 3795910"/>
                <a:gd name="connsiteY23" fmla="*/ 2608775 h 3976446"/>
                <a:gd name="connsiteX24" fmla="*/ 3776400 w 3795910"/>
                <a:gd name="connsiteY24" fmla="*/ 2461172 h 3976446"/>
                <a:gd name="connsiteX25" fmla="*/ 3795910 w 3795910"/>
                <a:gd name="connsiteY25" fmla="*/ 2387988 h 3976446"/>
                <a:gd name="connsiteX26" fmla="*/ 3795910 w 3795910"/>
                <a:gd name="connsiteY26" fmla="*/ 3326763 h 3976446"/>
                <a:gd name="connsiteX27" fmla="*/ 3669933 w 3795910"/>
                <a:gd name="connsiteY27" fmla="*/ 3444186 h 3976446"/>
                <a:gd name="connsiteX28" fmla="*/ 2063838 w 3795910"/>
                <a:gd name="connsiteY28" fmla="*/ 3976446 h 3976446"/>
                <a:gd name="connsiteX29" fmla="*/ 580998 w 3795910"/>
                <a:gd name="connsiteY29" fmla="*/ 2921799 h 3976446"/>
                <a:gd name="connsiteX30" fmla="*/ 0 w 3795910"/>
                <a:gd name="connsiteY30" fmla="*/ 1629967 h 3976446"/>
                <a:gd name="connsiteX31" fmla="*/ 766593 w 3795910"/>
                <a:gd name="connsiteY31" fmla="*/ 80506 h 3976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795910" h="3976446">
                  <a:moveTo>
                    <a:pt x="2580815" y="0"/>
                  </a:moveTo>
                  <a:lnTo>
                    <a:pt x="3459445" y="0"/>
                  </a:lnTo>
                  <a:lnTo>
                    <a:pt x="3508635" y="43712"/>
                  </a:lnTo>
                  <a:cubicBezTo>
                    <a:pt x="3564724" y="98406"/>
                    <a:pt x="3618554" y="155892"/>
                    <a:pt x="3669933" y="215854"/>
                  </a:cubicBezTo>
                  <a:lnTo>
                    <a:pt x="3795910" y="376541"/>
                  </a:lnTo>
                  <a:lnTo>
                    <a:pt x="3795910" y="1510297"/>
                  </a:lnTo>
                  <a:lnTo>
                    <a:pt x="3768579" y="1396156"/>
                  </a:lnTo>
                  <a:cubicBezTo>
                    <a:pt x="3750381" y="1332688"/>
                    <a:pt x="3729281" y="1269653"/>
                    <a:pt x="3705364" y="1207496"/>
                  </a:cubicBezTo>
                  <a:cubicBezTo>
                    <a:pt x="3610748" y="961606"/>
                    <a:pt x="3471482" y="727482"/>
                    <a:pt x="3302720" y="530511"/>
                  </a:cubicBezTo>
                  <a:cubicBezTo>
                    <a:pt x="3134198" y="333783"/>
                    <a:pt x="2934810" y="172918"/>
                    <a:pt x="2726154" y="65165"/>
                  </a:cubicBezTo>
                  <a:close/>
                  <a:moveTo>
                    <a:pt x="875937" y="0"/>
                  </a:moveTo>
                  <a:lnTo>
                    <a:pt x="1715693" y="0"/>
                  </a:lnTo>
                  <a:lnTo>
                    <a:pt x="1710753" y="2712"/>
                  </a:lnTo>
                  <a:cubicBezTo>
                    <a:pt x="1639116" y="45512"/>
                    <a:pt x="1560209" y="102126"/>
                    <a:pt x="1462046" y="173724"/>
                  </a:cubicBezTo>
                  <a:cubicBezTo>
                    <a:pt x="1396524" y="221516"/>
                    <a:pt x="1328744" y="270920"/>
                    <a:pt x="1253712" y="321855"/>
                  </a:cubicBezTo>
                  <a:cubicBezTo>
                    <a:pt x="988236" y="501981"/>
                    <a:pt x="799488" y="686782"/>
                    <a:pt x="676824" y="886976"/>
                  </a:cubicBezTo>
                  <a:cubicBezTo>
                    <a:pt x="546746" y="1099179"/>
                    <a:pt x="483560" y="1342248"/>
                    <a:pt x="483560" y="1629967"/>
                  </a:cubicBezTo>
                  <a:cubicBezTo>
                    <a:pt x="483560" y="1793249"/>
                    <a:pt x="522648" y="1945087"/>
                    <a:pt x="606626" y="2107886"/>
                  </a:cubicBezTo>
                  <a:cubicBezTo>
                    <a:pt x="692862" y="2275037"/>
                    <a:pt x="818588" y="2440495"/>
                    <a:pt x="961964" y="2624007"/>
                  </a:cubicBezTo>
                  <a:cubicBezTo>
                    <a:pt x="995572" y="2667044"/>
                    <a:pt x="1028694" y="2709919"/>
                    <a:pt x="1060690" y="2751425"/>
                  </a:cubicBezTo>
                  <a:cubicBezTo>
                    <a:pt x="1230824" y="2971929"/>
                    <a:pt x="1391526" y="3180182"/>
                    <a:pt x="1561498" y="3315257"/>
                  </a:cubicBezTo>
                  <a:cubicBezTo>
                    <a:pt x="1718172" y="3439773"/>
                    <a:pt x="1868398" y="3492885"/>
                    <a:pt x="2063838" y="3492885"/>
                  </a:cubicBezTo>
                  <a:cubicBezTo>
                    <a:pt x="2576976" y="3492885"/>
                    <a:pt x="3037004" y="3344029"/>
                    <a:pt x="3359136" y="3073718"/>
                  </a:cubicBezTo>
                  <a:cubicBezTo>
                    <a:pt x="3514680" y="2943157"/>
                    <a:pt x="3635490" y="2786805"/>
                    <a:pt x="3718180" y="2608775"/>
                  </a:cubicBezTo>
                  <a:cubicBezTo>
                    <a:pt x="3740323" y="2561124"/>
                    <a:pt x="3759736" y="2511891"/>
                    <a:pt x="3776400" y="2461172"/>
                  </a:cubicBezTo>
                  <a:lnTo>
                    <a:pt x="3795910" y="2387988"/>
                  </a:lnTo>
                  <a:lnTo>
                    <a:pt x="3795910" y="3326763"/>
                  </a:lnTo>
                  <a:lnTo>
                    <a:pt x="3669933" y="3444186"/>
                  </a:lnTo>
                  <a:cubicBezTo>
                    <a:pt x="3258897" y="3789046"/>
                    <a:pt x="2691056" y="3976446"/>
                    <a:pt x="2063838" y="3976446"/>
                  </a:cubicBezTo>
                  <a:cubicBezTo>
                    <a:pt x="1338094" y="3976446"/>
                    <a:pt x="996780" y="3453877"/>
                    <a:pt x="580998" y="2921799"/>
                  </a:cubicBezTo>
                  <a:cubicBezTo>
                    <a:pt x="278128" y="2534226"/>
                    <a:pt x="0" y="2160836"/>
                    <a:pt x="0" y="1629967"/>
                  </a:cubicBezTo>
                  <a:cubicBezTo>
                    <a:pt x="0" y="941134"/>
                    <a:pt x="289455" y="463702"/>
                    <a:pt x="766593" y="80506"/>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5157" name="Freeform: Shape 5156">
              <a:extLst>
                <a:ext uri="{FF2B5EF4-FFF2-40B4-BE49-F238E27FC236}">
                  <a16:creationId xmlns:a16="http://schemas.microsoft.com/office/drawing/2014/main" id="{D78D78D6-6C82-4A4B-8C11-568BD5AC7C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19432" y="8192"/>
              <a:ext cx="4072264" cy="4166243"/>
            </a:xfrm>
            <a:custGeom>
              <a:avLst/>
              <a:gdLst>
                <a:gd name="connsiteX0" fmla="*/ 32479 w 4072264"/>
                <a:gd name="connsiteY0" fmla="*/ 1644313 h 4166243"/>
                <a:gd name="connsiteX1" fmla="*/ 32318 w 4072264"/>
                <a:gd name="connsiteY1" fmla="*/ 1657691 h 4166243"/>
                <a:gd name="connsiteX2" fmla="*/ 32399 w 4072264"/>
                <a:gd name="connsiteY2" fmla="*/ 1669458 h 4166243"/>
                <a:gd name="connsiteX3" fmla="*/ 32479 w 4072264"/>
                <a:gd name="connsiteY3" fmla="*/ 1644313 h 4166243"/>
                <a:gd name="connsiteX4" fmla="*/ 3644856 w 4072264"/>
                <a:gd name="connsiteY4" fmla="*/ 0 h 4166243"/>
                <a:gd name="connsiteX5" fmla="*/ 4072264 w 4072264"/>
                <a:gd name="connsiteY5" fmla="*/ 0 h 4166243"/>
                <a:gd name="connsiteX6" fmla="*/ 4072264 w 4072264"/>
                <a:gd name="connsiteY6" fmla="*/ 475595 h 4166243"/>
                <a:gd name="connsiteX7" fmla="*/ 4056974 w 4072264"/>
                <a:gd name="connsiteY7" fmla="*/ 454219 h 4166243"/>
                <a:gd name="connsiteX8" fmla="*/ 4023144 w 4072264"/>
                <a:gd name="connsiteY8" fmla="*/ 408815 h 4166243"/>
                <a:gd name="connsiteX9" fmla="*/ 4022984 w 4072264"/>
                <a:gd name="connsiteY9" fmla="*/ 408654 h 4166243"/>
                <a:gd name="connsiteX10" fmla="*/ 4022822 w 4072264"/>
                <a:gd name="connsiteY10" fmla="*/ 408493 h 4166243"/>
                <a:gd name="connsiteX11" fmla="*/ 3995984 w 4072264"/>
                <a:gd name="connsiteY11" fmla="*/ 373435 h 4166243"/>
                <a:gd name="connsiteX12" fmla="*/ 3990424 w 4072264"/>
                <a:gd name="connsiteY12" fmla="*/ 366342 h 4166243"/>
                <a:gd name="connsiteX13" fmla="*/ 3957622 w 4072264"/>
                <a:gd name="connsiteY13" fmla="*/ 325240 h 4166243"/>
                <a:gd name="connsiteX14" fmla="*/ 3817228 w 4072264"/>
                <a:gd name="connsiteY14" fmla="*/ 165262 h 4166243"/>
                <a:gd name="connsiteX15" fmla="*/ 3663395 w 4072264"/>
                <a:gd name="connsiteY15" fmla="*/ 15247 h 4166243"/>
                <a:gd name="connsiteX16" fmla="*/ 750521 w 4072264"/>
                <a:gd name="connsiteY16" fmla="*/ 0 h 4166243"/>
                <a:gd name="connsiteX17" fmla="*/ 1219165 w 4072264"/>
                <a:gd name="connsiteY17" fmla="*/ 0 h 4166243"/>
                <a:gd name="connsiteX18" fmla="*/ 1207612 w 4072264"/>
                <a:gd name="connsiteY18" fmla="*/ 8508 h 4166243"/>
                <a:gd name="connsiteX19" fmla="*/ 1165058 w 4072264"/>
                <a:gd name="connsiteY19" fmla="*/ 39778 h 4166243"/>
                <a:gd name="connsiteX20" fmla="*/ 1164898 w 4072264"/>
                <a:gd name="connsiteY20" fmla="*/ 39939 h 4166243"/>
                <a:gd name="connsiteX21" fmla="*/ 1164736 w 4072264"/>
                <a:gd name="connsiteY21" fmla="*/ 40100 h 4166243"/>
                <a:gd name="connsiteX22" fmla="*/ 1092606 w 4072264"/>
                <a:gd name="connsiteY22" fmla="*/ 94823 h 4166243"/>
                <a:gd name="connsiteX23" fmla="*/ 1078984 w 4072264"/>
                <a:gd name="connsiteY23" fmla="*/ 105381 h 4166243"/>
                <a:gd name="connsiteX24" fmla="*/ 1072376 w 4072264"/>
                <a:gd name="connsiteY24" fmla="*/ 110700 h 4166243"/>
                <a:gd name="connsiteX25" fmla="*/ 995974 w 4072264"/>
                <a:gd name="connsiteY25" fmla="*/ 173724 h 4166243"/>
                <a:gd name="connsiteX26" fmla="*/ 839784 w 4072264"/>
                <a:gd name="connsiteY26" fmla="*/ 318309 h 4166243"/>
                <a:gd name="connsiteX27" fmla="*/ 580030 w 4072264"/>
                <a:gd name="connsiteY27" fmla="*/ 641730 h 4166243"/>
                <a:gd name="connsiteX28" fmla="*/ 482754 w 4072264"/>
                <a:gd name="connsiteY28" fmla="*/ 819842 h 4166243"/>
                <a:gd name="connsiteX29" fmla="*/ 482674 w 4072264"/>
                <a:gd name="connsiteY29" fmla="*/ 820003 h 4166243"/>
                <a:gd name="connsiteX30" fmla="*/ 482594 w 4072264"/>
                <a:gd name="connsiteY30" fmla="*/ 820164 h 4166243"/>
                <a:gd name="connsiteX31" fmla="*/ 409092 w 4072264"/>
                <a:gd name="connsiteY31" fmla="*/ 1008189 h 4166243"/>
                <a:gd name="connsiteX32" fmla="*/ 358238 w 4072264"/>
                <a:gd name="connsiteY32" fmla="*/ 1204514 h 4166243"/>
                <a:gd name="connsiteX33" fmla="*/ 341474 w 4072264"/>
                <a:gd name="connsiteY33" fmla="*/ 1304128 h 4166243"/>
                <a:gd name="connsiteX34" fmla="*/ 330110 w 4072264"/>
                <a:gd name="connsiteY34" fmla="*/ 1404144 h 4166243"/>
                <a:gd name="connsiteX35" fmla="*/ 321084 w 4072264"/>
                <a:gd name="connsiteY35" fmla="*/ 1611189 h 4166243"/>
                <a:gd name="connsiteX36" fmla="*/ 321084 w 4072264"/>
                <a:gd name="connsiteY36" fmla="*/ 1621586 h 4166243"/>
                <a:gd name="connsiteX37" fmla="*/ 321004 w 4072264"/>
                <a:gd name="connsiteY37" fmla="*/ 1635286 h 4166243"/>
                <a:gd name="connsiteX38" fmla="*/ 321406 w 4072264"/>
                <a:gd name="connsiteY38" fmla="*/ 1661963 h 4166243"/>
                <a:gd name="connsiteX39" fmla="*/ 321406 w 4072264"/>
                <a:gd name="connsiteY39" fmla="*/ 1662205 h 4166243"/>
                <a:gd name="connsiteX40" fmla="*/ 321406 w 4072264"/>
                <a:gd name="connsiteY40" fmla="*/ 1662446 h 4166243"/>
                <a:gd name="connsiteX41" fmla="*/ 322052 w 4072264"/>
                <a:gd name="connsiteY41" fmla="*/ 1687511 h 4166243"/>
                <a:gd name="connsiteX42" fmla="*/ 323340 w 4072264"/>
                <a:gd name="connsiteY42" fmla="*/ 1712737 h 4166243"/>
                <a:gd name="connsiteX43" fmla="*/ 331964 w 4072264"/>
                <a:gd name="connsiteY43" fmla="*/ 1811544 h 4166243"/>
                <a:gd name="connsiteX44" fmla="*/ 435204 w 4072264"/>
                <a:gd name="connsiteY44" fmla="*/ 2193557 h 4166243"/>
                <a:gd name="connsiteX45" fmla="*/ 525146 w 4072264"/>
                <a:gd name="connsiteY45" fmla="*/ 2374973 h 4166243"/>
                <a:gd name="connsiteX46" fmla="*/ 635076 w 4072264"/>
                <a:gd name="connsiteY46" fmla="*/ 2550989 h 4166243"/>
                <a:gd name="connsiteX47" fmla="*/ 760076 w 4072264"/>
                <a:gd name="connsiteY47" fmla="*/ 2723056 h 4166243"/>
                <a:gd name="connsiteX48" fmla="*/ 826324 w 4072264"/>
                <a:gd name="connsiteY48" fmla="*/ 2808002 h 4166243"/>
                <a:gd name="connsiteX49" fmla="*/ 895634 w 4072264"/>
                <a:gd name="connsiteY49" fmla="*/ 2894640 h 4166243"/>
                <a:gd name="connsiteX50" fmla="*/ 1009998 w 4072264"/>
                <a:gd name="connsiteY50" fmla="*/ 3040675 h 4166243"/>
                <a:gd name="connsiteX51" fmla="*/ 1168604 w 4072264"/>
                <a:gd name="connsiteY51" fmla="*/ 3241353 h 4166243"/>
                <a:gd name="connsiteX52" fmla="*/ 1452938 w 4072264"/>
                <a:gd name="connsiteY52" fmla="*/ 3553733 h 4166243"/>
                <a:gd name="connsiteX53" fmla="*/ 1609774 w 4072264"/>
                <a:gd name="connsiteY53" fmla="*/ 3682925 h 4166243"/>
                <a:gd name="connsiteX54" fmla="*/ 1780550 w 4072264"/>
                <a:gd name="connsiteY54" fmla="*/ 3785117 h 4166243"/>
                <a:gd name="connsiteX55" fmla="*/ 2162966 w 4072264"/>
                <a:gd name="connsiteY55" fmla="*/ 3891903 h 4166243"/>
                <a:gd name="connsiteX56" fmla="*/ 2264918 w 4072264"/>
                <a:gd name="connsiteY56" fmla="*/ 3897948 h 4166243"/>
                <a:gd name="connsiteX57" fmla="*/ 2268866 w 4072264"/>
                <a:gd name="connsiteY57" fmla="*/ 3898028 h 4166243"/>
                <a:gd name="connsiteX58" fmla="*/ 2317546 w 4072264"/>
                <a:gd name="connsiteY58" fmla="*/ 3898270 h 4166243"/>
                <a:gd name="connsiteX59" fmla="*/ 2332938 w 4072264"/>
                <a:gd name="connsiteY59" fmla="*/ 3898189 h 4166243"/>
                <a:gd name="connsiteX60" fmla="*/ 2371542 w 4072264"/>
                <a:gd name="connsiteY60" fmla="*/ 3897706 h 4166243"/>
                <a:gd name="connsiteX61" fmla="*/ 2586566 w 4072264"/>
                <a:gd name="connsiteY61" fmla="*/ 3887067 h 4166243"/>
                <a:gd name="connsiteX62" fmla="*/ 3012342 w 4072264"/>
                <a:gd name="connsiteY62" fmla="*/ 3822270 h 4166243"/>
                <a:gd name="connsiteX63" fmla="*/ 3422482 w 4072264"/>
                <a:gd name="connsiteY63" fmla="*/ 3692031 h 4166243"/>
                <a:gd name="connsiteX64" fmla="*/ 3520806 w 4072264"/>
                <a:gd name="connsiteY64" fmla="*/ 3648592 h 4166243"/>
                <a:gd name="connsiteX65" fmla="*/ 3617034 w 4072264"/>
                <a:gd name="connsiteY65" fmla="*/ 3600236 h 4166243"/>
                <a:gd name="connsiteX66" fmla="*/ 3801190 w 4072264"/>
                <a:gd name="connsiteY66" fmla="*/ 3489984 h 4166243"/>
                <a:gd name="connsiteX67" fmla="*/ 3972270 w 4072264"/>
                <a:gd name="connsiteY67" fmla="*/ 3360792 h 4166243"/>
                <a:gd name="connsiteX68" fmla="*/ 4072264 w 4072264"/>
                <a:gd name="connsiteY68" fmla="*/ 3265310 h 4166243"/>
                <a:gd name="connsiteX69" fmla="*/ 4072264 w 4072264"/>
                <a:gd name="connsiteY69" fmla="*/ 3510549 h 4166243"/>
                <a:gd name="connsiteX70" fmla="*/ 3999825 w 4072264"/>
                <a:gd name="connsiteY70" fmla="*/ 3577347 h 4166243"/>
                <a:gd name="connsiteX71" fmla="*/ 3626222 w 4072264"/>
                <a:gd name="connsiteY71" fmla="*/ 3843467 h 4166243"/>
                <a:gd name="connsiteX72" fmla="*/ 2418610 w 4072264"/>
                <a:gd name="connsiteY72" fmla="*/ 4166243 h 4166243"/>
                <a:gd name="connsiteX73" fmla="*/ 1477278 w 4072264"/>
                <a:gd name="connsiteY73" fmla="*/ 3976204 h 4166243"/>
                <a:gd name="connsiteX74" fmla="*/ 708738 w 4072264"/>
                <a:gd name="connsiteY74" fmla="*/ 3458069 h 4166243"/>
                <a:gd name="connsiteX75" fmla="*/ 190604 w 4072264"/>
                <a:gd name="connsiteY75" fmla="*/ 2689529 h 4166243"/>
                <a:gd name="connsiteX76" fmla="*/ 564 w 4072264"/>
                <a:gd name="connsiteY76" fmla="*/ 1748440 h 4166243"/>
                <a:gd name="connsiteX77" fmla="*/ 806 w 4072264"/>
                <a:gd name="connsiteY77" fmla="*/ 1729661 h 4166243"/>
                <a:gd name="connsiteX78" fmla="*/ 968 w 4072264"/>
                <a:gd name="connsiteY78" fmla="*/ 1720474 h 4166243"/>
                <a:gd name="connsiteX79" fmla="*/ 242 w 4072264"/>
                <a:gd name="connsiteY79" fmla="*/ 1700406 h 4166243"/>
                <a:gd name="connsiteX80" fmla="*/ 242 w 4072264"/>
                <a:gd name="connsiteY80" fmla="*/ 1699922 h 4166243"/>
                <a:gd name="connsiteX81" fmla="*/ 242 w 4072264"/>
                <a:gd name="connsiteY81" fmla="*/ 1699439 h 4166243"/>
                <a:gd name="connsiteX82" fmla="*/ 81 w 4072264"/>
                <a:gd name="connsiteY82" fmla="*/ 1669942 h 4166243"/>
                <a:gd name="connsiteX83" fmla="*/ 0 w 4072264"/>
                <a:gd name="connsiteY83" fmla="*/ 1657691 h 4166243"/>
                <a:gd name="connsiteX84" fmla="*/ 564 w 4072264"/>
                <a:gd name="connsiteY84" fmla="*/ 1620860 h 4166243"/>
                <a:gd name="connsiteX85" fmla="*/ 806 w 4072264"/>
                <a:gd name="connsiteY85" fmla="*/ 1610383 h 4166243"/>
                <a:gd name="connsiteX86" fmla="*/ 4917 w 4072264"/>
                <a:gd name="connsiteY86" fmla="*/ 1508432 h 4166243"/>
                <a:gd name="connsiteX87" fmla="*/ 5722 w 4072264"/>
                <a:gd name="connsiteY87" fmla="*/ 1492878 h 4166243"/>
                <a:gd name="connsiteX88" fmla="*/ 5722 w 4072264"/>
                <a:gd name="connsiteY88" fmla="*/ 1492394 h 4166243"/>
                <a:gd name="connsiteX89" fmla="*/ 5803 w 4072264"/>
                <a:gd name="connsiteY89" fmla="*/ 1491911 h 4166243"/>
                <a:gd name="connsiteX90" fmla="*/ 7012 w 4072264"/>
                <a:gd name="connsiteY90" fmla="*/ 1477565 h 4166243"/>
                <a:gd name="connsiteX91" fmla="*/ 17086 w 4072264"/>
                <a:gd name="connsiteY91" fmla="*/ 1374486 h 4166243"/>
                <a:gd name="connsiteX92" fmla="*/ 57302 w 4072264"/>
                <a:gd name="connsiteY92" fmla="*/ 1139556 h 4166243"/>
                <a:gd name="connsiteX93" fmla="*/ 126935 w 4072264"/>
                <a:gd name="connsiteY93" fmla="*/ 909139 h 4166243"/>
                <a:gd name="connsiteX94" fmla="*/ 228161 w 4072264"/>
                <a:gd name="connsiteY94" fmla="*/ 689683 h 4166243"/>
                <a:gd name="connsiteX95" fmla="*/ 332850 w 4072264"/>
                <a:gd name="connsiteY95" fmla="*/ 525031 h 4166243"/>
                <a:gd name="connsiteX96" fmla="*/ 710763 w 4072264"/>
                <a:gd name="connsiteY96" fmla="*/ 37249 h 4166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4072264" h="4166243">
                  <a:moveTo>
                    <a:pt x="32479" y="1644313"/>
                  </a:moveTo>
                  <a:cubicBezTo>
                    <a:pt x="32399" y="1648746"/>
                    <a:pt x="32318" y="1653178"/>
                    <a:pt x="32318" y="1657691"/>
                  </a:cubicBezTo>
                  <a:cubicBezTo>
                    <a:pt x="32318" y="1661560"/>
                    <a:pt x="32318" y="1665428"/>
                    <a:pt x="32399" y="1669458"/>
                  </a:cubicBezTo>
                  <a:cubicBezTo>
                    <a:pt x="32238" y="1660915"/>
                    <a:pt x="32399" y="1652614"/>
                    <a:pt x="32479" y="1644313"/>
                  </a:cubicBezTo>
                  <a:close/>
                  <a:moveTo>
                    <a:pt x="3644856" y="0"/>
                  </a:moveTo>
                  <a:lnTo>
                    <a:pt x="4072264" y="0"/>
                  </a:lnTo>
                  <a:lnTo>
                    <a:pt x="4072264" y="475595"/>
                  </a:lnTo>
                  <a:lnTo>
                    <a:pt x="4056974" y="454219"/>
                  </a:lnTo>
                  <a:cubicBezTo>
                    <a:pt x="4046396" y="439662"/>
                    <a:pt x="4034951" y="424208"/>
                    <a:pt x="4023144" y="408815"/>
                  </a:cubicBezTo>
                  <a:lnTo>
                    <a:pt x="4022984" y="408654"/>
                  </a:lnTo>
                  <a:lnTo>
                    <a:pt x="4022822" y="408493"/>
                  </a:lnTo>
                  <a:cubicBezTo>
                    <a:pt x="4014118" y="396726"/>
                    <a:pt x="4004930" y="384879"/>
                    <a:pt x="3995984" y="373435"/>
                  </a:cubicBezTo>
                  <a:lnTo>
                    <a:pt x="3990424" y="366342"/>
                  </a:lnTo>
                  <a:cubicBezTo>
                    <a:pt x="3979060" y="351433"/>
                    <a:pt x="3967454" y="337248"/>
                    <a:pt x="3957622" y="325240"/>
                  </a:cubicBezTo>
                  <a:cubicBezTo>
                    <a:pt x="3908782" y="265601"/>
                    <a:pt x="3862844" y="213295"/>
                    <a:pt x="3817228" y="165262"/>
                  </a:cubicBezTo>
                  <a:cubicBezTo>
                    <a:pt x="3767905" y="112957"/>
                    <a:pt x="3716507" y="62848"/>
                    <a:pt x="3663395" y="15247"/>
                  </a:cubicBezTo>
                  <a:close/>
                  <a:moveTo>
                    <a:pt x="750521" y="0"/>
                  </a:moveTo>
                  <a:lnTo>
                    <a:pt x="1219165" y="0"/>
                  </a:lnTo>
                  <a:lnTo>
                    <a:pt x="1207612" y="8508"/>
                  </a:lnTo>
                  <a:cubicBezTo>
                    <a:pt x="1192782" y="19307"/>
                    <a:pt x="1178680" y="29542"/>
                    <a:pt x="1165058" y="39778"/>
                  </a:cubicBezTo>
                  <a:lnTo>
                    <a:pt x="1164898" y="39939"/>
                  </a:lnTo>
                  <a:lnTo>
                    <a:pt x="1164736" y="40100"/>
                  </a:lnTo>
                  <a:cubicBezTo>
                    <a:pt x="1140478" y="57750"/>
                    <a:pt x="1116138" y="76609"/>
                    <a:pt x="1092606" y="94823"/>
                  </a:cubicBezTo>
                  <a:lnTo>
                    <a:pt x="1078984" y="105381"/>
                  </a:lnTo>
                  <a:lnTo>
                    <a:pt x="1072376" y="110700"/>
                  </a:lnTo>
                  <a:cubicBezTo>
                    <a:pt x="1047070" y="131171"/>
                    <a:pt x="1020878" y="152206"/>
                    <a:pt x="995974" y="173724"/>
                  </a:cubicBezTo>
                  <a:cubicBezTo>
                    <a:pt x="940526" y="221032"/>
                    <a:pt x="887978" y="269711"/>
                    <a:pt x="839784" y="318309"/>
                  </a:cubicBezTo>
                  <a:cubicBezTo>
                    <a:pt x="737672" y="421791"/>
                    <a:pt x="650228" y="530672"/>
                    <a:pt x="580030" y="641730"/>
                  </a:cubicBezTo>
                  <a:cubicBezTo>
                    <a:pt x="540620" y="704593"/>
                    <a:pt x="508786" y="762782"/>
                    <a:pt x="482754" y="819842"/>
                  </a:cubicBezTo>
                  <a:lnTo>
                    <a:pt x="482674" y="820003"/>
                  </a:lnTo>
                  <a:lnTo>
                    <a:pt x="482594" y="820164"/>
                  </a:lnTo>
                  <a:cubicBezTo>
                    <a:pt x="455272" y="878192"/>
                    <a:pt x="430530" y="941457"/>
                    <a:pt x="409092" y="1008189"/>
                  </a:cubicBezTo>
                  <a:cubicBezTo>
                    <a:pt x="389346" y="1069601"/>
                    <a:pt x="372180" y="1135688"/>
                    <a:pt x="358238" y="1204514"/>
                  </a:cubicBezTo>
                  <a:cubicBezTo>
                    <a:pt x="351952" y="1236188"/>
                    <a:pt x="346310" y="1269795"/>
                    <a:pt x="341474" y="1304128"/>
                  </a:cubicBezTo>
                  <a:cubicBezTo>
                    <a:pt x="336962" y="1336365"/>
                    <a:pt x="333174" y="1370053"/>
                    <a:pt x="330110" y="1404144"/>
                  </a:cubicBezTo>
                  <a:cubicBezTo>
                    <a:pt x="324146" y="1469344"/>
                    <a:pt x="321246" y="1537043"/>
                    <a:pt x="321084" y="1611189"/>
                  </a:cubicBezTo>
                  <a:lnTo>
                    <a:pt x="321084" y="1621586"/>
                  </a:lnTo>
                  <a:cubicBezTo>
                    <a:pt x="321004" y="1626179"/>
                    <a:pt x="321004" y="1630693"/>
                    <a:pt x="321004" y="1635286"/>
                  </a:cubicBezTo>
                  <a:cubicBezTo>
                    <a:pt x="321004" y="1646328"/>
                    <a:pt x="321084" y="1654548"/>
                    <a:pt x="321406" y="1661963"/>
                  </a:cubicBezTo>
                  <a:lnTo>
                    <a:pt x="321406" y="1662205"/>
                  </a:lnTo>
                  <a:lnTo>
                    <a:pt x="321406" y="1662446"/>
                  </a:lnTo>
                  <a:lnTo>
                    <a:pt x="322052" y="1687511"/>
                  </a:lnTo>
                  <a:lnTo>
                    <a:pt x="323340" y="1712737"/>
                  </a:lnTo>
                  <a:cubicBezTo>
                    <a:pt x="324630" y="1741428"/>
                    <a:pt x="327290" y="1771973"/>
                    <a:pt x="331964" y="1811544"/>
                  </a:cubicBezTo>
                  <a:cubicBezTo>
                    <a:pt x="347680" y="1940091"/>
                    <a:pt x="382416" y="2068637"/>
                    <a:pt x="435204" y="2193557"/>
                  </a:cubicBezTo>
                  <a:cubicBezTo>
                    <a:pt x="459140" y="2250859"/>
                    <a:pt x="488558" y="2310176"/>
                    <a:pt x="525146" y="2374973"/>
                  </a:cubicBezTo>
                  <a:cubicBezTo>
                    <a:pt x="556416" y="2430744"/>
                    <a:pt x="592362" y="2488287"/>
                    <a:pt x="635076" y="2550989"/>
                  </a:cubicBezTo>
                  <a:cubicBezTo>
                    <a:pt x="670216" y="2602569"/>
                    <a:pt x="709948" y="2657292"/>
                    <a:pt x="760076" y="2723056"/>
                  </a:cubicBezTo>
                  <a:cubicBezTo>
                    <a:pt x="781998" y="2751909"/>
                    <a:pt x="804968" y="2781003"/>
                    <a:pt x="826324" y="2808002"/>
                  </a:cubicBezTo>
                  <a:lnTo>
                    <a:pt x="895634" y="2894640"/>
                  </a:lnTo>
                  <a:cubicBezTo>
                    <a:pt x="934320" y="2943399"/>
                    <a:pt x="972762" y="2992883"/>
                    <a:pt x="1009998" y="3040675"/>
                  </a:cubicBezTo>
                  <a:cubicBezTo>
                    <a:pt x="1061818" y="3107245"/>
                    <a:pt x="1115414" y="3176153"/>
                    <a:pt x="1168604" y="3241353"/>
                  </a:cubicBezTo>
                  <a:cubicBezTo>
                    <a:pt x="1276680" y="3374896"/>
                    <a:pt x="1364448" y="3471286"/>
                    <a:pt x="1452938" y="3553733"/>
                  </a:cubicBezTo>
                  <a:cubicBezTo>
                    <a:pt x="1507178" y="3603943"/>
                    <a:pt x="1558516" y="3646254"/>
                    <a:pt x="1609774" y="3682925"/>
                  </a:cubicBezTo>
                  <a:cubicBezTo>
                    <a:pt x="1668042" y="3724269"/>
                    <a:pt x="1723814" y="3757634"/>
                    <a:pt x="1780550" y="3785117"/>
                  </a:cubicBezTo>
                  <a:cubicBezTo>
                    <a:pt x="1897734" y="3842580"/>
                    <a:pt x="2026442" y="3878525"/>
                    <a:pt x="2162966" y="3891903"/>
                  </a:cubicBezTo>
                  <a:cubicBezTo>
                    <a:pt x="2195366" y="3895046"/>
                    <a:pt x="2229778" y="3897061"/>
                    <a:pt x="2264918" y="3897948"/>
                  </a:cubicBezTo>
                  <a:lnTo>
                    <a:pt x="2268866" y="3898028"/>
                  </a:lnTo>
                  <a:cubicBezTo>
                    <a:pt x="2284664" y="3898270"/>
                    <a:pt x="2300862" y="3898512"/>
                    <a:pt x="2317546" y="3898270"/>
                  </a:cubicBezTo>
                  <a:cubicBezTo>
                    <a:pt x="2322704" y="3898270"/>
                    <a:pt x="2327780" y="3898189"/>
                    <a:pt x="2332938" y="3898189"/>
                  </a:cubicBezTo>
                  <a:cubicBezTo>
                    <a:pt x="2345592" y="3898189"/>
                    <a:pt x="2358568" y="3898109"/>
                    <a:pt x="2371542" y="3897706"/>
                  </a:cubicBezTo>
                  <a:cubicBezTo>
                    <a:pt x="2445044" y="3896336"/>
                    <a:pt x="2517416" y="3892709"/>
                    <a:pt x="2586566" y="3887067"/>
                  </a:cubicBezTo>
                  <a:cubicBezTo>
                    <a:pt x="2736632" y="3874414"/>
                    <a:pt x="2879846" y="3852654"/>
                    <a:pt x="3012342" y="3822270"/>
                  </a:cubicBezTo>
                  <a:cubicBezTo>
                    <a:pt x="3157168" y="3788985"/>
                    <a:pt x="3295144" y="3745142"/>
                    <a:pt x="3422482" y="3692031"/>
                  </a:cubicBezTo>
                  <a:cubicBezTo>
                    <a:pt x="3455686" y="3678250"/>
                    <a:pt x="3488810" y="3663582"/>
                    <a:pt x="3520806" y="3648592"/>
                  </a:cubicBezTo>
                  <a:cubicBezTo>
                    <a:pt x="3551754" y="3633924"/>
                    <a:pt x="3584072" y="3617644"/>
                    <a:pt x="3617034" y="3600236"/>
                  </a:cubicBezTo>
                  <a:cubicBezTo>
                    <a:pt x="3678850" y="3567595"/>
                    <a:pt x="3740826" y="3530522"/>
                    <a:pt x="3801190" y="3489984"/>
                  </a:cubicBezTo>
                  <a:cubicBezTo>
                    <a:pt x="3860789" y="3450130"/>
                    <a:pt x="3917950" y="3406952"/>
                    <a:pt x="3972270" y="3360792"/>
                  </a:cubicBezTo>
                  <a:lnTo>
                    <a:pt x="4072264" y="3265310"/>
                  </a:lnTo>
                  <a:lnTo>
                    <a:pt x="4072264" y="3510549"/>
                  </a:lnTo>
                  <a:lnTo>
                    <a:pt x="3999825" y="3577347"/>
                  </a:lnTo>
                  <a:cubicBezTo>
                    <a:pt x="3884213" y="3677435"/>
                    <a:pt x="3759111" y="3766701"/>
                    <a:pt x="3626222" y="3843467"/>
                  </a:cubicBezTo>
                  <a:cubicBezTo>
                    <a:pt x="3260730" y="4054622"/>
                    <a:pt x="2843096" y="4166243"/>
                    <a:pt x="2418610" y="4166243"/>
                  </a:cubicBezTo>
                  <a:cubicBezTo>
                    <a:pt x="2092206" y="4166243"/>
                    <a:pt x="1775554" y="4102333"/>
                    <a:pt x="1477278" y="3976204"/>
                  </a:cubicBezTo>
                  <a:cubicBezTo>
                    <a:pt x="1189318" y="3854427"/>
                    <a:pt x="930774" y="3680104"/>
                    <a:pt x="708738" y="3458069"/>
                  </a:cubicBezTo>
                  <a:cubicBezTo>
                    <a:pt x="486704" y="3236033"/>
                    <a:pt x="312380" y="2977409"/>
                    <a:pt x="190604" y="2689529"/>
                  </a:cubicBezTo>
                  <a:cubicBezTo>
                    <a:pt x="64475" y="2391495"/>
                    <a:pt x="564" y="2074843"/>
                    <a:pt x="564" y="1748440"/>
                  </a:cubicBezTo>
                  <a:cubicBezTo>
                    <a:pt x="564" y="1742153"/>
                    <a:pt x="726" y="1735948"/>
                    <a:pt x="806" y="1729661"/>
                  </a:cubicBezTo>
                  <a:cubicBezTo>
                    <a:pt x="887" y="1726599"/>
                    <a:pt x="968" y="1723536"/>
                    <a:pt x="968" y="1720474"/>
                  </a:cubicBezTo>
                  <a:lnTo>
                    <a:pt x="242" y="1700406"/>
                  </a:lnTo>
                  <a:lnTo>
                    <a:pt x="242" y="1699922"/>
                  </a:lnTo>
                  <a:lnTo>
                    <a:pt x="242" y="1699439"/>
                  </a:lnTo>
                  <a:lnTo>
                    <a:pt x="81" y="1669942"/>
                  </a:lnTo>
                  <a:cubicBezTo>
                    <a:pt x="0" y="1665831"/>
                    <a:pt x="0" y="1661721"/>
                    <a:pt x="0" y="1657691"/>
                  </a:cubicBezTo>
                  <a:cubicBezTo>
                    <a:pt x="0" y="1645119"/>
                    <a:pt x="242" y="1632788"/>
                    <a:pt x="564" y="1620860"/>
                  </a:cubicBezTo>
                  <a:lnTo>
                    <a:pt x="806" y="1610383"/>
                  </a:lnTo>
                  <a:cubicBezTo>
                    <a:pt x="1209" y="1576211"/>
                    <a:pt x="3143" y="1541798"/>
                    <a:pt x="4917" y="1508432"/>
                  </a:cubicBezTo>
                  <a:lnTo>
                    <a:pt x="5722" y="1492878"/>
                  </a:lnTo>
                  <a:lnTo>
                    <a:pt x="5722" y="1492394"/>
                  </a:lnTo>
                  <a:lnTo>
                    <a:pt x="5803" y="1491911"/>
                  </a:lnTo>
                  <a:lnTo>
                    <a:pt x="7012" y="1477565"/>
                  </a:lnTo>
                  <a:cubicBezTo>
                    <a:pt x="9833" y="1443796"/>
                    <a:pt x="12734" y="1408899"/>
                    <a:pt x="17086" y="1374486"/>
                  </a:cubicBezTo>
                  <a:cubicBezTo>
                    <a:pt x="27160" y="1290024"/>
                    <a:pt x="40297" y="1213138"/>
                    <a:pt x="57302" y="1139556"/>
                  </a:cubicBezTo>
                  <a:cubicBezTo>
                    <a:pt x="75436" y="1060977"/>
                    <a:pt x="98888" y="983447"/>
                    <a:pt x="126935" y="909139"/>
                  </a:cubicBezTo>
                  <a:cubicBezTo>
                    <a:pt x="154740" y="835558"/>
                    <a:pt x="188750" y="761734"/>
                    <a:pt x="228161" y="689683"/>
                  </a:cubicBezTo>
                  <a:cubicBezTo>
                    <a:pt x="259914" y="632865"/>
                    <a:pt x="295134" y="577417"/>
                    <a:pt x="332850" y="525031"/>
                  </a:cubicBezTo>
                  <a:cubicBezTo>
                    <a:pt x="437702" y="346677"/>
                    <a:pt x="565020" y="182730"/>
                    <a:pt x="710763" y="37249"/>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9" name="Titolo 1">
            <a:extLst>
              <a:ext uri="{FF2B5EF4-FFF2-40B4-BE49-F238E27FC236}">
                <a16:creationId xmlns:a16="http://schemas.microsoft.com/office/drawing/2014/main" id="{6DFAD02E-74AB-9F44-4902-B05FFA7C9356}"/>
              </a:ext>
            </a:extLst>
          </p:cNvPr>
          <p:cNvSpPr txBox="1">
            <a:spLocks/>
          </p:cNvSpPr>
          <p:nvPr/>
        </p:nvSpPr>
        <p:spPr>
          <a:xfrm>
            <a:off x="7557220" y="4499068"/>
            <a:ext cx="3035224" cy="1133499"/>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800" b="1">
                <a:solidFill>
                  <a:srgbClr val="258BA1"/>
                </a:solidFill>
                <a:latin typeface="Century Gothic" panose="020B0502020202020204" pitchFamily="34" charset="0"/>
              </a:rPr>
              <a:t>Privacy</a:t>
            </a:r>
            <a:endParaRPr lang="it-IT" sz="4800">
              <a:latin typeface="Century Gothic" panose="020B0502020202020204" pitchFamily="34" charset="0"/>
            </a:endParaRPr>
          </a:p>
        </p:txBody>
      </p:sp>
    </p:spTree>
    <p:extLst>
      <p:ext uri="{BB962C8B-B14F-4D97-AF65-F5344CB8AC3E}">
        <p14:creationId xmlns:p14="http://schemas.microsoft.com/office/powerpoint/2010/main" val="25618422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19" name="Input penna 18">
                <a:extLst>
                  <a:ext uri="{FF2B5EF4-FFF2-40B4-BE49-F238E27FC236}">
                    <a16:creationId xmlns:a16="http://schemas.microsoft.com/office/drawing/2014/main" id="{CC7BE361-A89D-6763-73B0-DD398058C860}"/>
                  </a:ext>
                </a:extLst>
              </p14:cNvPr>
              <p14:cNvContentPartPr/>
              <p14:nvPr/>
            </p14:nvContentPartPr>
            <p14:xfrm>
              <a:off x="-32115" y="3965166"/>
              <a:ext cx="1593720" cy="2828880"/>
            </p14:xfrm>
          </p:contentPart>
        </mc:Choice>
        <mc:Fallback xmlns="">
          <p:pic>
            <p:nvPicPr>
              <p:cNvPr id="19" name="Input penna 18">
                <a:extLst>
                  <a:ext uri="{FF2B5EF4-FFF2-40B4-BE49-F238E27FC236}">
                    <a16:creationId xmlns:a16="http://schemas.microsoft.com/office/drawing/2014/main" id="{CC7BE361-A89D-6763-73B0-DD398058C860}"/>
                  </a:ext>
                </a:extLst>
              </p:cNvPr>
              <p:cNvPicPr/>
              <p:nvPr/>
            </p:nvPicPr>
            <p:blipFill>
              <a:blip r:embed="rId3"/>
              <a:stretch>
                <a:fillRect/>
              </a:stretch>
            </p:blipFill>
            <p:spPr>
              <a:xfrm>
                <a:off x="-86127" y="3857166"/>
                <a:ext cx="1701384" cy="304452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8" name="Input penna 17">
                <a:extLst>
                  <a:ext uri="{FF2B5EF4-FFF2-40B4-BE49-F238E27FC236}">
                    <a16:creationId xmlns:a16="http://schemas.microsoft.com/office/drawing/2014/main" id="{719E050E-97AF-FFDC-59F3-939B75760B6F}"/>
                  </a:ext>
                </a:extLst>
              </p14:cNvPr>
              <p14:cNvContentPartPr/>
              <p14:nvPr/>
            </p14:nvContentPartPr>
            <p14:xfrm>
              <a:off x="6964324" y="31446"/>
              <a:ext cx="5221022" cy="3233520"/>
            </p14:xfrm>
          </p:contentPart>
        </mc:Choice>
        <mc:Fallback xmlns="">
          <p:pic>
            <p:nvPicPr>
              <p:cNvPr id="18" name="Input penna 17">
                <a:extLst>
                  <a:ext uri="{FF2B5EF4-FFF2-40B4-BE49-F238E27FC236}">
                    <a16:creationId xmlns:a16="http://schemas.microsoft.com/office/drawing/2014/main" id="{719E050E-97AF-FFDC-59F3-939B75760B6F}"/>
                  </a:ext>
                </a:extLst>
              </p:cNvPr>
              <p:cNvPicPr/>
              <p:nvPr/>
            </p:nvPicPr>
            <p:blipFill>
              <a:blip r:embed="rId5"/>
              <a:stretch>
                <a:fillRect/>
              </a:stretch>
            </p:blipFill>
            <p:spPr>
              <a:xfrm>
                <a:off x="6910325" y="-76554"/>
                <a:ext cx="5328661" cy="3449160"/>
              </a:xfrm>
              <a:prstGeom prst="rect">
                <a:avLst/>
              </a:prstGeom>
            </p:spPr>
          </p:pic>
        </mc:Fallback>
      </mc:AlternateContent>
      <p:sp>
        <p:nvSpPr>
          <p:cNvPr id="2" name="Titolo 1">
            <a:extLst>
              <a:ext uri="{FF2B5EF4-FFF2-40B4-BE49-F238E27FC236}">
                <a16:creationId xmlns:a16="http://schemas.microsoft.com/office/drawing/2014/main" id="{45A00A4F-6221-319E-74D4-083BCDFF660E}"/>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a:ln w="22225">
                <a:solidFill>
                  <a:schemeClr val="tx1"/>
                </a:solidFill>
                <a:miter lim="800000"/>
              </a:ln>
              <a:latin typeface="Century Gothic" panose="020B0502020202020204" pitchFamily="34" charset="0"/>
            </a:endParaRPr>
          </a:p>
        </p:txBody>
      </p:sp>
      <p:sp>
        <p:nvSpPr>
          <p:cNvPr id="3" name="CasellaDiTesto 2">
            <a:extLst>
              <a:ext uri="{FF2B5EF4-FFF2-40B4-BE49-F238E27FC236}">
                <a16:creationId xmlns:a16="http://schemas.microsoft.com/office/drawing/2014/main" id="{1EB599A9-3748-F94D-D1D3-7E82BBF5576A}"/>
              </a:ext>
            </a:extLst>
          </p:cNvPr>
          <p:cNvSpPr txBox="1"/>
          <p:nvPr/>
        </p:nvSpPr>
        <p:spPr>
          <a:xfrm>
            <a:off x="838200" y="1825625"/>
            <a:ext cx="10515600" cy="4351338"/>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indent="-228600">
              <a:lnSpc>
                <a:spcPct val="90000"/>
              </a:lnSpc>
              <a:spcAft>
                <a:spcPts val="600"/>
              </a:spcAft>
              <a:buFont typeface="Arial" panose="020B0604020202020204" pitchFamily="34" charset="0"/>
              <a:buChar char="•"/>
            </a:pPr>
            <a:r>
              <a:rPr lang="en-US">
                <a:latin typeface="Century Gothic" panose="020B0502020202020204" pitchFamily="34" charset="0"/>
              </a:rPr>
              <a:t>"I got nothing to hide!" - Snowden (before working for the CIA)</a:t>
            </a:r>
            <a:endParaRPr lang="it-IT">
              <a:latin typeface="Century Gothic" panose="020B0502020202020204" pitchFamily="34" charset="0"/>
            </a:endParaRPr>
          </a:p>
          <a:p>
            <a:pPr indent="-228600">
              <a:lnSpc>
                <a:spcPct val="90000"/>
              </a:lnSpc>
              <a:spcAft>
                <a:spcPts val="600"/>
              </a:spcAft>
              <a:buFont typeface="Arial" panose="020B0604020202020204" pitchFamily="34" charset="0"/>
              <a:buChar char="•"/>
            </a:pPr>
            <a:r>
              <a:rPr lang="en-US">
                <a:latin typeface="Century Gothic" panose="020B0502020202020204" pitchFamily="34" charset="0"/>
              </a:rPr>
              <a:t>"</a:t>
            </a:r>
            <a:r>
              <a:rPr lang="en-US">
                <a:latin typeface="Century Gothic" panose="020B0502020202020204" pitchFamily="34" charset="0"/>
                <a:ea typeface="Calibri"/>
                <a:cs typeface="Calibri"/>
              </a:rPr>
              <a:t>Yeah, your life's actually pretty boring" - your FBI agent</a:t>
            </a:r>
            <a:endParaRPr lang="it-IT">
              <a:latin typeface="Century Gothic" panose="020B0502020202020204" pitchFamily="34" charset="0"/>
              <a:ea typeface="Calibri"/>
              <a:cs typeface="Calibri"/>
            </a:endParaRPr>
          </a:p>
        </p:txBody>
      </p:sp>
      <p:pic>
        <p:nvPicPr>
          <p:cNvPr id="4" name="Immagine 3" descr="Immagine che contiene testo, cartone animato, Cartoni animati, clipart&#10;&#10;Descrizione generata automaticamente">
            <a:extLst>
              <a:ext uri="{FF2B5EF4-FFF2-40B4-BE49-F238E27FC236}">
                <a16:creationId xmlns:a16="http://schemas.microsoft.com/office/drawing/2014/main" id="{A0B99200-2F20-5394-91B9-EE5E8BF4F672}"/>
              </a:ext>
            </a:extLst>
          </p:cNvPr>
          <p:cNvPicPr>
            <a:picLocks noChangeAspect="1"/>
          </p:cNvPicPr>
          <p:nvPr/>
        </p:nvPicPr>
        <p:blipFill>
          <a:blip r:embed="rId6"/>
          <a:stretch>
            <a:fillRect/>
          </a:stretch>
        </p:blipFill>
        <p:spPr>
          <a:xfrm>
            <a:off x="1328327" y="2690586"/>
            <a:ext cx="6374458" cy="3913348"/>
          </a:xfrm>
          <a:prstGeom prst="rect">
            <a:avLst/>
          </a:prstGeom>
          <a:ln>
            <a:solidFill>
              <a:schemeClr val="accent1"/>
            </a:solidFill>
          </a:ln>
          <a:effectLst>
            <a:glow rad="101600">
              <a:srgbClr val="DAF1F6">
                <a:alpha val="60000"/>
              </a:srgbClr>
            </a:glow>
            <a:innerShdw blurRad="114300">
              <a:prstClr val="black"/>
            </a:innerShdw>
          </a:effectLst>
        </p:spPr>
      </p:pic>
      <p:sp>
        <p:nvSpPr>
          <p:cNvPr id="5" name="Titolo 1">
            <a:extLst>
              <a:ext uri="{FF2B5EF4-FFF2-40B4-BE49-F238E27FC236}">
                <a16:creationId xmlns:a16="http://schemas.microsoft.com/office/drawing/2014/main" id="{44EF317A-C78C-DB8C-C656-601E79D83B74}"/>
              </a:ext>
            </a:extLst>
          </p:cNvPr>
          <p:cNvSpPr txBox="1">
            <a:spLocks/>
          </p:cNvSpPr>
          <p:nvPr/>
        </p:nvSpPr>
        <p:spPr>
          <a:xfrm>
            <a:off x="838200" y="557188"/>
            <a:ext cx="10515600" cy="1133499"/>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atin typeface="Century Gothic" panose="020B0502020202020204" pitchFamily="34" charset="0"/>
              </a:rPr>
              <a:t>Why care about </a:t>
            </a:r>
            <a:r>
              <a:rPr lang="en-US" b="1">
                <a:solidFill>
                  <a:srgbClr val="258BA1"/>
                </a:solidFill>
                <a:latin typeface="Century Gothic" panose="020B0502020202020204" pitchFamily="34" charset="0"/>
              </a:rPr>
              <a:t>privacy</a:t>
            </a:r>
            <a:r>
              <a:rPr lang="en-US">
                <a:latin typeface="Century Gothic" panose="020B0502020202020204" pitchFamily="34" charset="0"/>
              </a:rPr>
              <a:t>?</a:t>
            </a:r>
            <a:endParaRPr lang="it-IT">
              <a:latin typeface="Century Gothic" panose="020B0502020202020204" pitchFamily="34" charset="0"/>
            </a:endParaRPr>
          </a:p>
        </p:txBody>
      </p:sp>
      <p:sp>
        <p:nvSpPr>
          <p:cNvPr id="6" name="CasellaDiTesto 5">
            <a:extLst>
              <a:ext uri="{FF2B5EF4-FFF2-40B4-BE49-F238E27FC236}">
                <a16:creationId xmlns:a16="http://schemas.microsoft.com/office/drawing/2014/main" id="{1A467EF2-9C4F-DE76-AA55-3CA103EFC64C}"/>
              </a:ext>
            </a:extLst>
          </p:cNvPr>
          <p:cNvSpPr txBox="1"/>
          <p:nvPr/>
        </p:nvSpPr>
        <p:spPr>
          <a:xfrm>
            <a:off x="8656320" y="6370320"/>
            <a:ext cx="3454400" cy="369332"/>
          </a:xfrm>
          <a:prstGeom prst="rect">
            <a:avLst/>
          </a:prstGeom>
          <a:noFill/>
        </p:spPr>
        <p:txBody>
          <a:bodyPr wrap="square" rtlCol="0">
            <a:spAutoFit/>
          </a:bodyPr>
          <a:lstStyle/>
          <a:p>
            <a:r>
              <a:rPr lang="it-IT" i="1">
                <a:latin typeface="Century Gothic" panose="020B0502020202020204" pitchFamily="34" charset="0"/>
              </a:rPr>
              <a:t>Source: The </a:t>
            </a:r>
            <a:r>
              <a:rPr lang="it-IT" i="1" err="1">
                <a:latin typeface="Century Gothic" panose="020B0502020202020204" pitchFamily="34" charset="0"/>
              </a:rPr>
              <a:t>Snowden</a:t>
            </a:r>
            <a:r>
              <a:rPr lang="it-IT" i="1">
                <a:latin typeface="Century Gothic" panose="020B0502020202020204" pitchFamily="34" charset="0"/>
              </a:rPr>
              <a:t> papers</a:t>
            </a:r>
          </a:p>
        </p:txBody>
      </p:sp>
      <p:pic>
        <p:nvPicPr>
          <p:cNvPr id="3074" name="Picture 2">
            <a:extLst>
              <a:ext uri="{FF2B5EF4-FFF2-40B4-BE49-F238E27FC236}">
                <a16:creationId xmlns:a16="http://schemas.microsoft.com/office/drawing/2014/main" id="{9386B7F6-9139-B70B-2267-45520217B62C}"/>
              </a:ext>
            </a:extLst>
          </p:cNvPr>
          <p:cNvPicPr>
            <a:picLocks noChangeAspect="1" noChangeArrowheads="1"/>
          </p:cNvPicPr>
          <p:nvPr/>
        </p:nvPicPr>
        <p:blipFill rotWithShape="1">
          <a:blip r:embed="rId7">
            <a:extLst>
              <a:ext uri="{BEBA8EAE-BF5A-486C-A8C5-ECC9F3942E4B}">
                <a14:imgProps xmlns:a14="http://schemas.microsoft.com/office/drawing/2010/main">
                  <a14:imgLayer r:embed="rId8">
                    <a14:imgEffect>
                      <a14:backgroundRemoval t="10000" b="90000" l="15417" r="87250">
                        <a14:foregroundMark x1="21500" y1="32125" x2="17917" y2="13875"/>
                        <a14:foregroundMark x1="17917" y1="13875" x2="17917" y2="13750"/>
                        <a14:foregroundMark x1="15417" y1="16000" x2="15417" y2="16000"/>
                        <a14:foregroundMark x1="18833" y1="88000" x2="18833" y2="88000"/>
                        <a14:foregroundMark x1="18833" y1="84875" x2="18833" y2="84875"/>
                        <a14:foregroundMark x1="29583" y1="87125" x2="29583" y2="87125"/>
                        <a14:foregroundMark x1="29000" y1="86500" x2="29000" y2="86500"/>
                        <a14:foregroundMark x1="28833" y1="88500" x2="28833" y2="88500"/>
                        <a14:foregroundMark x1="80917" y1="81125" x2="80917" y2="81125"/>
                        <a14:foregroundMark x1="80333" y1="72500" x2="87250" y2="81625"/>
                        <a14:foregroundMark x1="87250" y1="81625" x2="85167" y2="88250"/>
                      </a14:backgroundRemoval>
                    </a14:imgEffect>
                  </a14:imgLayer>
                </a14:imgProps>
              </a:ext>
              <a:ext uri="{28A0092B-C50C-407E-A947-70E740481C1C}">
                <a14:useLocalDpi xmlns:a14="http://schemas.microsoft.com/office/drawing/2010/main" val="0"/>
              </a:ext>
            </a:extLst>
          </a:blip>
          <a:srcRect t="-26090" b="-26090"/>
          <a:stretch/>
        </p:blipFill>
        <p:spPr bwMode="auto">
          <a:xfrm>
            <a:off x="8514080" y="-274320"/>
            <a:ext cx="3495040" cy="35458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26927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nodePh="1">
                                  <p:stCondLst>
                                    <p:cond delay="1000"/>
                                  </p:stCondLst>
                                  <p:endCondLst>
                                    <p:cond evt="begin" delay="0">
                                      <p:tn val="5"/>
                                    </p:cond>
                                  </p:end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up)">
                                      <p:cBhvr>
                                        <p:cTn id="12" dur="500"/>
                                        <p:tgtEl>
                                          <p:spTgt spid="5"/>
                                        </p:tgtEl>
                                      </p:cBhvr>
                                    </p:animEffect>
                                  </p:childTnLst>
                                </p:cTn>
                              </p:par>
                            </p:childTnLst>
                          </p:cTn>
                        </p:par>
                        <p:par>
                          <p:cTn id="13" fill="hold">
                            <p:stCondLst>
                              <p:cond delay="500"/>
                            </p:stCondLst>
                            <p:childTnLst>
                              <p:par>
                                <p:cTn id="14" presetID="1" presetClass="entr" presetSubtype="0" fill="hold" nodeType="afterEffect">
                                  <p:stCondLst>
                                    <p:cond delay="0"/>
                                  </p:stCondLst>
                                  <p:childTnLst>
                                    <p:set>
                                      <p:cBhvr>
                                        <p:cTn id="15" dur="1" fill="hold">
                                          <p:stCondLst>
                                            <p:cond delay="0"/>
                                          </p:stCondLst>
                                        </p:cTn>
                                        <p:tgtEl>
                                          <p:spTgt spid="18"/>
                                        </p:tgtEl>
                                        <p:attrNameLst>
                                          <p:attrName>style.visibility</p:attrName>
                                        </p:attrNameLst>
                                      </p:cBhvr>
                                      <p:to>
                                        <p:strVal val="visible"/>
                                      </p:to>
                                    </p:set>
                                  </p:childTnLst>
                                </p:cTn>
                              </p:par>
                            </p:childTnLst>
                          </p:cTn>
                        </p:par>
                        <p:par>
                          <p:cTn id="16" fill="hold">
                            <p:stCondLst>
                              <p:cond delay="500"/>
                            </p:stCondLst>
                            <p:childTnLst>
                              <p:par>
                                <p:cTn id="17" presetID="10" presetClass="entr" presetSubtype="0" fill="hold" nodeType="afterEffect">
                                  <p:stCondLst>
                                    <p:cond delay="0"/>
                                  </p:stCondLst>
                                  <p:childTnLst>
                                    <p:set>
                                      <p:cBhvr>
                                        <p:cTn id="18" dur="1" fill="hold">
                                          <p:stCondLst>
                                            <p:cond delay="0"/>
                                          </p:stCondLst>
                                        </p:cTn>
                                        <p:tgtEl>
                                          <p:spTgt spid="3074"/>
                                        </p:tgtEl>
                                        <p:attrNameLst>
                                          <p:attrName>style.visibility</p:attrName>
                                        </p:attrNameLst>
                                      </p:cBhvr>
                                      <p:to>
                                        <p:strVal val="visible"/>
                                      </p:to>
                                    </p:set>
                                    <p:animEffect transition="in" filter="fade">
                                      <p:cBhvr>
                                        <p:cTn id="19" dur="500"/>
                                        <p:tgtEl>
                                          <p:spTgt spid="3074"/>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1" fill="hold" grpId="0" nodeType="click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wipe(up)">
                                      <p:cBhvr>
                                        <p:cTn id="24" dur="500"/>
                                        <p:tgtEl>
                                          <p:spTgt spid="3"/>
                                        </p:tgtEl>
                                      </p:cBhvr>
                                    </p:animEffect>
                                  </p:childTnLst>
                                </p:cTn>
                              </p:par>
                              <p:par>
                                <p:cTn id="25" presetID="22" presetClass="entr" presetSubtype="1" fill="hold" nodeType="with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wipe(up)">
                                      <p:cBhvr>
                                        <p:cTn id="27" dur="500"/>
                                        <p:tgtEl>
                                          <p:spTgt spid="4"/>
                                        </p:tgtEl>
                                      </p:cBhvr>
                                    </p:animEffect>
                                  </p:childTnLst>
                                </p:cTn>
                              </p:par>
                              <p:par>
                                <p:cTn id="28" presetID="16" presetClass="entr" presetSubtype="37" fill="hold" grpId="0" nodeType="with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barn(outVertical)">
                                      <p:cBhvr>
                                        <p:cTn id="30" dur="500"/>
                                        <p:tgtEl>
                                          <p:spTgt spid="6"/>
                                        </p:tgtEl>
                                      </p:cBhvr>
                                    </p:animEffect>
                                  </p:childTnLst>
                                </p:cTn>
                              </p:par>
                              <p:par>
                                <p:cTn id="31" presetID="1" presetClass="entr" presetSubtype="0" fill="hold" nodeType="with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5" grpId="0"/>
      <p:bldP spid="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1">
            <a:extLst>
              <a:ext uri="{FF2B5EF4-FFF2-40B4-BE49-F238E27FC236}">
                <a16:creationId xmlns:a16="http://schemas.microsoft.com/office/drawing/2014/main" id="{8C7C7D1D-5309-318E-3A47-173480B2CFFC}"/>
              </a:ext>
            </a:extLst>
          </p:cNvPr>
          <p:cNvSpPr txBox="1">
            <a:spLocks/>
          </p:cNvSpPr>
          <p:nvPr/>
        </p:nvSpPr>
        <p:spPr>
          <a:xfrm>
            <a:off x="838200" y="314133"/>
            <a:ext cx="10515600" cy="1325563"/>
          </a:xfrm>
          <a:prstGeom prst="rect">
            <a:avLst/>
          </a:prstGeom>
        </p:spPr>
        <p:txBody>
          <a:bodyPr lIns="91440" tIns="45720" rIns="91440" bIns="4572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it-IT">
                <a:latin typeface="Century Gothic" panose="020B0502020202020204" pitchFamily="34" charset="0"/>
                <a:cs typeface="Calibri Light"/>
              </a:rPr>
              <a:t>Privacy </a:t>
            </a:r>
            <a:r>
              <a:rPr lang="it-IT" err="1">
                <a:latin typeface="Century Gothic" panose="020B0502020202020204" pitchFamily="34" charset="0"/>
                <a:cs typeface="Calibri Light"/>
              </a:rPr>
              <a:t>is</a:t>
            </a:r>
            <a:r>
              <a:rPr lang="it-IT">
                <a:latin typeface="Century Gothic" panose="020B0502020202020204" pitchFamily="34" charset="0"/>
                <a:cs typeface="Calibri Light"/>
              </a:rPr>
              <a:t> </a:t>
            </a:r>
            <a:r>
              <a:rPr lang="en-US" b="1">
                <a:solidFill>
                  <a:srgbClr val="258BA1"/>
                </a:solidFill>
                <a:latin typeface="Century Gothic" panose="020B0502020202020204" pitchFamily="34" charset="0"/>
                <a:ea typeface="+mj-lt"/>
                <a:cs typeface="+mj-lt"/>
              </a:rPr>
              <a:t>completely </a:t>
            </a:r>
            <a:r>
              <a:rPr lang="en-US" b="1">
                <a:solidFill>
                  <a:srgbClr val="258BA1"/>
                </a:solidFill>
                <a:latin typeface="Century Gothic" panose="020B0502020202020204" pitchFamily="34" charset="0"/>
                <a:ea typeface="Calibri Light"/>
                <a:cs typeface="Calibri Light"/>
              </a:rPr>
              <a:t>absent</a:t>
            </a:r>
            <a:r>
              <a:rPr lang="it-IT">
                <a:latin typeface="Century Gothic" panose="020B0502020202020204" pitchFamily="34" charset="0"/>
                <a:cs typeface="Calibri Light"/>
              </a:rPr>
              <a:t> in the </a:t>
            </a:r>
            <a:r>
              <a:rPr lang="it-IT" err="1">
                <a:latin typeface="Century Gothic" panose="020B0502020202020204" pitchFamily="34" charset="0"/>
                <a:cs typeface="Calibri Light"/>
              </a:rPr>
              <a:t>modern</a:t>
            </a:r>
            <a:r>
              <a:rPr lang="it-IT">
                <a:latin typeface="Century Gothic" panose="020B0502020202020204" pitchFamily="34" charset="0"/>
                <a:cs typeface="Calibri Light"/>
              </a:rPr>
              <a:t> age</a:t>
            </a:r>
            <a:endParaRPr lang="it-IT" b="1">
              <a:solidFill>
                <a:srgbClr val="258BA1"/>
              </a:solidFill>
              <a:latin typeface="Century Gothic" panose="020B0502020202020204" pitchFamily="34" charset="0"/>
              <a:ea typeface="+mj-lt"/>
              <a:cs typeface="+mj-lt"/>
            </a:endParaRPr>
          </a:p>
        </p:txBody>
      </p:sp>
      <p:sp>
        <p:nvSpPr>
          <p:cNvPr id="2" name="Titolo 1">
            <a:extLst>
              <a:ext uri="{FF2B5EF4-FFF2-40B4-BE49-F238E27FC236}">
                <a16:creationId xmlns:a16="http://schemas.microsoft.com/office/drawing/2014/main" id="{5DA872F5-E43B-3437-39B8-176893BC6816}"/>
              </a:ext>
            </a:extLst>
          </p:cNvPr>
          <p:cNvSpPr txBox="1">
            <a:spLocks/>
          </p:cNvSpPr>
          <p:nvPr/>
        </p:nvSpPr>
        <p:spPr>
          <a:xfrm>
            <a:off x="838200" y="2222475"/>
            <a:ext cx="10515600" cy="1206526"/>
          </a:xfrm>
          <a:prstGeom prst="rect">
            <a:avLst/>
          </a:prstGeom>
          <a:ln>
            <a:solidFill>
              <a:schemeClr val="tx1"/>
            </a:solidFill>
          </a:ln>
        </p:spPr>
        <p:txBody>
          <a:bodyPr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it-IT" sz="3900" err="1">
                <a:latin typeface="Century Gothic" panose="020B0502020202020204" pitchFamily="34" charset="0"/>
                <a:cs typeface="Calibri Light"/>
              </a:rPr>
              <a:t>Anything</a:t>
            </a:r>
            <a:r>
              <a:rPr lang="it-IT" sz="3900">
                <a:latin typeface="Century Gothic" panose="020B0502020202020204" pitchFamily="34" charset="0"/>
                <a:cs typeface="Calibri Light"/>
              </a:rPr>
              <a:t> that you do </a:t>
            </a:r>
            <a:r>
              <a:rPr lang="it-IT" sz="3900" err="1">
                <a:latin typeface="Century Gothic" panose="020B0502020202020204" pitchFamily="34" charset="0"/>
                <a:cs typeface="Calibri Light"/>
              </a:rPr>
              <a:t>is</a:t>
            </a:r>
            <a:r>
              <a:rPr lang="it-IT" sz="3900">
                <a:latin typeface="Century Gothic" panose="020B0502020202020204" pitchFamily="34" charset="0"/>
                <a:cs typeface="Calibri Light"/>
              </a:rPr>
              <a:t> </a:t>
            </a:r>
            <a:r>
              <a:rPr lang="en-US" sz="3900" b="1">
                <a:solidFill>
                  <a:srgbClr val="258BA1"/>
                </a:solidFill>
                <a:latin typeface="Century Gothic" panose="020B0502020202020204" pitchFamily="34" charset="0"/>
                <a:ea typeface="+mj-lt"/>
                <a:cs typeface="+mj-lt"/>
              </a:rPr>
              <a:t>tracked</a:t>
            </a:r>
            <a:r>
              <a:rPr lang="it-IT" sz="3900">
                <a:latin typeface="Century Gothic" panose="020B0502020202020204" pitchFamily="34" charset="0"/>
                <a:cs typeface="Calibri Light"/>
              </a:rPr>
              <a:t>, </a:t>
            </a:r>
            <a:r>
              <a:rPr lang="en-US" sz="3900" b="1">
                <a:solidFill>
                  <a:srgbClr val="258BA1"/>
                </a:solidFill>
                <a:latin typeface="Century Gothic" panose="020B0502020202020204" pitchFamily="34" charset="0"/>
                <a:ea typeface="+mj-lt"/>
                <a:cs typeface="+mj-lt"/>
              </a:rPr>
              <a:t>analyzed</a:t>
            </a:r>
            <a:r>
              <a:rPr lang="it-IT" sz="3900">
                <a:latin typeface="Century Gothic" panose="020B0502020202020204" pitchFamily="34" charset="0"/>
                <a:cs typeface="Calibri Light"/>
              </a:rPr>
              <a:t>, </a:t>
            </a:r>
            <a:r>
              <a:rPr lang="en-US" sz="3900" b="1">
                <a:solidFill>
                  <a:srgbClr val="258BA1"/>
                </a:solidFill>
                <a:latin typeface="Century Gothic" panose="020B0502020202020204" pitchFamily="34" charset="0"/>
                <a:ea typeface="+mj-lt"/>
                <a:cs typeface="+mj-lt"/>
              </a:rPr>
              <a:t>aggregated </a:t>
            </a:r>
            <a:r>
              <a:rPr lang="en-US" sz="3900">
                <a:latin typeface="Century Gothic" panose="020B0502020202020204" pitchFamily="34" charset="0"/>
                <a:ea typeface="+mj-lt"/>
                <a:cs typeface="+mj-lt"/>
              </a:rPr>
              <a:t>and </a:t>
            </a:r>
            <a:r>
              <a:rPr lang="it-IT" sz="3900" err="1">
                <a:latin typeface="Century Gothic" panose="020B0502020202020204" pitchFamily="34" charset="0"/>
                <a:ea typeface="+mj-lt"/>
                <a:cs typeface="+mj-lt"/>
              </a:rPr>
              <a:t>sold</a:t>
            </a:r>
            <a:r>
              <a:rPr lang="it-IT" sz="3900">
                <a:latin typeface="Century Gothic" panose="020B0502020202020204" pitchFamily="34" charset="0"/>
                <a:ea typeface="+mj-lt"/>
                <a:cs typeface="+mj-lt"/>
              </a:rPr>
              <a:t> </a:t>
            </a:r>
            <a:r>
              <a:rPr lang="it-IT" sz="3900">
                <a:latin typeface="Century Gothic" panose="020B0502020202020204" pitchFamily="34" charset="0"/>
                <a:cs typeface="Calibri Light"/>
              </a:rPr>
              <a:t>on a market</a:t>
            </a:r>
            <a:endParaRPr lang="it-IT" sz="3900">
              <a:latin typeface="Century Gothic" panose="020B0502020202020204" pitchFamily="34" charset="0"/>
              <a:ea typeface="Calibri Light" panose="020F0302020204030204"/>
              <a:cs typeface="Calibri Light" panose="020F0302020204030204"/>
            </a:endParaRPr>
          </a:p>
        </p:txBody>
      </p:sp>
      <p:sp>
        <p:nvSpPr>
          <p:cNvPr id="11" name="CasellaDiTesto 10">
            <a:extLst>
              <a:ext uri="{FF2B5EF4-FFF2-40B4-BE49-F238E27FC236}">
                <a16:creationId xmlns:a16="http://schemas.microsoft.com/office/drawing/2014/main" id="{C06A0FEE-BD0B-3479-1DEC-49A5FF080CDA}"/>
              </a:ext>
            </a:extLst>
          </p:cNvPr>
          <p:cNvSpPr txBox="1"/>
          <p:nvPr/>
        </p:nvSpPr>
        <p:spPr>
          <a:xfrm>
            <a:off x="6477000" y="3784961"/>
            <a:ext cx="4365171" cy="249299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2600" b="0" i="0" u="none" strike="noStrike" kern="1200" cap="none" spc="0" normalizeH="0" baseline="0" noProof="0">
                <a:ln>
                  <a:noFill/>
                </a:ln>
                <a:solidFill>
                  <a:prstClr val="black"/>
                </a:solidFill>
                <a:effectLst/>
                <a:uLnTx/>
                <a:uFillTx/>
                <a:latin typeface="Century Gothic"/>
                <a:ea typeface="Calibri" panose="020F0502020204030204"/>
                <a:cs typeface="Calibri" panose="020F0502020204030204"/>
              </a:rPr>
              <a:t> </a:t>
            </a:r>
            <a:r>
              <a:rPr kumimoji="0" lang="en-US" sz="2600" b="0" i="0" u="none" strike="noStrike" kern="1200" cap="none" spc="0" normalizeH="0" baseline="0" noProof="0" err="1">
                <a:ln>
                  <a:noFill/>
                </a:ln>
                <a:solidFill>
                  <a:prstClr val="black"/>
                </a:solidFill>
                <a:effectLst/>
                <a:uLnTx/>
                <a:uFillTx/>
                <a:latin typeface="Century Gothic"/>
                <a:ea typeface="Calibri" panose="020F0502020204030204"/>
                <a:cs typeface="Calibri" panose="020F0502020204030204"/>
              </a:rPr>
              <a:t>Clickthroughs</a:t>
            </a:r>
            <a:r>
              <a:rPr kumimoji="0" lang="en-US" sz="2600" b="0" i="0" u="none" strike="noStrike" kern="1200" cap="none" spc="0" normalizeH="0" baseline="0" noProof="0">
                <a:ln>
                  <a:noFill/>
                </a:ln>
                <a:solidFill>
                  <a:prstClr val="black"/>
                </a:solidFill>
                <a:effectLst/>
                <a:uLnTx/>
                <a:uFillTx/>
                <a:latin typeface="Century Gothic"/>
                <a:ea typeface="Calibri" panose="020F0502020204030204"/>
                <a:cs typeface="Calibri" panose="020F0502020204030204"/>
              </a:rPr>
              <a:t> (cookies), </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2600" b="0" i="0" u="none" strike="noStrike" kern="1200" cap="none" spc="0" normalizeH="0" baseline="0" noProof="0">
                <a:ln>
                  <a:noFill/>
                </a:ln>
                <a:solidFill>
                  <a:prstClr val="black"/>
                </a:solidFill>
                <a:effectLst/>
                <a:uLnTx/>
                <a:uFillTx/>
                <a:latin typeface="Century Gothic"/>
                <a:ea typeface="Calibri" panose="020F0502020204030204"/>
                <a:cs typeface="Calibri" panose="020F0502020204030204"/>
              </a:rPr>
              <a:t> Camera, </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2600" b="0" i="0" u="none" strike="noStrike" kern="1200" cap="none" spc="0" normalizeH="0" baseline="0" noProof="0">
                <a:ln>
                  <a:noFill/>
                </a:ln>
                <a:solidFill>
                  <a:prstClr val="black"/>
                </a:solidFill>
                <a:effectLst/>
                <a:uLnTx/>
                <a:uFillTx/>
                <a:latin typeface="Century Gothic"/>
                <a:ea typeface="Calibri" panose="020F0502020204030204"/>
                <a:cs typeface="Calibri" panose="020F0502020204030204"/>
              </a:rPr>
              <a:t> voice inflection, </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2600" b="0" i="0" u="none" strike="noStrike" kern="1200" cap="none" spc="0" normalizeH="0" baseline="0" noProof="0">
                <a:ln>
                  <a:noFill/>
                </a:ln>
                <a:solidFill>
                  <a:prstClr val="black"/>
                </a:solidFill>
                <a:effectLst/>
                <a:uLnTx/>
                <a:uFillTx/>
                <a:latin typeface="Century Gothic"/>
                <a:ea typeface="Calibri" panose="020F0502020204030204"/>
                <a:cs typeface="Calibri" panose="020F0502020204030204"/>
              </a:rPr>
              <a:t> </a:t>
            </a:r>
            <a:r>
              <a:rPr kumimoji="0" lang="en-US" sz="2600" b="0" i="0" u="none" strike="noStrike" kern="1200" cap="none" spc="0" normalizeH="0" baseline="0" noProof="0" err="1">
                <a:ln>
                  <a:noFill/>
                </a:ln>
                <a:solidFill>
                  <a:prstClr val="black"/>
                </a:solidFill>
                <a:effectLst/>
                <a:uLnTx/>
                <a:uFillTx/>
                <a:latin typeface="Century Gothic"/>
                <a:ea typeface="Calibri" panose="020F0502020204030204"/>
                <a:cs typeface="Calibri" panose="020F0502020204030204"/>
              </a:rPr>
              <a:t>Pokemon</a:t>
            </a:r>
            <a:r>
              <a:rPr kumimoji="0" lang="en-US" sz="2600" b="0" i="0" u="none" strike="noStrike" kern="1200" cap="none" spc="0" normalizeH="0" baseline="0" noProof="0">
                <a:ln>
                  <a:noFill/>
                </a:ln>
                <a:solidFill>
                  <a:prstClr val="black"/>
                </a:solidFill>
                <a:effectLst/>
                <a:uLnTx/>
                <a:uFillTx/>
                <a:latin typeface="Century Gothic"/>
                <a:ea typeface="Calibri" panose="020F0502020204030204"/>
                <a:cs typeface="Calibri" panose="020F0502020204030204"/>
              </a:rPr>
              <a:t> go trips,</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2600" b="0" i="0" u="none" strike="noStrike" kern="1200" cap="none" spc="0" normalizeH="0" baseline="0" noProof="0">
                <a:ln>
                  <a:noFill/>
                </a:ln>
                <a:solidFill>
                  <a:prstClr val="black"/>
                </a:solidFill>
                <a:effectLst/>
                <a:uLnTx/>
                <a:uFillTx/>
                <a:latin typeface="Century Gothic"/>
                <a:ea typeface="Calibri" panose="020F0502020204030204"/>
                <a:cs typeface="Calibri" panose="020F0502020204030204"/>
              </a:rPr>
              <a:t> Car trips, </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2600" b="0" i="0" u="none" strike="noStrike" kern="1200" cap="none" spc="0" normalizeH="0" baseline="0" noProof="0">
                <a:ln>
                  <a:noFill/>
                </a:ln>
                <a:solidFill>
                  <a:prstClr val="black"/>
                </a:solidFill>
                <a:effectLst/>
                <a:uLnTx/>
                <a:uFillTx/>
                <a:latin typeface="Century Gothic"/>
                <a:ea typeface="Calibri" panose="020F0502020204030204"/>
                <a:cs typeface="Calibri" panose="020F0502020204030204"/>
              </a:rPr>
              <a:t> ... </a:t>
            </a:r>
          </a:p>
        </p:txBody>
      </p:sp>
      <p:sp>
        <p:nvSpPr>
          <p:cNvPr id="13" name="CasellaDiTesto 12">
            <a:extLst>
              <a:ext uri="{FF2B5EF4-FFF2-40B4-BE49-F238E27FC236}">
                <a16:creationId xmlns:a16="http://schemas.microsoft.com/office/drawing/2014/main" id="{87BC657B-C3FB-6B98-4274-22E2B7B5E916}"/>
              </a:ext>
            </a:extLst>
          </p:cNvPr>
          <p:cNvSpPr txBox="1"/>
          <p:nvPr/>
        </p:nvSpPr>
        <p:spPr>
          <a:xfrm>
            <a:off x="1828802" y="3784961"/>
            <a:ext cx="3363684" cy="2492990"/>
          </a:xfrm>
          <a:prstGeom prst="rect">
            <a:avLst/>
          </a:prstGeom>
          <a:noFill/>
        </p:spPr>
        <p:txBody>
          <a:bodyPr wrap="square">
            <a:spAutoFit/>
          </a:bodyPr>
          <a:lstStyle/>
          <a:p>
            <a:pPr>
              <a:lnSpc>
                <a:spcPct val="100000"/>
              </a:lnSpc>
              <a:buFont typeface="Wingdings" panose="05000000000000000000" pitchFamily="2" charset="2"/>
              <a:buChar char="§"/>
            </a:pPr>
            <a:r>
              <a:rPr lang="it-IT" sz="2600">
                <a:latin typeface="Century Gothic"/>
                <a:ea typeface="Calibri" panose="020F0502020204030204"/>
                <a:cs typeface="Calibri" panose="020F0502020204030204"/>
              </a:rPr>
              <a:t>Private </a:t>
            </a:r>
            <a:r>
              <a:rPr lang="it-IT" sz="2600" err="1">
                <a:latin typeface="Century Gothic"/>
                <a:ea typeface="Calibri" panose="020F0502020204030204"/>
                <a:cs typeface="Calibri" panose="020F0502020204030204"/>
              </a:rPr>
              <a:t>searches</a:t>
            </a:r>
            <a:r>
              <a:rPr lang="it-IT" sz="2600">
                <a:latin typeface="Century Gothic"/>
                <a:ea typeface="Calibri" panose="020F0502020204030204"/>
                <a:cs typeface="Calibri" panose="020F0502020204030204"/>
              </a:rPr>
              <a:t>, </a:t>
            </a:r>
          </a:p>
          <a:p>
            <a:pPr>
              <a:lnSpc>
                <a:spcPct val="100000"/>
              </a:lnSpc>
              <a:buFont typeface="Wingdings" panose="05000000000000000000" pitchFamily="2" charset="2"/>
              <a:buChar char="§"/>
            </a:pPr>
            <a:r>
              <a:rPr lang="it-IT" sz="2600">
                <a:latin typeface="Century Gothic"/>
                <a:ea typeface="Calibri" panose="020F0502020204030204"/>
                <a:cs typeface="Calibri" panose="020F0502020204030204"/>
              </a:rPr>
              <a:t>Medical </a:t>
            </a:r>
            <a:r>
              <a:rPr lang="it-IT" sz="2600" err="1">
                <a:latin typeface="Century Gothic"/>
                <a:ea typeface="Calibri" panose="020F0502020204030204"/>
                <a:cs typeface="Calibri" panose="020F0502020204030204"/>
              </a:rPr>
              <a:t>searches</a:t>
            </a:r>
            <a:r>
              <a:rPr lang="it-IT" sz="2600">
                <a:latin typeface="Century Gothic"/>
                <a:ea typeface="Calibri" panose="020F0502020204030204"/>
                <a:cs typeface="Calibri" panose="020F0502020204030204"/>
              </a:rPr>
              <a:t>, </a:t>
            </a:r>
          </a:p>
          <a:p>
            <a:pPr>
              <a:lnSpc>
                <a:spcPct val="100000"/>
              </a:lnSpc>
              <a:buFont typeface="Wingdings" panose="05000000000000000000" pitchFamily="2" charset="2"/>
              <a:buChar char="§"/>
            </a:pPr>
            <a:r>
              <a:rPr lang="it-IT" sz="2600">
                <a:latin typeface="Century Gothic"/>
                <a:ea typeface="Calibri" panose="020F0502020204030204"/>
                <a:cs typeface="Calibri" panose="020F0502020204030204"/>
              </a:rPr>
              <a:t>Google map trips, </a:t>
            </a:r>
          </a:p>
          <a:p>
            <a:pPr>
              <a:lnSpc>
                <a:spcPct val="100000"/>
              </a:lnSpc>
              <a:buFont typeface="Wingdings" panose="05000000000000000000" pitchFamily="2" charset="2"/>
              <a:buChar char="§"/>
            </a:pPr>
            <a:r>
              <a:rPr lang="it-IT" sz="2600">
                <a:latin typeface="Century Gothic"/>
                <a:ea typeface="Calibri" panose="020F0502020204030204"/>
                <a:cs typeface="Calibri" panose="020F0502020204030204"/>
              </a:rPr>
              <a:t>Emails,</a:t>
            </a:r>
          </a:p>
          <a:p>
            <a:pPr>
              <a:lnSpc>
                <a:spcPct val="100000"/>
              </a:lnSpc>
              <a:buFont typeface="Wingdings" panose="05000000000000000000" pitchFamily="2" charset="2"/>
              <a:buChar char="§"/>
            </a:pPr>
            <a:r>
              <a:rPr lang="it-IT" sz="2600">
                <a:latin typeface="Century Gothic"/>
                <a:ea typeface="Calibri" panose="020F0502020204030204"/>
                <a:cs typeface="Calibri" panose="020F0502020204030204"/>
              </a:rPr>
              <a:t>Job </a:t>
            </a:r>
            <a:r>
              <a:rPr lang="it-IT" sz="2600" err="1">
                <a:latin typeface="Century Gothic"/>
                <a:ea typeface="Calibri" panose="020F0502020204030204"/>
                <a:cs typeface="Calibri" panose="020F0502020204030204"/>
              </a:rPr>
              <a:t>applications</a:t>
            </a:r>
            <a:r>
              <a:rPr lang="it-IT" sz="2600">
                <a:latin typeface="Century Gothic"/>
                <a:ea typeface="Calibri" panose="020F0502020204030204"/>
                <a:cs typeface="Calibri" panose="020F0502020204030204"/>
              </a:rPr>
              <a:t>, </a:t>
            </a:r>
          </a:p>
          <a:p>
            <a:pPr>
              <a:lnSpc>
                <a:spcPct val="100000"/>
              </a:lnSpc>
              <a:buFont typeface="Wingdings" panose="05000000000000000000" pitchFamily="2" charset="2"/>
              <a:buChar char="§"/>
            </a:pPr>
            <a:r>
              <a:rPr lang="it-IT" sz="2600">
                <a:latin typeface="Century Gothic"/>
                <a:ea typeface="Calibri" panose="020F0502020204030204"/>
                <a:cs typeface="Calibri" panose="020F0502020204030204"/>
              </a:rPr>
              <a:t> Bank </a:t>
            </a:r>
            <a:r>
              <a:rPr lang="it-IT" sz="2600" err="1">
                <a:latin typeface="Century Gothic"/>
                <a:ea typeface="Calibri" panose="020F0502020204030204"/>
                <a:cs typeface="Calibri" panose="020F0502020204030204"/>
              </a:rPr>
              <a:t>transactions</a:t>
            </a:r>
            <a:r>
              <a:rPr lang="it-IT" sz="2600">
                <a:latin typeface="Century Gothic"/>
                <a:ea typeface="Calibri" panose="020F0502020204030204"/>
                <a:cs typeface="Calibri" panose="020F0502020204030204"/>
              </a:rPr>
              <a:t>,</a:t>
            </a:r>
          </a:p>
        </p:txBody>
      </p:sp>
    </p:spTree>
    <p:extLst>
      <p:ext uri="{BB962C8B-B14F-4D97-AF65-F5344CB8AC3E}">
        <p14:creationId xmlns:p14="http://schemas.microsoft.com/office/powerpoint/2010/main" val="27292671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par>
                          <p:cTn id="12" fill="hold">
                            <p:stCondLst>
                              <p:cond delay="1000"/>
                            </p:stCondLst>
                            <p:childTnLst>
                              <p:par>
                                <p:cTn id="13" presetID="26" presetClass="emph" presetSubtype="0" fill="hold" grpId="1" nodeType="afterEffect">
                                  <p:stCondLst>
                                    <p:cond delay="0"/>
                                  </p:stCondLst>
                                  <p:childTnLst>
                                    <p:animEffect transition="out" filter="fade">
                                      <p:cBhvr>
                                        <p:cTn id="14" dur="500" tmFilter="0, 0; .2, .5; .8, .5; 1, 0"/>
                                        <p:tgtEl>
                                          <p:spTgt spid="2"/>
                                        </p:tgtEl>
                                      </p:cBhvr>
                                    </p:animEffect>
                                    <p:animScale>
                                      <p:cBhvr>
                                        <p:cTn id="15" dur="250" autoRev="1" fill="hold"/>
                                        <p:tgtEl>
                                          <p:spTgt spid="2"/>
                                        </p:tgtEl>
                                      </p:cBhvr>
                                      <p:by x="105000" y="105000"/>
                                    </p:animScale>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grpId="0" nodeType="click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wipe(up)">
                                      <p:cBhvr>
                                        <p:cTn id="20" dur="500"/>
                                        <p:tgtEl>
                                          <p:spTgt spid="13"/>
                                        </p:tgtEl>
                                      </p:cBhvr>
                                    </p:animEffect>
                                  </p:childTnLst>
                                </p:cTn>
                              </p:par>
                            </p:childTnLst>
                          </p:cTn>
                        </p:par>
                        <p:par>
                          <p:cTn id="21" fill="hold">
                            <p:stCondLst>
                              <p:cond delay="500"/>
                            </p:stCondLst>
                            <p:childTnLst>
                              <p:par>
                                <p:cTn id="22" presetID="22" presetClass="entr" presetSubtype="1" fill="hold" grpId="0" nodeType="after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wipe(up)">
                                      <p:cBhvr>
                                        <p:cTn id="2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 grpId="0" animBg="1"/>
      <p:bldP spid="2" grpId="1" animBg="1"/>
      <p:bldP spid="11" grpId="0"/>
      <p:bldP spid="1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magine 3" descr="Immagine che contiene testo, diagramma, cartone animato, schermata&#10;&#10;Descrizione generata automaticamente">
            <a:extLst>
              <a:ext uri="{FF2B5EF4-FFF2-40B4-BE49-F238E27FC236}">
                <a16:creationId xmlns:a16="http://schemas.microsoft.com/office/drawing/2014/main" id="{357982FE-F91E-C08C-1F13-77078DAB470A}"/>
              </a:ext>
            </a:extLst>
          </p:cNvPr>
          <p:cNvPicPr>
            <a:picLocks noChangeAspect="1"/>
          </p:cNvPicPr>
          <p:nvPr/>
        </p:nvPicPr>
        <p:blipFill>
          <a:blip r:embed="rId2"/>
          <a:stretch>
            <a:fillRect/>
          </a:stretch>
        </p:blipFill>
        <p:spPr>
          <a:xfrm>
            <a:off x="643467" y="1219201"/>
            <a:ext cx="10905066" cy="5261694"/>
          </a:xfrm>
          <a:prstGeom prst="rect">
            <a:avLst/>
          </a:prstGeom>
          <a:effectLst>
            <a:outerShdw blurRad="63500" sx="102000" sy="102000" algn="ctr" rotWithShape="0">
              <a:prstClr val="black">
                <a:alpha val="40000"/>
              </a:prstClr>
            </a:outerShdw>
          </a:effectLst>
        </p:spPr>
      </p:pic>
      <p:sp>
        <p:nvSpPr>
          <p:cNvPr id="8" name="Titolo 1">
            <a:extLst>
              <a:ext uri="{FF2B5EF4-FFF2-40B4-BE49-F238E27FC236}">
                <a16:creationId xmlns:a16="http://schemas.microsoft.com/office/drawing/2014/main" id="{BBAA3879-817A-28C1-0850-9E49FAF030BD}"/>
              </a:ext>
            </a:extLst>
          </p:cNvPr>
          <p:cNvSpPr>
            <a:spLocks noGrp="1"/>
          </p:cNvSpPr>
          <p:nvPr>
            <p:ph type="title"/>
          </p:nvPr>
        </p:nvSpPr>
        <p:spPr>
          <a:xfrm>
            <a:off x="1069124" y="209379"/>
            <a:ext cx="10053752" cy="944506"/>
          </a:xfrm>
        </p:spPr>
        <p:txBody>
          <a:bodyPr>
            <a:normAutofit/>
          </a:bodyPr>
          <a:lstStyle/>
          <a:p>
            <a:pPr algn="ctr"/>
            <a:r>
              <a:rPr lang="it-IT" b="1">
                <a:solidFill>
                  <a:srgbClr val="258BA1"/>
                </a:solidFill>
                <a:latin typeface="Century Gothic"/>
                <a:cs typeface="Calibri Light"/>
              </a:rPr>
              <a:t>Information</a:t>
            </a:r>
            <a:r>
              <a:rPr lang="it-IT">
                <a:latin typeface="Century Gothic"/>
                <a:cs typeface="Calibri Light"/>
              </a:rPr>
              <a:t> </a:t>
            </a:r>
            <a:r>
              <a:rPr lang="it-IT" b="1">
                <a:solidFill>
                  <a:srgbClr val="258BA1"/>
                </a:solidFill>
                <a:latin typeface="Century Gothic"/>
                <a:cs typeface="Calibri Light"/>
              </a:rPr>
              <a:t>flow</a:t>
            </a:r>
            <a:r>
              <a:rPr lang="it-IT">
                <a:latin typeface="Century Gothic"/>
                <a:cs typeface="Calibri Light"/>
              </a:rPr>
              <a:t> </a:t>
            </a:r>
            <a:r>
              <a:rPr lang="it-IT" err="1">
                <a:latin typeface="Century Gothic"/>
                <a:cs typeface="Calibri Light"/>
              </a:rPr>
              <a:t>is</a:t>
            </a:r>
            <a:r>
              <a:rPr lang="it-IT">
                <a:latin typeface="Century Gothic"/>
                <a:cs typeface="Calibri Light"/>
              </a:rPr>
              <a:t> </a:t>
            </a:r>
            <a:r>
              <a:rPr lang="it-IT" err="1">
                <a:latin typeface="Century Gothic"/>
                <a:cs typeface="Calibri Light"/>
              </a:rPr>
              <a:t>highly</a:t>
            </a:r>
            <a:r>
              <a:rPr lang="it-IT">
                <a:latin typeface="Century Gothic"/>
                <a:cs typeface="Calibri Light"/>
              </a:rPr>
              <a:t> </a:t>
            </a:r>
            <a:r>
              <a:rPr lang="it-IT" err="1">
                <a:latin typeface="Century Gothic"/>
                <a:cs typeface="Calibri Light"/>
              </a:rPr>
              <a:t>asymmetric</a:t>
            </a:r>
            <a:endParaRPr lang="it-IT">
              <a:latin typeface="Century Gothic"/>
              <a:cs typeface="Calibri Light"/>
            </a:endParaRPr>
          </a:p>
        </p:txBody>
      </p:sp>
    </p:spTree>
    <p:extLst>
      <p:ext uri="{BB962C8B-B14F-4D97-AF65-F5344CB8AC3E}">
        <p14:creationId xmlns:p14="http://schemas.microsoft.com/office/powerpoint/2010/main" val="10226455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p:cTn id="11" dur="500" fill="hold"/>
                                        <p:tgtEl>
                                          <p:spTgt spid="4"/>
                                        </p:tgtEl>
                                        <p:attrNameLst>
                                          <p:attrName>ppt_w</p:attrName>
                                        </p:attrNameLst>
                                      </p:cBhvr>
                                      <p:tavLst>
                                        <p:tav tm="0">
                                          <p:val>
                                            <p:fltVal val="0"/>
                                          </p:val>
                                        </p:tav>
                                        <p:tav tm="100000">
                                          <p:val>
                                            <p:strVal val="#ppt_w"/>
                                          </p:val>
                                        </p:tav>
                                      </p:tavLst>
                                    </p:anim>
                                    <p:anim calcmode="lin" valueType="num">
                                      <p:cBhvr>
                                        <p:cTn id="12" dur="500" fill="hold"/>
                                        <p:tgtEl>
                                          <p:spTgt spid="4"/>
                                        </p:tgtEl>
                                        <p:attrNameLst>
                                          <p:attrName>ppt_h</p:attrName>
                                        </p:attrNameLst>
                                      </p:cBhvr>
                                      <p:tavLst>
                                        <p:tav tm="0">
                                          <p:val>
                                            <p:fltVal val="0"/>
                                          </p:val>
                                        </p:tav>
                                        <p:tav tm="100000">
                                          <p:val>
                                            <p:strVal val="#ppt_h"/>
                                          </p:val>
                                        </p:tav>
                                      </p:tavLst>
                                    </p:anim>
                                    <p:animEffect transition="in" filter="fade">
                                      <p:cBhvr>
                                        <p:cTn id="1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5" name="Rectangle 44">
            <a:extLst>
              <a:ext uri="{FF2B5EF4-FFF2-40B4-BE49-F238E27FC236}">
                <a16:creationId xmlns:a16="http://schemas.microsoft.com/office/drawing/2014/main" id="{63F5877B-98C7-49DD-83AB-0F6F57CB65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18" descr="AI vs Doctors: The Battle for the Future of Medicine Begins! - Shiksha  Online">
            <a:extLst>
              <a:ext uri="{FF2B5EF4-FFF2-40B4-BE49-F238E27FC236}">
                <a16:creationId xmlns:a16="http://schemas.microsoft.com/office/drawing/2014/main" id="{DDC97242-E928-E461-1E7B-4AD710D2048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896" t="-25550" r="3526" b="-25550"/>
          <a:stretch/>
        </p:blipFill>
        <p:spPr bwMode="auto">
          <a:xfrm>
            <a:off x="8085651" y="343949"/>
            <a:ext cx="4106349" cy="5833014"/>
          </a:xfrm>
          <a:custGeom>
            <a:avLst/>
            <a:gdLst/>
            <a:ahLst/>
            <a:cxnLst/>
            <a:rect l="l" t="t" r="r" b="b"/>
            <a:pathLst>
              <a:path w="4827922" h="6858000">
                <a:moveTo>
                  <a:pt x="4441" y="0"/>
                </a:moveTo>
                <a:lnTo>
                  <a:pt x="4827922" y="0"/>
                </a:lnTo>
                <a:lnTo>
                  <a:pt x="4827922" y="6858000"/>
                </a:lnTo>
                <a:lnTo>
                  <a:pt x="0" y="6858000"/>
                </a:lnTo>
                <a:lnTo>
                  <a:pt x="106674" y="6638378"/>
                </a:lnTo>
                <a:cubicBezTo>
                  <a:pt x="530028" y="5720938"/>
                  <a:pt x="777229" y="4614948"/>
                  <a:pt x="777229" y="3424428"/>
                </a:cubicBezTo>
                <a:cubicBezTo>
                  <a:pt x="777229" y="2233909"/>
                  <a:pt x="530028" y="1127919"/>
                  <a:pt x="106674" y="210478"/>
                </a:cubicBezTo>
                <a:close/>
              </a:path>
            </a:pathLst>
          </a:custGeom>
          <a:noFill/>
          <a:extLst>
            <a:ext uri="{909E8E84-426E-40DD-AFC4-6F175D3DCCD1}">
              <a14:hiddenFill xmlns:a14="http://schemas.microsoft.com/office/drawing/2010/main">
                <a:solidFill>
                  <a:srgbClr val="FFFFFF"/>
                </a:solidFill>
              </a14:hiddenFill>
            </a:ext>
          </a:extLst>
        </p:spPr>
      </p:pic>
      <p:pic>
        <p:nvPicPr>
          <p:cNvPr id="9" name="Immagine 8" descr="Immagine che contiene illustrazione, cartone animato&#10;&#10;Descrizione generata automaticamente">
            <a:extLst>
              <a:ext uri="{FF2B5EF4-FFF2-40B4-BE49-F238E27FC236}">
                <a16:creationId xmlns:a16="http://schemas.microsoft.com/office/drawing/2014/main" id="{7B325444-877B-A69D-2943-8BC12DC6E775}"/>
              </a:ext>
            </a:extLst>
          </p:cNvPr>
          <p:cNvPicPr>
            <a:picLocks noChangeAspect="1"/>
          </p:cNvPicPr>
          <p:nvPr/>
        </p:nvPicPr>
        <p:blipFill rotWithShape="1">
          <a:blip r:embed="rId3"/>
          <a:srcRect l="8096" t="2629" r="18098" b="8192"/>
          <a:stretch/>
        </p:blipFill>
        <p:spPr>
          <a:xfrm>
            <a:off x="3627360" y="18"/>
            <a:ext cx="4966290" cy="6857999"/>
          </a:xfrm>
          <a:custGeom>
            <a:avLst/>
            <a:gdLst/>
            <a:ahLst/>
            <a:cxnLst/>
            <a:rect l="l" t="t" r="r" b="b"/>
            <a:pathLst>
              <a:path w="4966290" h="6857999">
                <a:moveTo>
                  <a:pt x="0" y="0"/>
                </a:moveTo>
                <a:lnTo>
                  <a:pt x="4188230" y="0"/>
                </a:lnTo>
                <a:lnTo>
                  <a:pt x="4295735" y="210478"/>
                </a:lnTo>
                <a:cubicBezTo>
                  <a:pt x="4719089" y="1127919"/>
                  <a:pt x="4966290" y="2233909"/>
                  <a:pt x="4966290" y="3424428"/>
                </a:cubicBezTo>
                <a:cubicBezTo>
                  <a:pt x="4966290" y="4614948"/>
                  <a:pt x="4719089" y="5720938"/>
                  <a:pt x="4295735" y="6638378"/>
                </a:cubicBezTo>
                <a:lnTo>
                  <a:pt x="4183560" y="6857999"/>
                </a:lnTo>
                <a:lnTo>
                  <a:pt x="53039" y="6857999"/>
                </a:lnTo>
                <a:lnTo>
                  <a:pt x="132047" y="6695338"/>
                </a:lnTo>
                <a:cubicBezTo>
                  <a:pt x="555401" y="5777898"/>
                  <a:pt x="802602" y="4671908"/>
                  <a:pt x="802602" y="3481388"/>
                </a:cubicBezTo>
                <a:cubicBezTo>
                  <a:pt x="802602" y="2191659"/>
                  <a:pt x="512484" y="1001134"/>
                  <a:pt x="22579" y="42066"/>
                </a:cubicBezTo>
                <a:close/>
              </a:path>
            </a:pathLst>
          </a:custGeom>
        </p:spPr>
      </p:pic>
      <p:sp useBgFill="1">
        <p:nvSpPr>
          <p:cNvPr id="47" name="Freeform: Shape 46">
            <a:extLst>
              <a:ext uri="{FF2B5EF4-FFF2-40B4-BE49-F238E27FC236}">
                <a16:creationId xmlns:a16="http://schemas.microsoft.com/office/drawing/2014/main" id="{4EA91930-66BC-4C41-B4F5-C31EB216F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945815" cy="6858000"/>
          </a:xfrm>
          <a:custGeom>
            <a:avLst/>
            <a:gdLst>
              <a:gd name="connsiteX0" fmla="*/ 0 w 3945815"/>
              <a:gd name="connsiteY0" fmla="*/ 0 h 6858000"/>
              <a:gd name="connsiteX1" fmla="*/ 3138662 w 3945815"/>
              <a:gd name="connsiteY1" fmla="*/ 0 h 6858000"/>
              <a:gd name="connsiteX2" fmla="*/ 3275260 w 3945815"/>
              <a:gd name="connsiteY2" fmla="*/ 267438 h 6858000"/>
              <a:gd name="connsiteX3" fmla="*/ 3945815 w 3945815"/>
              <a:gd name="connsiteY3" fmla="*/ 3481388 h 6858000"/>
              <a:gd name="connsiteX4" fmla="*/ 3275260 w 3945815"/>
              <a:gd name="connsiteY4" fmla="*/ 6695338 h 6858000"/>
              <a:gd name="connsiteX5" fmla="*/ 3192177 w 3945815"/>
              <a:gd name="connsiteY5" fmla="*/ 6858000 h 6858000"/>
              <a:gd name="connsiteX6" fmla="*/ 0 w 3945815"/>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45815" h="6858000">
                <a:moveTo>
                  <a:pt x="0" y="0"/>
                </a:moveTo>
                <a:lnTo>
                  <a:pt x="3138662" y="0"/>
                </a:lnTo>
                <a:lnTo>
                  <a:pt x="3275260" y="267438"/>
                </a:lnTo>
                <a:cubicBezTo>
                  <a:pt x="3698614" y="1184879"/>
                  <a:pt x="3945815" y="2290869"/>
                  <a:pt x="3945815" y="3481388"/>
                </a:cubicBezTo>
                <a:cubicBezTo>
                  <a:pt x="3945815" y="4671908"/>
                  <a:pt x="3698614" y="5777898"/>
                  <a:pt x="3275260" y="6695338"/>
                </a:cubicBezTo>
                <a:lnTo>
                  <a:pt x="3192177" y="6858000"/>
                </a:lnTo>
                <a:lnTo>
                  <a:pt x="0" y="6858000"/>
                </a:lnTo>
                <a:close/>
              </a:path>
            </a:pathLst>
          </a:custGeom>
          <a:ln w="9525">
            <a:solidFill>
              <a:srgbClr val="EFEFEF"/>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49" name="Freeform: Shape 48">
            <a:extLst>
              <a:ext uri="{FF2B5EF4-FFF2-40B4-BE49-F238E27FC236}">
                <a16:creationId xmlns:a16="http://schemas.microsoft.com/office/drawing/2014/main" id="{6313CF8F-B436-401E-9575-DE0F8E8B5B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936670" cy="6858000"/>
          </a:xfrm>
          <a:custGeom>
            <a:avLst/>
            <a:gdLst>
              <a:gd name="connsiteX0" fmla="*/ 0 w 3936670"/>
              <a:gd name="connsiteY0" fmla="*/ 0 h 6858000"/>
              <a:gd name="connsiteX1" fmla="*/ 3129517 w 3936670"/>
              <a:gd name="connsiteY1" fmla="*/ 0 h 6858000"/>
              <a:gd name="connsiteX2" fmla="*/ 3266115 w 3936670"/>
              <a:gd name="connsiteY2" fmla="*/ 267438 h 6858000"/>
              <a:gd name="connsiteX3" fmla="*/ 3936670 w 3936670"/>
              <a:gd name="connsiteY3" fmla="*/ 3481388 h 6858000"/>
              <a:gd name="connsiteX4" fmla="*/ 3266115 w 3936670"/>
              <a:gd name="connsiteY4" fmla="*/ 6695338 h 6858000"/>
              <a:gd name="connsiteX5" fmla="*/ 3183032 w 3936670"/>
              <a:gd name="connsiteY5" fmla="*/ 6858000 h 6858000"/>
              <a:gd name="connsiteX6" fmla="*/ 0 w 393667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36670" h="6858000">
                <a:moveTo>
                  <a:pt x="0" y="0"/>
                </a:moveTo>
                <a:lnTo>
                  <a:pt x="3129517" y="0"/>
                </a:lnTo>
                <a:lnTo>
                  <a:pt x="3266115" y="267438"/>
                </a:lnTo>
                <a:cubicBezTo>
                  <a:pt x="3689469" y="1184879"/>
                  <a:pt x="3936670" y="2290869"/>
                  <a:pt x="3936670" y="3481388"/>
                </a:cubicBezTo>
                <a:cubicBezTo>
                  <a:pt x="3936670" y="4671908"/>
                  <a:pt x="3689469" y="5777898"/>
                  <a:pt x="3266115" y="6695338"/>
                </a:cubicBezTo>
                <a:lnTo>
                  <a:pt x="3183032"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olo 1">
            <a:extLst>
              <a:ext uri="{FF2B5EF4-FFF2-40B4-BE49-F238E27FC236}">
                <a16:creationId xmlns:a16="http://schemas.microsoft.com/office/drawing/2014/main" id="{013A1EEE-54AE-620D-ABEB-4713754EFFC1}"/>
              </a:ext>
            </a:extLst>
          </p:cNvPr>
          <p:cNvSpPr>
            <a:spLocks noGrp="1"/>
          </p:cNvSpPr>
          <p:nvPr>
            <p:ph type="title"/>
          </p:nvPr>
        </p:nvSpPr>
        <p:spPr>
          <a:xfrm>
            <a:off x="448056" y="681038"/>
            <a:ext cx="2804504" cy="1325563"/>
          </a:xfrm>
        </p:spPr>
        <p:txBody>
          <a:bodyPr anchor="ctr">
            <a:normAutofit/>
          </a:bodyPr>
          <a:lstStyle/>
          <a:p>
            <a:r>
              <a:rPr lang="it-IT" b="1" err="1">
                <a:solidFill>
                  <a:srgbClr val="258BA1"/>
                </a:solidFill>
                <a:latin typeface="Century Gothic" panose="020B0502020202020204" pitchFamily="34" charset="0"/>
              </a:rPr>
              <a:t>Outline</a:t>
            </a:r>
            <a:endParaRPr lang="it-IT" b="1">
              <a:solidFill>
                <a:srgbClr val="258BA1"/>
              </a:solidFill>
              <a:latin typeface="Century Gothic" panose="020B0502020202020204" pitchFamily="34" charset="0"/>
            </a:endParaRPr>
          </a:p>
        </p:txBody>
      </p:sp>
      <p:sp>
        <p:nvSpPr>
          <p:cNvPr id="51" name="Rectangle 50">
            <a:extLst>
              <a:ext uri="{FF2B5EF4-FFF2-40B4-BE49-F238E27FC236}">
                <a16:creationId xmlns:a16="http://schemas.microsoft.com/office/drawing/2014/main" id="{2A38CFE9-C30A-4551-ACCB-D5808FBC39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016867"/>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3" name="Rectangle 52">
            <a:extLst>
              <a:ext uri="{FF2B5EF4-FFF2-40B4-BE49-F238E27FC236}">
                <a16:creationId xmlns:a16="http://schemas.microsoft.com/office/drawing/2014/main" id="{67EF550F-47CE-4FB2-9DAC-12AD835C83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8912" y="2089941"/>
            <a:ext cx="2834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Segnaposto contenuto 2">
            <a:extLst>
              <a:ext uri="{FF2B5EF4-FFF2-40B4-BE49-F238E27FC236}">
                <a16:creationId xmlns:a16="http://schemas.microsoft.com/office/drawing/2014/main" id="{25BACD6F-0FEE-98C0-3A44-F3AA882BCCAE}"/>
              </a:ext>
            </a:extLst>
          </p:cNvPr>
          <p:cNvSpPr>
            <a:spLocks noGrp="1"/>
          </p:cNvSpPr>
          <p:nvPr>
            <p:ph idx="1"/>
          </p:nvPr>
        </p:nvSpPr>
        <p:spPr>
          <a:xfrm>
            <a:off x="448056" y="2258171"/>
            <a:ext cx="3278556" cy="3918792"/>
          </a:xfrm>
        </p:spPr>
        <p:txBody>
          <a:bodyPr>
            <a:normAutofit/>
          </a:bodyPr>
          <a:lstStyle/>
          <a:p>
            <a:pPr>
              <a:buFont typeface="Wingdings" panose="05000000000000000000" pitchFamily="2" charset="2"/>
              <a:buChar char="q"/>
            </a:pPr>
            <a:r>
              <a:rPr lang="it-IT" sz="1800" b="1">
                <a:latin typeface="Century Gothic" panose="020B0502020202020204" pitchFamily="34" charset="0"/>
              </a:rPr>
              <a:t>Automation </a:t>
            </a:r>
            <a:r>
              <a:rPr lang="it-IT" sz="1800">
                <a:latin typeface="Century Gothic" panose="020B0502020202020204" pitchFamily="34" charset="0"/>
              </a:rPr>
              <a:t>in medicine</a:t>
            </a:r>
          </a:p>
          <a:p>
            <a:pPr>
              <a:buFont typeface="Wingdings" panose="05000000000000000000" pitchFamily="2" charset="2"/>
              <a:buChar char="q"/>
            </a:pPr>
            <a:r>
              <a:rPr lang="it-IT" sz="1800">
                <a:latin typeface="Century Gothic" panose="020B0502020202020204" pitchFamily="34" charset="0"/>
              </a:rPr>
              <a:t>Medical AI </a:t>
            </a:r>
            <a:r>
              <a:rPr lang="it-IT" sz="1800" b="1">
                <a:latin typeface="Century Gothic" panose="020B0502020202020204" pitchFamily="34" charset="0"/>
              </a:rPr>
              <a:t>today</a:t>
            </a:r>
          </a:p>
          <a:p>
            <a:pPr>
              <a:buFont typeface="Wingdings" panose="05000000000000000000" pitchFamily="2" charset="2"/>
              <a:buChar char="q"/>
            </a:pPr>
            <a:r>
              <a:rPr lang="en-US" sz="1800" b="1">
                <a:latin typeface="Century Gothic" panose="020B0502020202020204" pitchFamily="34" charset="0"/>
              </a:rPr>
              <a:t>Issues </a:t>
            </a:r>
            <a:r>
              <a:rPr lang="en-US" sz="1800">
                <a:latin typeface="Century Gothic" panose="020B0502020202020204" pitchFamily="34" charset="0"/>
              </a:rPr>
              <a:t>in</a:t>
            </a:r>
            <a:r>
              <a:rPr lang="en-US" sz="1800" b="1">
                <a:latin typeface="Century Gothic" panose="020B0502020202020204" pitchFamily="34" charset="0"/>
              </a:rPr>
              <a:t> </a:t>
            </a:r>
            <a:r>
              <a:rPr lang="en-US" sz="1800">
                <a:latin typeface="Century Gothic" panose="020B0502020202020204" pitchFamily="34" charset="0"/>
              </a:rPr>
              <a:t>implementing AI in daily clinical practice</a:t>
            </a:r>
          </a:p>
          <a:p>
            <a:pPr lvl="1">
              <a:buFont typeface="Wingdings" panose="05000000000000000000" pitchFamily="2" charset="2"/>
              <a:buChar char="q"/>
            </a:pPr>
            <a:r>
              <a:rPr lang="en-US" sz="1800" b="1">
                <a:latin typeface="Century Gothic" panose="020B0502020202020204" pitchFamily="34" charset="0"/>
                <a:hlinkClick r:id="rId4" action="ppaction://hlinksldjump"/>
              </a:rPr>
              <a:t>Empathy</a:t>
            </a:r>
            <a:endParaRPr lang="en-US" sz="1800" b="1">
              <a:latin typeface="Century Gothic" panose="020B0502020202020204" pitchFamily="34" charset="0"/>
            </a:endParaRPr>
          </a:p>
          <a:p>
            <a:pPr lvl="1">
              <a:buFont typeface="Wingdings" panose="05000000000000000000" pitchFamily="2" charset="2"/>
              <a:buChar char="q"/>
            </a:pPr>
            <a:r>
              <a:rPr lang="en-US" sz="1800" b="1">
                <a:latin typeface="Century Gothic" panose="020B0502020202020204" pitchFamily="34" charset="0"/>
                <a:hlinkClick r:id="rId5" action="ppaction://hlinksldjump"/>
              </a:rPr>
              <a:t>Resistance to medical AI</a:t>
            </a:r>
            <a:endParaRPr lang="en-US" sz="1800" b="1">
              <a:latin typeface="Century Gothic" panose="020B0502020202020204" pitchFamily="34" charset="0"/>
            </a:endParaRPr>
          </a:p>
          <a:p>
            <a:pPr lvl="1">
              <a:buFont typeface="Wingdings" panose="05000000000000000000" pitchFamily="2" charset="2"/>
              <a:buChar char="q"/>
            </a:pPr>
            <a:r>
              <a:rPr lang="en-US" sz="1800" b="1">
                <a:latin typeface="Century Gothic" panose="020B0502020202020204" pitchFamily="34" charset="0"/>
                <a:hlinkClick r:id="rId6" action="ppaction://hlinksldjump"/>
              </a:rPr>
              <a:t>Privacy</a:t>
            </a:r>
            <a:endParaRPr lang="en-US" sz="1800" b="1">
              <a:latin typeface="Century Gothic" panose="020B0502020202020204" pitchFamily="34" charset="0"/>
            </a:endParaRPr>
          </a:p>
          <a:p>
            <a:pPr>
              <a:buFont typeface="Wingdings" panose="05000000000000000000" pitchFamily="2" charset="2"/>
              <a:buChar char="q"/>
            </a:pPr>
            <a:r>
              <a:rPr lang="en-US" sz="1800" b="1">
                <a:latin typeface="Century Gothic" panose="020B0502020202020204" pitchFamily="34" charset="0"/>
                <a:hlinkClick r:id="rId7" action="ppaction://hlinksldjump"/>
              </a:rPr>
              <a:t>Conclusions</a:t>
            </a:r>
            <a:endParaRPr lang="it-IT" sz="1800" b="1">
              <a:latin typeface="Century Gothic" panose="020B0502020202020204" pitchFamily="34" charset="0"/>
            </a:endParaRPr>
          </a:p>
          <a:p>
            <a:pPr>
              <a:buFont typeface="Wingdings" panose="05000000000000000000" pitchFamily="2" charset="2"/>
              <a:buChar char="q"/>
            </a:pPr>
            <a:endParaRPr lang="it-IT" sz="1800">
              <a:latin typeface="Century Gothic" panose="020B0502020202020204" pitchFamily="34" charset="0"/>
            </a:endParaRPr>
          </a:p>
          <a:p>
            <a:pPr>
              <a:buFont typeface="Wingdings" panose="05000000000000000000" pitchFamily="2" charset="2"/>
              <a:buChar char="q"/>
            </a:pPr>
            <a:endParaRPr lang="it-IT" sz="1800">
              <a:latin typeface="Century Gothic" panose="020B0502020202020204" pitchFamily="34" charset="0"/>
            </a:endParaRPr>
          </a:p>
        </p:txBody>
      </p:sp>
    </p:spTree>
    <p:extLst>
      <p:ext uri="{BB962C8B-B14F-4D97-AF65-F5344CB8AC3E}">
        <p14:creationId xmlns:p14="http://schemas.microsoft.com/office/powerpoint/2010/main" val="15551292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olo 1">
            <a:extLst>
              <a:ext uri="{FF2B5EF4-FFF2-40B4-BE49-F238E27FC236}">
                <a16:creationId xmlns:a16="http://schemas.microsoft.com/office/drawing/2014/main" id="{BBAA3879-817A-28C1-0850-9E49FAF030BD}"/>
              </a:ext>
            </a:extLst>
          </p:cNvPr>
          <p:cNvSpPr>
            <a:spLocks noGrp="1"/>
          </p:cNvSpPr>
          <p:nvPr>
            <p:ph type="title"/>
          </p:nvPr>
        </p:nvSpPr>
        <p:spPr>
          <a:xfrm>
            <a:off x="1069124" y="209379"/>
            <a:ext cx="10053752" cy="944506"/>
          </a:xfrm>
        </p:spPr>
        <p:txBody>
          <a:bodyPr>
            <a:normAutofit/>
          </a:bodyPr>
          <a:lstStyle/>
          <a:p>
            <a:pPr algn="ctr"/>
            <a:r>
              <a:rPr lang="it-IT" b="1">
                <a:solidFill>
                  <a:srgbClr val="258BA1"/>
                </a:solidFill>
                <a:latin typeface="Century Gothic"/>
                <a:cs typeface="Calibri Light"/>
              </a:rPr>
              <a:t>Information</a:t>
            </a:r>
            <a:r>
              <a:rPr lang="it-IT">
                <a:latin typeface="Century Gothic"/>
                <a:cs typeface="Calibri Light"/>
              </a:rPr>
              <a:t> </a:t>
            </a:r>
            <a:r>
              <a:rPr lang="it-IT" b="1">
                <a:solidFill>
                  <a:srgbClr val="258BA1"/>
                </a:solidFill>
                <a:latin typeface="Century Gothic"/>
                <a:cs typeface="Calibri Light"/>
              </a:rPr>
              <a:t>flow</a:t>
            </a:r>
            <a:r>
              <a:rPr lang="it-IT">
                <a:latin typeface="Century Gothic"/>
                <a:cs typeface="Calibri Light"/>
              </a:rPr>
              <a:t> </a:t>
            </a:r>
            <a:r>
              <a:rPr lang="it-IT" err="1">
                <a:latin typeface="Century Gothic"/>
                <a:cs typeface="Calibri Light"/>
              </a:rPr>
              <a:t>is</a:t>
            </a:r>
            <a:r>
              <a:rPr lang="it-IT">
                <a:latin typeface="Century Gothic"/>
                <a:cs typeface="Calibri Light"/>
              </a:rPr>
              <a:t> </a:t>
            </a:r>
            <a:r>
              <a:rPr lang="it-IT" err="1">
                <a:latin typeface="Century Gothic"/>
                <a:cs typeface="Calibri Light"/>
              </a:rPr>
              <a:t>highly</a:t>
            </a:r>
            <a:r>
              <a:rPr lang="it-IT">
                <a:latin typeface="Century Gothic"/>
                <a:cs typeface="Calibri Light"/>
              </a:rPr>
              <a:t> </a:t>
            </a:r>
            <a:r>
              <a:rPr lang="it-IT" err="1">
                <a:latin typeface="Century Gothic"/>
                <a:cs typeface="Calibri Light"/>
              </a:rPr>
              <a:t>asymmetric</a:t>
            </a:r>
            <a:endParaRPr lang="it-IT">
              <a:latin typeface="Century Gothic"/>
              <a:cs typeface="Calibri Light"/>
            </a:endParaRPr>
          </a:p>
        </p:txBody>
      </p:sp>
      <p:pic>
        <p:nvPicPr>
          <p:cNvPr id="2" name="Segnaposto contenuto 5" descr="Immagine che contiene testo, schizzo, diagramma, cartone animato&#10;&#10;Descrizione generata automaticamente">
            <a:extLst>
              <a:ext uri="{FF2B5EF4-FFF2-40B4-BE49-F238E27FC236}">
                <a16:creationId xmlns:a16="http://schemas.microsoft.com/office/drawing/2014/main" id="{D51B6823-9C97-9033-C23E-BC539FD8CE46}"/>
              </a:ext>
            </a:extLst>
          </p:cNvPr>
          <p:cNvPicPr>
            <a:picLocks noGrp="1" noChangeAspect="1"/>
          </p:cNvPicPr>
          <p:nvPr>
            <p:ph idx="1"/>
          </p:nvPr>
        </p:nvPicPr>
        <p:blipFill>
          <a:blip r:embed="rId2"/>
          <a:stretch>
            <a:fillRect/>
          </a:stretch>
        </p:blipFill>
        <p:spPr>
          <a:xfrm>
            <a:off x="1274400" y="1220400"/>
            <a:ext cx="9643022" cy="5172914"/>
          </a:xfr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32342442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predictive-behavior-modeling">
            <a:extLst>
              <a:ext uri="{FF2B5EF4-FFF2-40B4-BE49-F238E27FC236}">
                <a16:creationId xmlns:a16="http://schemas.microsoft.com/office/drawing/2014/main" id="{36FFA9C9-B444-26C9-7833-C08316C22A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2437" y="428044"/>
            <a:ext cx="4571436" cy="1616074"/>
          </a:xfrm>
          <a:prstGeom prst="rect">
            <a:avLst/>
          </a:prstGeom>
          <a:noFill/>
          <a:extLst>
            <a:ext uri="{909E8E84-426E-40DD-AFC4-6F175D3DCCD1}">
              <a14:hiddenFill xmlns:a14="http://schemas.microsoft.com/office/drawing/2010/main">
                <a:solidFill>
                  <a:srgbClr val="FFFFFF"/>
                </a:solidFill>
              </a14:hiddenFill>
            </a:ext>
          </a:extLst>
        </p:spPr>
      </p:pic>
      <p:sp>
        <p:nvSpPr>
          <p:cNvPr id="2" name="Titolo 1">
            <a:extLst>
              <a:ext uri="{FF2B5EF4-FFF2-40B4-BE49-F238E27FC236}">
                <a16:creationId xmlns:a16="http://schemas.microsoft.com/office/drawing/2014/main" id="{67BEFDB3-7ED6-E15F-9581-9B68385AEF14}"/>
              </a:ext>
            </a:extLst>
          </p:cNvPr>
          <p:cNvSpPr>
            <a:spLocks noGrp="1"/>
          </p:cNvSpPr>
          <p:nvPr>
            <p:ph type="title"/>
          </p:nvPr>
        </p:nvSpPr>
        <p:spPr>
          <a:xfrm>
            <a:off x="141514" y="398147"/>
            <a:ext cx="7924801" cy="1730662"/>
          </a:xfrm>
        </p:spPr>
        <p:txBody>
          <a:bodyPr>
            <a:noAutofit/>
          </a:bodyPr>
          <a:lstStyle/>
          <a:p>
            <a:pPr marL="742950" indent="-742950">
              <a:buFont typeface="Wingdings" panose="05000000000000000000" pitchFamily="2" charset="2"/>
              <a:buChar char="§"/>
            </a:pPr>
            <a:r>
              <a:rPr lang="it-IT" sz="3200">
                <a:latin typeface="Century Gothic" panose="020B0502020202020204" pitchFamily="34" charset="0"/>
                <a:cs typeface="Calibri Light"/>
              </a:rPr>
              <a:t>The </a:t>
            </a:r>
            <a:r>
              <a:rPr lang="it-IT" sz="3200" err="1">
                <a:latin typeface="Century Gothic" panose="020B0502020202020204" pitchFamily="34" charset="0"/>
                <a:cs typeface="Calibri Light"/>
              </a:rPr>
              <a:t>dominant</a:t>
            </a:r>
            <a:r>
              <a:rPr lang="it-IT" sz="3200">
                <a:latin typeface="Century Gothic" panose="020B0502020202020204" pitchFamily="34" charset="0"/>
                <a:cs typeface="Calibri Light"/>
              </a:rPr>
              <a:t> </a:t>
            </a:r>
            <a:r>
              <a:rPr lang="it-IT" sz="3200" err="1">
                <a:latin typeface="Century Gothic" panose="020B0502020202020204" pitchFamily="34" charset="0"/>
                <a:cs typeface="Calibri Light"/>
              </a:rPr>
              <a:t>economic</a:t>
            </a:r>
            <a:r>
              <a:rPr lang="it-IT" sz="3200">
                <a:latin typeface="Century Gothic" panose="020B0502020202020204" pitchFamily="34" charset="0"/>
                <a:cs typeface="Calibri Light"/>
              </a:rPr>
              <a:t> model in the tech </a:t>
            </a:r>
            <a:r>
              <a:rPr lang="it-IT" sz="3200" err="1">
                <a:latin typeface="Century Gothic" panose="020B0502020202020204" pitchFamily="34" charset="0"/>
                <a:cs typeface="Calibri Light"/>
              </a:rPr>
              <a:t>industry</a:t>
            </a:r>
            <a:r>
              <a:rPr lang="it-IT" sz="3200">
                <a:latin typeface="Century Gothic" panose="020B0502020202020204" pitchFamily="34" charset="0"/>
                <a:cs typeface="Calibri Light"/>
              </a:rPr>
              <a:t> </a:t>
            </a:r>
            <a:r>
              <a:rPr lang="it-IT" sz="3200" err="1">
                <a:latin typeface="Century Gothic" panose="020B0502020202020204" pitchFamily="34" charset="0"/>
                <a:cs typeface="Calibri Light"/>
              </a:rPr>
              <a:t>is</a:t>
            </a:r>
            <a:r>
              <a:rPr lang="it-IT" sz="3200">
                <a:latin typeface="Century Gothic" panose="020B0502020202020204" pitchFamily="34" charset="0"/>
                <a:cs typeface="Calibri Light"/>
              </a:rPr>
              <a:t> selling </a:t>
            </a:r>
            <a:r>
              <a:rPr lang="it-IT" sz="3200" err="1">
                <a:solidFill>
                  <a:srgbClr val="258BA1"/>
                </a:solidFill>
                <a:latin typeface="Century Gothic" panose="020B0502020202020204" pitchFamily="34" charset="0"/>
                <a:cs typeface="Calibri Light"/>
              </a:rPr>
              <a:t>behaviour</a:t>
            </a:r>
            <a:r>
              <a:rPr lang="it-IT" sz="3200">
                <a:solidFill>
                  <a:srgbClr val="258BA1"/>
                </a:solidFill>
                <a:latin typeface="Century Gothic" panose="020B0502020202020204" pitchFamily="34" charset="0"/>
                <a:cs typeface="Calibri Light"/>
              </a:rPr>
              <a:t> </a:t>
            </a:r>
            <a:r>
              <a:rPr lang="it-IT" sz="3200" err="1">
                <a:solidFill>
                  <a:srgbClr val="258BA1"/>
                </a:solidFill>
                <a:latin typeface="Century Gothic" panose="020B0502020202020204" pitchFamily="34" charset="0"/>
                <a:cs typeface="Calibri Light"/>
              </a:rPr>
              <a:t>predicting</a:t>
            </a:r>
            <a:r>
              <a:rPr lang="it-IT" sz="3200">
                <a:solidFill>
                  <a:srgbClr val="258BA1"/>
                </a:solidFill>
                <a:latin typeface="Century Gothic" panose="020B0502020202020204" pitchFamily="34" charset="0"/>
                <a:cs typeface="Calibri Light"/>
              </a:rPr>
              <a:t> products </a:t>
            </a:r>
            <a:r>
              <a:rPr lang="it-IT" sz="3200" err="1">
                <a:latin typeface="Century Gothic" panose="020B0502020202020204" pitchFamily="34" charset="0"/>
                <a:cs typeface="Calibri Light"/>
              </a:rPr>
              <a:t>based</a:t>
            </a:r>
            <a:r>
              <a:rPr lang="it-IT" sz="3200">
                <a:latin typeface="Century Gothic" panose="020B0502020202020204" pitchFamily="34" charset="0"/>
                <a:cs typeface="Calibri Light"/>
              </a:rPr>
              <a:t> on big data. </a:t>
            </a:r>
            <a:r>
              <a:rPr lang="it-IT" sz="1800" i="1">
                <a:latin typeface="Century Gothic"/>
                <a:ea typeface="+mn-lt"/>
                <a:cs typeface="+mn-lt"/>
                <a:hlinkClick r:id="rId3" action="ppaction://hlinksldjump"/>
              </a:rPr>
              <a:t>[10]</a:t>
            </a:r>
            <a:endParaRPr lang="it-IT" sz="3200">
              <a:latin typeface="Century Gothic" panose="020B0502020202020204" pitchFamily="34" charset="0"/>
            </a:endParaRPr>
          </a:p>
        </p:txBody>
      </p:sp>
      <p:sp>
        <p:nvSpPr>
          <p:cNvPr id="5" name="Titolo 1">
            <a:extLst>
              <a:ext uri="{FF2B5EF4-FFF2-40B4-BE49-F238E27FC236}">
                <a16:creationId xmlns:a16="http://schemas.microsoft.com/office/drawing/2014/main" id="{C0F89999-C6DF-4BAB-AC6C-CF5EA705BBCF}"/>
              </a:ext>
            </a:extLst>
          </p:cNvPr>
          <p:cNvSpPr txBox="1">
            <a:spLocks/>
          </p:cNvSpPr>
          <p:nvPr/>
        </p:nvSpPr>
        <p:spPr>
          <a:xfrm>
            <a:off x="4267199" y="2531212"/>
            <a:ext cx="7924801" cy="208677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571500" indent="-571500">
              <a:buFont typeface="Wingdings" panose="05000000000000000000" pitchFamily="2" charset="2"/>
              <a:buChar char="§"/>
            </a:pPr>
            <a:r>
              <a:rPr lang="it-IT" sz="3200" err="1">
                <a:latin typeface="Century Gothic" panose="020B0502020202020204" pitchFamily="34" charset="0"/>
                <a:cs typeface="Calibri Light"/>
              </a:rPr>
              <a:t>Even</a:t>
            </a:r>
            <a:r>
              <a:rPr lang="it-IT" sz="3200">
                <a:latin typeface="Century Gothic" panose="020B0502020202020204" pitchFamily="34" charset="0"/>
                <a:cs typeface="Calibri Light"/>
              </a:rPr>
              <a:t> more </a:t>
            </a:r>
            <a:r>
              <a:rPr lang="it-IT" sz="3200" err="1">
                <a:latin typeface="Century Gothic" panose="020B0502020202020204" pitchFamily="34" charset="0"/>
                <a:cs typeface="Calibri Light"/>
              </a:rPr>
              <a:t>traditional</a:t>
            </a:r>
            <a:r>
              <a:rPr lang="it-IT" sz="3200">
                <a:latin typeface="Century Gothic" panose="020B0502020202020204" pitchFamily="34" charset="0"/>
                <a:cs typeface="Calibri Light"/>
              </a:rPr>
              <a:t> </a:t>
            </a:r>
            <a:r>
              <a:rPr lang="it-IT" sz="3200" err="1">
                <a:latin typeface="Century Gothic" panose="020B0502020202020204" pitchFamily="34" charset="0"/>
                <a:cs typeface="Calibri Light"/>
              </a:rPr>
              <a:t>industries</a:t>
            </a:r>
            <a:r>
              <a:rPr lang="it-IT" sz="3200">
                <a:latin typeface="Century Gothic" panose="020B0502020202020204" pitchFamily="34" charset="0"/>
                <a:cs typeface="Calibri Light"/>
              </a:rPr>
              <a:t> are </a:t>
            </a:r>
            <a:r>
              <a:rPr lang="it-IT" sz="3200" err="1">
                <a:latin typeface="Century Gothic" panose="020B0502020202020204" pitchFamily="34" charset="0"/>
                <a:cs typeface="Calibri Light"/>
              </a:rPr>
              <a:t>adapting</a:t>
            </a:r>
            <a:r>
              <a:rPr lang="it-IT" sz="3200">
                <a:latin typeface="Century Gothic" panose="020B0502020202020204" pitchFamily="34" charset="0"/>
                <a:cs typeface="Calibri Light"/>
              </a:rPr>
              <a:t>. Ford </a:t>
            </a:r>
            <a:r>
              <a:rPr lang="it-IT" sz="3200" err="1">
                <a:latin typeface="Century Gothic" panose="020B0502020202020204" pitchFamily="34" charset="0"/>
                <a:cs typeface="Calibri Light"/>
              </a:rPr>
              <a:t>is</a:t>
            </a:r>
            <a:r>
              <a:rPr lang="it-IT" sz="3200">
                <a:latin typeface="Century Gothic" panose="020B0502020202020204" pitchFamily="34" charset="0"/>
                <a:cs typeface="Calibri Light"/>
              </a:rPr>
              <a:t> now </a:t>
            </a:r>
            <a:r>
              <a:rPr lang="it-IT" sz="3200" err="1">
                <a:latin typeface="Century Gothic" panose="020B0502020202020204" pitchFamily="34" charset="0"/>
                <a:cs typeface="Calibri Light"/>
              </a:rPr>
              <a:t>adding</a:t>
            </a:r>
            <a:r>
              <a:rPr lang="it-IT" sz="3200">
                <a:latin typeface="Century Gothic" panose="020B0502020202020204" pitchFamily="34" charset="0"/>
                <a:cs typeface="Calibri Light"/>
              </a:rPr>
              <a:t> </a:t>
            </a:r>
            <a:r>
              <a:rPr lang="it-IT" sz="3200">
                <a:solidFill>
                  <a:srgbClr val="258BA1"/>
                </a:solidFill>
                <a:latin typeface="Century Gothic" panose="020B0502020202020204" pitchFamily="34" charset="0"/>
                <a:cs typeface="Calibri Light"/>
              </a:rPr>
              <a:t>trackers</a:t>
            </a:r>
            <a:r>
              <a:rPr lang="it-IT" sz="3200">
                <a:latin typeface="Century Gothic" panose="020B0502020202020204" pitchFamily="34" charset="0"/>
                <a:cs typeface="Calibri Light"/>
              </a:rPr>
              <a:t> to their cars. </a:t>
            </a:r>
            <a:r>
              <a:rPr lang="it-IT" sz="1800" i="1">
                <a:latin typeface="Century Gothic"/>
                <a:ea typeface="+mn-lt"/>
                <a:cs typeface="+mn-lt"/>
                <a:hlinkClick r:id="rId3" action="ppaction://hlinksldjump"/>
              </a:rPr>
              <a:t>[10] [11]</a:t>
            </a:r>
            <a:endParaRPr lang="it-IT" sz="1800" i="1">
              <a:latin typeface="Century Gothic" panose="020B0502020202020204" pitchFamily="34" charset="0"/>
            </a:endParaRPr>
          </a:p>
        </p:txBody>
      </p:sp>
      <p:sp>
        <p:nvSpPr>
          <p:cNvPr id="6" name="Titolo 1">
            <a:extLst>
              <a:ext uri="{FF2B5EF4-FFF2-40B4-BE49-F238E27FC236}">
                <a16:creationId xmlns:a16="http://schemas.microsoft.com/office/drawing/2014/main" id="{54861368-8EEC-A74E-38E8-60365B40D2AA}"/>
              </a:ext>
            </a:extLst>
          </p:cNvPr>
          <p:cNvSpPr txBox="1">
            <a:spLocks/>
          </p:cNvSpPr>
          <p:nvPr/>
        </p:nvSpPr>
        <p:spPr>
          <a:xfrm>
            <a:off x="947057" y="5020385"/>
            <a:ext cx="10515600" cy="172130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571500" indent="-571500">
              <a:buFont typeface="Wingdings" panose="05000000000000000000" pitchFamily="2" charset="2"/>
              <a:buChar char="§"/>
            </a:pPr>
            <a:endParaRPr lang="it-IT" sz="3200">
              <a:latin typeface="Century Gothic" panose="020B0502020202020204" pitchFamily="34" charset="0"/>
            </a:endParaRPr>
          </a:p>
        </p:txBody>
      </p:sp>
      <p:pic>
        <p:nvPicPr>
          <p:cNvPr id="1028" name="Picture 4" descr="Ford Tracker | Autologics">
            <a:extLst>
              <a:ext uri="{FF2B5EF4-FFF2-40B4-BE49-F238E27FC236}">
                <a16:creationId xmlns:a16="http://schemas.microsoft.com/office/drawing/2014/main" id="{99A9287E-0D6E-2935-7E3F-CC850B8E82E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55271" y="2423410"/>
            <a:ext cx="2275114" cy="227511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28106384-2CA5-CAFB-4D24-FBC8BA90AFA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84639" y="3994641"/>
            <a:ext cx="409575" cy="154231"/>
          </a:xfrm>
          <a:prstGeom prst="rect">
            <a:avLst/>
          </a:prstGeom>
          <a:noFill/>
          <a:extLst>
            <a:ext uri="{909E8E84-426E-40DD-AFC4-6F175D3DCCD1}">
              <a14:hiddenFill xmlns:a14="http://schemas.microsoft.com/office/drawing/2010/main">
                <a:solidFill>
                  <a:srgbClr val="FFFFFF"/>
                </a:solidFill>
              </a14:hiddenFill>
            </a:ext>
          </a:extLst>
        </p:spPr>
      </p:pic>
      <p:sp>
        <p:nvSpPr>
          <p:cNvPr id="4" name="CasellaDiTesto 3">
            <a:extLst>
              <a:ext uri="{FF2B5EF4-FFF2-40B4-BE49-F238E27FC236}">
                <a16:creationId xmlns:a16="http://schemas.microsoft.com/office/drawing/2014/main" id="{87C63888-8F70-73F7-73A6-3905E42AE2E2}"/>
              </a:ext>
            </a:extLst>
          </p:cNvPr>
          <p:cNvSpPr txBox="1"/>
          <p:nvPr/>
        </p:nvSpPr>
        <p:spPr>
          <a:xfrm>
            <a:off x="141514" y="4939843"/>
            <a:ext cx="7260771" cy="1569660"/>
          </a:xfrm>
          <a:prstGeom prst="rect">
            <a:avLst/>
          </a:prstGeom>
          <a:noFill/>
        </p:spPr>
        <p:txBody>
          <a:bodyPr wrap="square">
            <a:spAutoFit/>
          </a:bodyPr>
          <a:lstStyle/>
          <a:p>
            <a:pPr marL="571500" indent="-571500">
              <a:buFont typeface="Wingdings" panose="05000000000000000000" pitchFamily="2" charset="2"/>
              <a:buChar char="§"/>
            </a:pPr>
            <a:r>
              <a:rPr lang="it-IT" sz="3200">
                <a:latin typeface="Century Gothic" panose="020B0502020202020204" pitchFamily="34" charset="0"/>
                <a:cs typeface="Calibri Light"/>
              </a:rPr>
              <a:t>Google </a:t>
            </a:r>
            <a:r>
              <a:rPr lang="it-IT" sz="3200" err="1">
                <a:latin typeface="Century Gothic" panose="020B0502020202020204" pitchFamily="34" charset="0"/>
                <a:cs typeface="Calibri Light"/>
              </a:rPr>
              <a:t>almost</a:t>
            </a:r>
            <a:r>
              <a:rPr lang="it-IT" sz="3200">
                <a:latin typeface="Century Gothic" panose="020B0502020202020204" pitchFamily="34" charset="0"/>
                <a:cs typeface="Calibri Light"/>
              </a:rPr>
              <a:t> only makes money in this way. It </a:t>
            </a:r>
            <a:r>
              <a:rPr lang="it-IT" sz="3200" err="1">
                <a:latin typeface="Century Gothic" panose="020B0502020202020204" pitchFamily="34" charset="0"/>
                <a:cs typeface="Calibri Light"/>
              </a:rPr>
              <a:t>is</a:t>
            </a:r>
            <a:r>
              <a:rPr lang="it-IT" sz="3200">
                <a:latin typeface="Century Gothic" panose="020B0502020202020204" pitchFamily="34" charset="0"/>
                <a:cs typeface="Calibri Light"/>
              </a:rPr>
              <a:t> </a:t>
            </a:r>
            <a:r>
              <a:rPr lang="it-IT" sz="3200" err="1">
                <a:latin typeface="Century Gothic" panose="020B0502020202020204" pitchFamily="34" charset="0"/>
                <a:cs typeface="Calibri Light"/>
              </a:rPr>
              <a:t>still</a:t>
            </a:r>
            <a:r>
              <a:rPr lang="it-IT" sz="3200">
                <a:latin typeface="Century Gothic" panose="020B0502020202020204" pitchFamily="34" charset="0"/>
                <a:cs typeface="Calibri Light"/>
              </a:rPr>
              <a:t> </a:t>
            </a:r>
            <a:r>
              <a:rPr lang="it-IT" sz="3200" err="1">
                <a:latin typeface="Century Gothic" panose="020B0502020202020204" pitchFamily="34" charset="0"/>
                <a:cs typeface="Calibri Light"/>
              </a:rPr>
              <a:t>able</a:t>
            </a:r>
            <a:r>
              <a:rPr lang="it-IT" sz="3200">
                <a:latin typeface="Century Gothic" panose="020B0502020202020204" pitchFamily="34" charset="0"/>
                <a:cs typeface="Calibri Light"/>
              </a:rPr>
              <a:t> to due to </a:t>
            </a:r>
            <a:r>
              <a:rPr lang="it-IT" sz="3200" err="1">
                <a:solidFill>
                  <a:srgbClr val="258BA1"/>
                </a:solidFill>
                <a:latin typeface="Century Gothic" panose="020B0502020202020204" pitchFamily="34" charset="0"/>
                <a:cs typeface="Calibri Light"/>
              </a:rPr>
              <a:t>lack</a:t>
            </a:r>
            <a:r>
              <a:rPr lang="it-IT" sz="3200">
                <a:solidFill>
                  <a:srgbClr val="258BA1"/>
                </a:solidFill>
                <a:latin typeface="Century Gothic" panose="020B0502020202020204" pitchFamily="34" charset="0"/>
                <a:cs typeface="Calibri Light"/>
              </a:rPr>
              <a:t> of </a:t>
            </a:r>
            <a:r>
              <a:rPr lang="it-IT" sz="3200" err="1">
                <a:solidFill>
                  <a:srgbClr val="258BA1"/>
                </a:solidFill>
                <a:latin typeface="Century Gothic" panose="020B0502020202020204" pitchFamily="34" charset="0"/>
                <a:cs typeface="Calibri Light"/>
              </a:rPr>
              <a:t>awareness</a:t>
            </a:r>
            <a:r>
              <a:rPr lang="it-IT" sz="3200">
                <a:latin typeface="Century Gothic" panose="020B0502020202020204" pitchFamily="34" charset="0"/>
                <a:cs typeface="Calibri Light"/>
              </a:rPr>
              <a:t>. </a:t>
            </a:r>
            <a:r>
              <a:rPr lang="it-IT" i="1">
                <a:latin typeface="Century Gothic"/>
                <a:ea typeface="+mn-lt"/>
                <a:cs typeface="+mn-lt"/>
                <a:hlinkClick r:id="rId3" action="ppaction://hlinksldjump"/>
              </a:rPr>
              <a:t>[10]</a:t>
            </a:r>
            <a:endParaRPr lang="it-IT" sz="3200" i="1">
              <a:latin typeface="Century Gothic" panose="020B0502020202020204" pitchFamily="34" charset="0"/>
            </a:endParaRPr>
          </a:p>
        </p:txBody>
      </p:sp>
      <p:pic>
        <p:nvPicPr>
          <p:cNvPr id="1032" name="Picture 8" descr="How Google's findings on purchase behaviour impact the future of content  marketing">
            <a:extLst>
              <a:ext uri="{FF2B5EF4-FFF2-40B4-BE49-F238E27FC236}">
                <a16:creationId xmlns:a16="http://schemas.microsoft.com/office/drawing/2014/main" id="{690DC21C-AC8C-690F-352F-A79E3663297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30886" y="4648670"/>
            <a:ext cx="4288971" cy="2093018"/>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DF956748-BCBA-BF7C-2BA5-A0585ADF8FF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892686" y="5789703"/>
            <a:ext cx="443259" cy="4555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34577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par>
                                <p:cTn id="8" presetID="22" presetClass="entr" presetSubtype="1" fill="hold" nodeType="withEffect">
                                  <p:stCondLst>
                                    <p:cond delay="0"/>
                                  </p:stCondLst>
                                  <p:childTnLst>
                                    <p:set>
                                      <p:cBhvr>
                                        <p:cTn id="9" dur="1" fill="hold">
                                          <p:stCondLst>
                                            <p:cond delay="0"/>
                                          </p:stCondLst>
                                        </p:cTn>
                                        <p:tgtEl>
                                          <p:spTgt spid="1026"/>
                                        </p:tgtEl>
                                        <p:attrNameLst>
                                          <p:attrName>style.visibility</p:attrName>
                                        </p:attrNameLst>
                                      </p:cBhvr>
                                      <p:to>
                                        <p:strVal val="visible"/>
                                      </p:to>
                                    </p:set>
                                    <p:animEffect transition="in" filter="wipe(up)">
                                      <p:cBhvr>
                                        <p:cTn id="10" dur="500"/>
                                        <p:tgtEl>
                                          <p:spTgt spid="1026"/>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nodeType="clickEffect">
                                  <p:stCondLst>
                                    <p:cond delay="0"/>
                                  </p:stCondLst>
                                  <p:childTnLst>
                                    <p:set>
                                      <p:cBhvr>
                                        <p:cTn id="14" dur="1" fill="hold">
                                          <p:stCondLst>
                                            <p:cond delay="0"/>
                                          </p:stCondLst>
                                        </p:cTn>
                                        <p:tgtEl>
                                          <p:spTgt spid="1028"/>
                                        </p:tgtEl>
                                        <p:attrNameLst>
                                          <p:attrName>style.visibility</p:attrName>
                                        </p:attrNameLst>
                                      </p:cBhvr>
                                      <p:to>
                                        <p:strVal val="visible"/>
                                      </p:to>
                                    </p:set>
                                    <p:animEffect transition="in" filter="wipe(up)">
                                      <p:cBhvr>
                                        <p:cTn id="15" dur="500"/>
                                        <p:tgtEl>
                                          <p:spTgt spid="1028"/>
                                        </p:tgtEl>
                                      </p:cBhvr>
                                    </p:animEffect>
                                  </p:childTnLst>
                                </p:cTn>
                              </p:par>
                              <p:par>
                                <p:cTn id="16" presetID="22" presetClass="entr" presetSubtype="1" fill="hold" nodeType="withEffect">
                                  <p:stCondLst>
                                    <p:cond delay="0"/>
                                  </p:stCondLst>
                                  <p:childTnLst>
                                    <p:set>
                                      <p:cBhvr>
                                        <p:cTn id="17" dur="1" fill="hold">
                                          <p:stCondLst>
                                            <p:cond delay="0"/>
                                          </p:stCondLst>
                                        </p:cTn>
                                        <p:tgtEl>
                                          <p:spTgt spid="1030"/>
                                        </p:tgtEl>
                                        <p:attrNameLst>
                                          <p:attrName>style.visibility</p:attrName>
                                        </p:attrNameLst>
                                      </p:cBhvr>
                                      <p:to>
                                        <p:strVal val="visible"/>
                                      </p:to>
                                    </p:set>
                                    <p:animEffect transition="in" filter="wipe(up)">
                                      <p:cBhvr>
                                        <p:cTn id="18" dur="500"/>
                                        <p:tgtEl>
                                          <p:spTgt spid="1030"/>
                                        </p:tgtEl>
                                      </p:cBhvr>
                                    </p:animEffect>
                                  </p:childTnLst>
                                </p:cTn>
                              </p:par>
                              <p:par>
                                <p:cTn id="19" presetID="22" presetClass="entr" presetSubtype="1"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wipe(up)">
                                      <p:cBhvr>
                                        <p:cTn id="21" dur="500"/>
                                        <p:tgtEl>
                                          <p:spTgt spid="5"/>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grpId="0" nodeType="click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wipe(up)">
                                      <p:cBhvr>
                                        <p:cTn id="26" dur="500"/>
                                        <p:tgtEl>
                                          <p:spTgt spid="4"/>
                                        </p:tgtEl>
                                      </p:cBhvr>
                                    </p:animEffect>
                                  </p:childTnLst>
                                </p:cTn>
                              </p:par>
                              <p:par>
                                <p:cTn id="27" presetID="22" presetClass="entr" presetSubtype="1" fill="hold" nodeType="withEffect">
                                  <p:stCondLst>
                                    <p:cond delay="0"/>
                                  </p:stCondLst>
                                  <p:childTnLst>
                                    <p:set>
                                      <p:cBhvr>
                                        <p:cTn id="28" dur="1" fill="hold">
                                          <p:stCondLst>
                                            <p:cond delay="0"/>
                                          </p:stCondLst>
                                        </p:cTn>
                                        <p:tgtEl>
                                          <p:spTgt spid="1032"/>
                                        </p:tgtEl>
                                        <p:attrNameLst>
                                          <p:attrName>style.visibility</p:attrName>
                                        </p:attrNameLst>
                                      </p:cBhvr>
                                      <p:to>
                                        <p:strVal val="visible"/>
                                      </p:to>
                                    </p:set>
                                    <p:animEffect transition="in" filter="wipe(up)">
                                      <p:cBhvr>
                                        <p:cTn id="29" dur="500"/>
                                        <p:tgtEl>
                                          <p:spTgt spid="1032"/>
                                        </p:tgtEl>
                                      </p:cBhvr>
                                    </p:animEffect>
                                  </p:childTnLst>
                                </p:cTn>
                              </p:par>
                              <p:par>
                                <p:cTn id="30" presetID="22" presetClass="entr" presetSubtype="1" fill="hold" nodeType="withEffect">
                                  <p:stCondLst>
                                    <p:cond delay="0"/>
                                  </p:stCondLst>
                                  <p:childTnLst>
                                    <p:set>
                                      <p:cBhvr>
                                        <p:cTn id="31" dur="1" fill="hold">
                                          <p:stCondLst>
                                            <p:cond delay="0"/>
                                          </p:stCondLst>
                                        </p:cTn>
                                        <p:tgtEl>
                                          <p:spTgt spid="1034"/>
                                        </p:tgtEl>
                                        <p:attrNameLst>
                                          <p:attrName>style.visibility</p:attrName>
                                        </p:attrNameLst>
                                      </p:cBhvr>
                                      <p:to>
                                        <p:strVal val="visible"/>
                                      </p:to>
                                    </p:set>
                                    <p:animEffect transition="in" filter="wipe(up)">
                                      <p:cBhvr>
                                        <p:cTn id="32" dur="500"/>
                                        <p:tgtEl>
                                          <p:spTgt spid="10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Segnaposto contenuto 9" descr="Immagine che contiene testo, schermata, software, Icona del computer&#10;&#10;Descrizione generata automaticamente">
            <a:extLst>
              <a:ext uri="{FF2B5EF4-FFF2-40B4-BE49-F238E27FC236}">
                <a16:creationId xmlns:a16="http://schemas.microsoft.com/office/drawing/2014/main" id="{E6379533-8397-13BB-2CE5-C6C971D83D6D}"/>
              </a:ext>
            </a:extLst>
          </p:cNvPr>
          <p:cNvPicPr>
            <a:picLocks noGrp="1" noChangeAspect="1"/>
          </p:cNvPicPr>
          <p:nvPr>
            <p:ph idx="1"/>
          </p:nvPr>
        </p:nvPicPr>
        <p:blipFill rotWithShape="1">
          <a:blip r:embed="rId2"/>
          <a:srcRect b="19"/>
          <a:stretch/>
        </p:blipFill>
        <p:spPr>
          <a:xfrm>
            <a:off x="1263917" y="1143003"/>
            <a:ext cx="9664163" cy="5436592"/>
          </a:xfrm>
          <a:prstGeom prst="rect">
            <a:avLst/>
          </a:prstGeom>
          <a:effectLst>
            <a:outerShdw blurRad="63500" sx="102000" sy="102000" algn="ctr" rotWithShape="0">
              <a:prstClr val="black">
                <a:alpha val="40000"/>
              </a:prstClr>
            </a:outerShdw>
          </a:effectLst>
        </p:spPr>
      </p:pic>
      <p:sp>
        <p:nvSpPr>
          <p:cNvPr id="12" name="Titolo 1">
            <a:extLst>
              <a:ext uri="{FF2B5EF4-FFF2-40B4-BE49-F238E27FC236}">
                <a16:creationId xmlns:a16="http://schemas.microsoft.com/office/drawing/2014/main" id="{9A26B974-8424-129F-1452-3795FCFA6B4B}"/>
              </a:ext>
            </a:extLst>
          </p:cNvPr>
          <p:cNvSpPr>
            <a:spLocks noGrp="1"/>
          </p:cNvSpPr>
          <p:nvPr>
            <p:ph type="title"/>
          </p:nvPr>
        </p:nvSpPr>
        <p:spPr>
          <a:xfrm>
            <a:off x="1412454" y="146337"/>
            <a:ext cx="9664162" cy="953122"/>
          </a:xfrm>
        </p:spPr>
        <p:txBody>
          <a:bodyPr>
            <a:normAutofit/>
          </a:bodyPr>
          <a:lstStyle/>
          <a:p>
            <a:r>
              <a:rPr lang="it-IT" b="1" err="1">
                <a:solidFill>
                  <a:srgbClr val="258BA1"/>
                </a:solidFill>
                <a:ea typeface="Calibri Light"/>
                <a:cs typeface="Calibri Light"/>
              </a:rPr>
              <a:t>Awareness</a:t>
            </a:r>
            <a:r>
              <a:rPr lang="it-IT">
                <a:ea typeface="Calibri Light"/>
                <a:cs typeface="Calibri Light"/>
              </a:rPr>
              <a:t>: </a:t>
            </a:r>
            <a:r>
              <a:rPr lang="it-IT" err="1">
                <a:ea typeface="Calibri Light"/>
                <a:cs typeface="Calibri Light"/>
              </a:rPr>
              <a:t>Most</a:t>
            </a:r>
            <a:r>
              <a:rPr lang="it-IT">
                <a:ea typeface="Calibri Light"/>
                <a:cs typeface="Calibri Light"/>
              </a:rPr>
              <a:t> people </a:t>
            </a:r>
            <a:r>
              <a:rPr lang="it-IT" err="1">
                <a:ea typeface="Calibri Light"/>
                <a:cs typeface="Calibri Light"/>
              </a:rPr>
              <a:t>still</a:t>
            </a:r>
            <a:r>
              <a:rPr lang="it-IT">
                <a:ea typeface="Calibri Light"/>
                <a:cs typeface="Calibri Light"/>
              </a:rPr>
              <a:t> use </a:t>
            </a:r>
            <a:r>
              <a:rPr lang="it-IT" b="1">
                <a:solidFill>
                  <a:srgbClr val="258BA1"/>
                </a:solidFill>
                <a:ea typeface="Calibri Light"/>
                <a:cs typeface="Calibri Light"/>
              </a:rPr>
              <a:t>Chrome</a:t>
            </a:r>
            <a:endParaRPr lang="it-IT" b="1">
              <a:solidFill>
                <a:srgbClr val="258BA1"/>
              </a:solidFill>
            </a:endParaRPr>
          </a:p>
        </p:txBody>
      </p:sp>
    </p:spTree>
    <p:extLst>
      <p:ext uri="{BB962C8B-B14F-4D97-AF65-F5344CB8AC3E}">
        <p14:creationId xmlns:p14="http://schemas.microsoft.com/office/powerpoint/2010/main" val="32494566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p:cTn id="11" dur="500" fill="hold"/>
                                        <p:tgtEl>
                                          <p:spTgt spid="10"/>
                                        </p:tgtEl>
                                        <p:attrNameLst>
                                          <p:attrName>ppt_w</p:attrName>
                                        </p:attrNameLst>
                                      </p:cBhvr>
                                      <p:tavLst>
                                        <p:tav tm="0">
                                          <p:val>
                                            <p:fltVal val="0"/>
                                          </p:val>
                                        </p:tav>
                                        <p:tav tm="100000">
                                          <p:val>
                                            <p:strVal val="#ppt_w"/>
                                          </p:val>
                                        </p:tav>
                                      </p:tavLst>
                                    </p:anim>
                                    <p:anim calcmode="lin" valueType="num">
                                      <p:cBhvr>
                                        <p:cTn id="12" dur="500" fill="hold"/>
                                        <p:tgtEl>
                                          <p:spTgt spid="10"/>
                                        </p:tgtEl>
                                        <p:attrNameLst>
                                          <p:attrName>ppt_h</p:attrName>
                                        </p:attrNameLst>
                                      </p:cBhvr>
                                      <p:tavLst>
                                        <p:tav tm="0">
                                          <p:val>
                                            <p:fltVal val="0"/>
                                          </p:val>
                                        </p:tav>
                                        <p:tav tm="100000">
                                          <p:val>
                                            <p:strVal val="#ppt_h"/>
                                          </p:val>
                                        </p:tav>
                                      </p:tavLst>
                                    </p:anim>
                                    <p:animEffect transition="in" filter="fade">
                                      <p:cBhvr>
                                        <p:cTn id="1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olo 1">
            <a:extLst>
              <a:ext uri="{FF2B5EF4-FFF2-40B4-BE49-F238E27FC236}">
                <a16:creationId xmlns:a16="http://schemas.microsoft.com/office/drawing/2014/main" id="{9A26B974-8424-129F-1452-3795FCFA6B4B}"/>
              </a:ext>
            </a:extLst>
          </p:cNvPr>
          <p:cNvSpPr>
            <a:spLocks noGrp="1"/>
          </p:cNvSpPr>
          <p:nvPr>
            <p:ph type="title"/>
          </p:nvPr>
        </p:nvSpPr>
        <p:spPr>
          <a:xfrm>
            <a:off x="1412453" y="146337"/>
            <a:ext cx="9745403" cy="953122"/>
          </a:xfrm>
        </p:spPr>
        <p:txBody>
          <a:bodyPr>
            <a:normAutofit/>
          </a:bodyPr>
          <a:lstStyle/>
          <a:p>
            <a:r>
              <a:rPr lang="it-IT" b="1" err="1">
                <a:solidFill>
                  <a:srgbClr val="258BA1"/>
                </a:solidFill>
                <a:ea typeface="Calibri Light"/>
                <a:cs typeface="Calibri Light"/>
              </a:rPr>
              <a:t>Awareness</a:t>
            </a:r>
            <a:r>
              <a:rPr lang="it-IT">
                <a:ea typeface="Calibri Light"/>
                <a:cs typeface="Calibri Light"/>
              </a:rPr>
              <a:t>: </a:t>
            </a:r>
            <a:r>
              <a:rPr lang="it-IT" err="1">
                <a:ea typeface="Calibri Light"/>
                <a:cs typeface="Calibri Light"/>
              </a:rPr>
              <a:t>Most</a:t>
            </a:r>
            <a:r>
              <a:rPr lang="it-IT">
                <a:ea typeface="Calibri Light"/>
                <a:cs typeface="Calibri Light"/>
              </a:rPr>
              <a:t> people </a:t>
            </a:r>
            <a:r>
              <a:rPr lang="it-IT" err="1">
                <a:ea typeface="Calibri Light"/>
                <a:cs typeface="Calibri Light"/>
              </a:rPr>
              <a:t>still</a:t>
            </a:r>
            <a:r>
              <a:rPr lang="it-IT">
                <a:ea typeface="Calibri Light"/>
                <a:cs typeface="Calibri Light"/>
              </a:rPr>
              <a:t> use </a:t>
            </a:r>
            <a:r>
              <a:rPr lang="it-IT" b="1">
                <a:solidFill>
                  <a:srgbClr val="258BA1"/>
                </a:solidFill>
                <a:ea typeface="Calibri Light"/>
                <a:cs typeface="Calibri Light"/>
              </a:rPr>
              <a:t>Chrome</a:t>
            </a:r>
            <a:endParaRPr lang="it-IT" b="1">
              <a:solidFill>
                <a:srgbClr val="258BA1"/>
              </a:solidFill>
            </a:endParaRPr>
          </a:p>
        </p:txBody>
      </p:sp>
      <p:pic>
        <p:nvPicPr>
          <p:cNvPr id="5" name="Immagine 4" descr="Immagine che contiene testo, schermata, diagramma, software&#10;&#10;Descrizione generata automaticamente">
            <a:extLst>
              <a:ext uri="{FF2B5EF4-FFF2-40B4-BE49-F238E27FC236}">
                <a16:creationId xmlns:a16="http://schemas.microsoft.com/office/drawing/2014/main" id="{13771C53-3883-7B84-CA47-28F7F17F060C}"/>
              </a:ext>
            </a:extLst>
          </p:cNvPr>
          <p:cNvPicPr>
            <a:picLocks noChangeAspect="1"/>
          </p:cNvPicPr>
          <p:nvPr/>
        </p:nvPicPr>
        <p:blipFill rotWithShape="1">
          <a:blip r:embed="rId2"/>
          <a:srcRect b="19"/>
          <a:stretch/>
        </p:blipFill>
        <p:spPr>
          <a:xfrm>
            <a:off x="1280761" y="1143003"/>
            <a:ext cx="9630476" cy="5416114"/>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3080129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FA8F3BE-3F02-3AB0-89C0-22EF73E9CE05}"/>
              </a:ext>
            </a:extLst>
          </p:cNvPr>
          <p:cNvSpPr>
            <a:spLocks noGrp="1"/>
          </p:cNvSpPr>
          <p:nvPr>
            <p:ph type="title"/>
          </p:nvPr>
        </p:nvSpPr>
        <p:spPr>
          <a:xfrm>
            <a:off x="838200" y="397781"/>
            <a:ext cx="10515600" cy="1511873"/>
          </a:xfrm>
        </p:spPr>
        <p:txBody>
          <a:bodyPr>
            <a:normAutofit/>
          </a:bodyPr>
          <a:lstStyle/>
          <a:p>
            <a:pPr algn="ctr"/>
            <a:r>
              <a:rPr lang="it-IT" sz="4800" b="1">
                <a:solidFill>
                  <a:srgbClr val="258BA1"/>
                </a:solidFill>
                <a:latin typeface="Century Gothic" panose="020B0502020202020204" pitchFamily="34" charset="0"/>
                <a:ea typeface="Calibri Light"/>
                <a:cs typeface="Calibri Light"/>
              </a:rPr>
              <a:t>Medical privacy </a:t>
            </a:r>
            <a:r>
              <a:rPr lang="it-IT" sz="4800" err="1">
                <a:latin typeface="Century Gothic" panose="020B0502020202020204" pitchFamily="34" charset="0"/>
                <a:ea typeface="Calibri Light"/>
                <a:cs typeface="Calibri Light"/>
              </a:rPr>
              <a:t>is</a:t>
            </a:r>
            <a:r>
              <a:rPr lang="it-IT" sz="4800">
                <a:latin typeface="Century Gothic" panose="020B0502020202020204" pitchFamily="34" charset="0"/>
                <a:ea typeface="Calibri Light"/>
                <a:cs typeface="Calibri Light"/>
              </a:rPr>
              <a:t> </a:t>
            </a:r>
            <a:r>
              <a:rPr lang="it-IT" sz="4800" err="1">
                <a:latin typeface="Century Gothic" panose="020B0502020202020204" pitchFamily="34" charset="0"/>
                <a:ea typeface="Calibri Light"/>
                <a:cs typeface="Calibri Light"/>
              </a:rPr>
              <a:t>becoming</a:t>
            </a:r>
            <a:r>
              <a:rPr lang="it-IT" sz="4800">
                <a:latin typeface="Century Gothic" panose="020B0502020202020204" pitchFamily="34" charset="0"/>
                <a:ea typeface="Calibri Light"/>
                <a:cs typeface="Calibri Light"/>
              </a:rPr>
              <a:t> </a:t>
            </a:r>
            <a:r>
              <a:rPr lang="it-IT" sz="4800" b="1">
                <a:solidFill>
                  <a:srgbClr val="258BA1"/>
                </a:solidFill>
                <a:latin typeface="Century Gothic" panose="020B0502020202020204" pitchFamily="34" charset="0"/>
                <a:ea typeface="Calibri Light"/>
                <a:cs typeface="Calibri Light"/>
              </a:rPr>
              <a:t>online privacy</a:t>
            </a:r>
            <a:endParaRPr lang="it-IT" sz="4800" b="1">
              <a:solidFill>
                <a:srgbClr val="258BA1"/>
              </a:solidFill>
              <a:latin typeface="Century Gothic" panose="020B0502020202020204" pitchFamily="34" charset="0"/>
            </a:endParaRPr>
          </a:p>
        </p:txBody>
      </p:sp>
      <p:sp>
        <p:nvSpPr>
          <p:cNvPr id="3" name="Segnaposto contenuto 2">
            <a:extLst>
              <a:ext uri="{FF2B5EF4-FFF2-40B4-BE49-F238E27FC236}">
                <a16:creationId xmlns:a16="http://schemas.microsoft.com/office/drawing/2014/main" id="{D9D1A4F1-3324-2BF2-3459-CB3B2CBFBF12}"/>
              </a:ext>
            </a:extLst>
          </p:cNvPr>
          <p:cNvSpPr>
            <a:spLocks noGrp="1"/>
          </p:cNvSpPr>
          <p:nvPr>
            <p:ph idx="1"/>
          </p:nvPr>
        </p:nvSpPr>
        <p:spPr>
          <a:xfrm>
            <a:off x="838200" y="2018512"/>
            <a:ext cx="10515600" cy="5165820"/>
          </a:xfrm>
        </p:spPr>
        <p:txBody>
          <a:bodyPr vert="horz" lIns="91440" tIns="45720" rIns="91440" bIns="45720" rtlCol="0" anchor="t">
            <a:normAutofit/>
          </a:bodyPr>
          <a:lstStyle/>
          <a:p>
            <a:pPr marL="0" indent="0" algn="ctr">
              <a:buNone/>
            </a:pPr>
            <a:endParaRPr lang="it-IT" sz="3200">
              <a:ea typeface="+mn-lt"/>
              <a:cs typeface="+mn-lt"/>
            </a:endParaRPr>
          </a:p>
          <a:p>
            <a:pPr marL="0" indent="0" algn="ctr">
              <a:buNone/>
            </a:pPr>
            <a:r>
              <a:rPr lang="it-IT" sz="3200" i="1">
                <a:latin typeface="Century Gothic" panose="020B0502020202020204" pitchFamily="34" charset="0"/>
                <a:ea typeface="+mn-lt"/>
                <a:cs typeface="+mn-lt"/>
              </a:rPr>
              <a:t>"Of the 41 apps (19%) with privacy policies, </a:t>
            </a:r>
            <a:r>
              <a:rPr lang="it-IT" sz="3200" i="1" err="1">
                <a:latin typeface="Century Gothic" panose="020B0502020202020204" pitchFamily="34" charset="0"/>
                <a:ea typeface="+mn-lt"/>
                <a:cs typeface="+mn-lt"/>
              </a:rPr>
              <a:t>not</a:t>
            </a:r>
            <a:r>
              <a:rPr lang="it-IT" sz="3200" i="1">
                <a:latin typeface="Century Gothic" panose="020B0502020202020204" pitchFamily="34" charset="0"/>
                <a:ea typeface="+mn-lt"/>
                <a:cs typeface="+mn-lt"/>
              </a:rPr>
              <a:t> </a:t>
            </a:r>
            <a:r>
              <a:rPr lang="it-IT" sz="3200" i="1" err="1">
                <a:latin typeface="Century Gothic" panose="020B0502020202020204" pitchFamily="34" charset="0"/>
                <a:ea typeface="+mn-lt"/>
                <a:cs typeface="+mn-lt"/>
              </a:rPr>
              <a:t>all</a:t>
            </a:r>
            <a:r>
              <a:rPr lang="it-IT" sz="3200" i="1">
                <a:latin typeface="Century Gothic" panose="020B0502020202020204" pitchFamily="34" charset="0"/>
                <a:ea typeface="+mn-lt"/>
                <a:cs typeface="+mn-lt"/>
              </a:rPr>
              <a:t> of the </a:t>
            </a:r>
            <a:r>
              <a:rPr lang="it-IT" sz="3200" i="1" err="1">
                <a:latin typeface="Century Gothic" panose="020B0502020202020204" pitchFamily="34" charset="0"/>
                <a:ea typeface="+mn-lt"/>
                <a:cs typeface="+mn-lt"/>
              </a:rPr>
              <a:t>provisions</a:t>
            </a:r>
            <a:r>
              <a:rPr lang="it-IT" sz="3200" i="1">
                <a:latin typeface="Century Gothic" panose="020B0502020202020204" pitchFamily="34" charset="0"/>
                <a:ea typeface="+mn-lt"/>
                <a:cs typeface="+mn-lt"/>
              </a:rPr>
              <a:t> </a:t>
            </a:r>
            <a:r>
              <a:rPr lang="it-IT" sz="3200" i="1" err="1">
                <a:latin typeface="Century Gothic" panose="020B0502020202020204" pitchFamily="34" charset="0"/>
                <a:ea typeface="+mn-lt"/>
                <a:cs typeface="+mn-lt"/>
              </a:rPr>
              <a:t>actually</a:t>
            </a:r>
            <a:r>
              <a:rPr lang="it-IT" sz="3200" i="1">
                <a:latin typeface="Century Gothic" panose="020B0502020202020204" pitchFamily="34" charset="0"/>
                <a:ea typeface="+mn-lt"/>
                <a:cs typeface="+mn-lt"/>
              </a:rPr>
              <a:t> </a:t>
            </a:r>
            <a:r>
              <a:rPr lang="it-IT" sz="3200" i="1" err="1">
                <a:latin typeface="Century Gothic" panose="020B0502020202020204" pitchFamily="34" charset="0"/>
                <a:ea typeface="+mn-lt"/>
                <a:cs typeface="+mn-lt"/>
              </a:rPr>
              <a:t>protected</a:t>
            </a:r>
            <a:r>
              <a:rPr lang="it-IT" sz="3200" i="1">
                <a:latin typeface="Century Gothic" panose="020B0502020202020204" pitchFamily="34" charset="0"/>
                <a:ea typeface="+mn-lt"/>
                <a:cs typeface="+mn-lt"/>
              </a:rPr>
              <a:t> privacy ... 80.5% </a:t>
            </a:r>
            <a:r>
              <a:rPr lang="it-IT" sz="3200" i="1" err="1">
                <a:latin typeface="Century Gothic" panose="020B0502020202020204" pitchFamily="34" charset="0"/>
                <a:ea typeface="+mn-lt"/>
                <a:cs typeface="+mn-lt"/>
              </a:rPr>
              <a:t>collected</a:t>
            </a:r>
            <a:r>
              <a:rPr lang="it-IT" sz="3200" i="1">
                <a:latin typeface="Century Gothic" panose="020B0502020202020204" pitchFamily="34" charset="0"/>
                <a:ea typeface="+mn-lt"/>
                <a:cs typeface="+mn-lt"/>
              </a:rPr>
              <a:t> user data … 48.8% shared data … Only 4 policies </a:t>
            </a:r>
            <a:r>
              <a:rPr lang="it-IT" sz="3200" i="1" err="1">
                <a:latin typeface="Century Gothic" panose="020B0502020202020204" pitchFamily="34" charset="0"/>
                <a:ea typeface="+mn-lt"/>
                <a:cs typeface="+mn-lt"/>
              </a:rPr>
              <a:t>said</a:t>
            </a:r>
            <a:r>
              <a:rPr lang="it-IT" sz="3200" i="1">
                <a:latin typeface="Century Gothic" panose="020B0502020202020204" pitchFamily="34" charset="0"/>
                <a:ea typeface="+mn-lt"/>
                <a:cs typeface="+mn-lt"/>
              </a:rPr>
              <a:t> they </a:t>
            </a:r>
            <a:r>
              <a:rPr lang="it-IT" sz="3200" i="1" err="1">
                <a:latin typeface="Century Gothic" panose="020B0502020202020204" pitchFamily="34" charset="0"/>
                <a:ea typeface="+mn-lt"/>
                <a:cs typeface="+mn-lt"/>
              </a:rPr>
              <a:t>would</a:t>
            </a:r>
            <a:r>
              <a:rPr lang="it-IT" sz="3200" i="1">
                <a:latin typeface="Century Gothic" panose="020B0502020202020204" pitchFamily="34" charset="0"/>
                <a:ea typeface="+mn-lt"/>
                <a:cs typeface="+mn-lt"/>
              </a:rPr>
              <a:t> </a:t>
            </a:r>
            <a:r>
              <a:rPr lang="it-IT" sz="3200" i="1" err="1">
                <a:latin typeface="Century Gothic" panose="020B0502020202020204" pitchFamily="34" charset="0"/>
                <a:ea typeface="+mn-lt"/>
                <a:cs typeface="+mn-lt"/>
              </a:rPr>
              <a:t>ask</a:t>
            </a:r>
            <a:r>
              <a:rPr lang="it-IT" sz="3200" i="1">
                <a:latin typeface="Century Gothic" panose="020B0502020202020204" pitchFamily="34" charset="0"/>
                <a:ea typeface="+mn-lt"/>
                <a:cs typeface="+mn-lt"/>
              </a:rPr>
              <a:t> users for </a:t>
            </a:r>
            <a:r>
              <a:rPr lang="it-IT" sz="3200" i="1" err="1">
                <a:latin typeface="Century Gothic" panose="020B0502020202020204" pitchFamily="34" charset="0"/>
                <a:ea typeface="+mn-lt"/>
                <a:cs typeface="+mn-lt"/>
              </a:rPr>
              <a:t>permission</a:t>
            </a:r>
            <a:r>
              <a:rPr lang="it-IT" sz="3200" i="1">
                <a:latin typeface="Century Gothic" panose="020B0502020202020204" pitchFamily="34" charset="0"/>
                <a:ea typeface="+mn-lt"/>
                <a:cs typeface="+mn-lt"/>
              </a:rPr>
              <a:t> to share data." </a:t>
            </a:r>
            <a:r>
              <a:rPr lang="it-IT" sz="2400" i="1">
                <a:latin typeface="Century Gothic"/>
                <a:ea typeface="+mn-lt"/>
                <a:cs typeface="+mn-lt"/>
                <a:hlinkClick r:id="rId2" action="ppaction://hlinksldjump"/>
              </a:rPr>
              <a:t>[9]</a:t>
            </a:r>
            <a:endParaRPr lang="it-IT" sz="3200">
              <a:ea typeface="+mn-lt"/>
              <a:cs typeface="+mn-lt"/>
            </a:endParaRPr>
          </a:p>
        </p:txBody>
      </p:sp>
    </p:spTree>
    <p:extLst>
      <p:ext uri="{BB962C8B-B14F-4D97-AF65-F5344CB8AC3E}">
        <p14:creationId xmlns:p14="http://schemas.microsoft.com/office/powerpoint/2010/main" val="13732314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par>
                          <p:cTn id="11" fill="hold">
                            <p:stCondLst>
                              <p:cond delay="500"/>
                            </p:stCondLst>
                            <p:childTnLst>
                              <p:par>
                                <p:cTn id="12" presetID="26" presetClass="emph" presetSubtype="0" fill="hold" grpId="1" nodeType="afterEffect">
                                  <p:stCondLst>
                                    <p:cond delay="0"/>
                                  </p:stCondLst>
                                  <p:childTnLst>
                                    <p:animEffect transition="out" filter="fade">
                                      <p:cBhvr>
                                        <p:cTn id="13" dur="500" tmFilter="0, 0; .2, .5; .8, .5; 1, 0"/>
                                        <p:tgtEl>
                                          <p:spTgt spid="3">
                                            <p:txEl>
                                              <p:pRg st="1" end="1"/>
                                            </p:txEl>
                                          </p:spTgt>
                                        </p:tgtEl>
                                      </p:cBhvr>
                                    </p:animEffect>
                                    <p:animScale>
                                      <p:cBhvr>
                                        <p:cTn id="14" dur="250" autoRev="1" fill="hold"/>
                                        <p:tgtEl>
                                          <p:spTgt spid="3">
                                            <p:txEl>
                                              <p:pRg st="1" end="1"/>
                                            </p:txEl>
                                          </p:spTgt>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3" grpId="1"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00E3E9E-5B39-0AE0-A1A4-80768B1C16DF}"/>
              </a:ext>
            </a:extLst>
          </p:cNvPr>
          <p:cNvSpPr>
            <a:spLocks noGrp="1"/>
          </p:cNvSpPr>
          <p:nvPr>
            <p:ph type="title"/>
          </p:nvPr>
        </p:nvSpPr>
        <p:spPr>
          <a:xfrm>
            <a:off x="838200" y="386897"/>
            <a:ext cx="10515600" cy="973818"/>
          </a:xfrm>
        </p:spPr>
        <p:txBody>
          <a:bodyPr/>
          <a:lstStyle/>
          <a:p>
            <a:pPr algn="ctr"/>
            <a:r>
              <a:rPr lang="it-IT" err="1">
                <a:latin typeface="Century Gothic" panose="020B0502020202020204" pitchFamily="34" charset="0"/>
                <a:cs typeface="Calibri Light"/>
              </a:rPr>
              <a:t>Again</a:t>
            </a:r>
            <a:r>
              <a:rPr lang="it-IT">
                <a:latin typeface="Century Gothic" panose="020B0502020202020204" pitchFamily="34" charset="0"/>
                <a:cs typeface="Calibri Light"/>
              </a:rPr>
              <a:t>, people are </a:t>
            </a:r>
            <a:r>
              <a:rPr lang="it-IT" b="1" err="1">
                <a:solidFill>
                  <a:srgbClr val="258BA1"/>
                </a:solidFill>
                <a:latin typeface="Century Gothic" panose="020B0502020202020204" pitchFamily="34" charset="0"/>
                <a:cs typeface="Calibri Light"/>
              </a:rPr>
              <a:t>unaware</a:t>
            </a:r>
            <a:endParaRPr lang="it-IT" b="1">
              <a:solidFill>
                <a:srgbClr val="258BA1"/>
              </a:solidFill>
              <a:latin typeface="Century Gothic" panose="020B0502020202020204" pitchFamily="34" charset="0"/>
            </a:endParaRPr>
          </a:p>
        </p:txBody>
      </p:sp>
      <p:sp>
        <p:nvSpPr>
          <p:cNvPr id="3" name="Segnaposto contenuto 2">
            <a:extLst>
              <a:ext uri="{FF2B5EF4-FFF2-40B4-BE49-F238E27FC236}">
                <a16:creationId xmlns:a16="http://schemas.microsoft.com/office/drawing/2014/main" id="{4FA2EC94-23E6-205F-B664-306AA2E171F8}"/>
              </a:ext>
            </a:extLst>
          </p:cNvPr>
          <p:cNvSpPr>
            <a:spLocks noGrp="1"/>
          </p:cNvSpPr>
          <p:nvPr>
            <p:ph idx="1"/>
          </p:nvPr>
        </p:nvSpPr>
        <p:spPr>
          <a:xfrm>
            <a:off x="2167617" y="1936863"/>
            <a:ext cx="7856765" cy="2984273"/>
          </a:xfrm>
        </p:spPr>
        <p:txBody>
          <a:bodyPr vert="horz" lIns="91440" tIns="45720" rIns="91440" bIns="45720" rtlCol="0" anchor="t">
            <a:normAutofit/>
          </a:bodyPr>
          <a:lstStyle/>
          <a:p>
            <a:pPr marL="0" indent="0" algn="ctr">
              <a:buNone/>
            </a:pPr>
            <a:r>
              <a:rPr lang="it-IT" i="1">
                <a:latin typeface="Century Gothic" panose="020B0502020202020204" pitchFamily="34" charset="0"/>
                <a:ea typeface="+mn-lt"/>
                <a:cs typeface="+mn-lt"/>
              </a:rPr>
              <a:t>"</a:t>
            </a:r>
            <a:r>
              <a:rPr lang="it-IT" i="1" err="1">
                <a:latin typeface="Century Gothic" panose="020B0502020202020204" pitchFamily="34" charset="0"/>
                <a:ea typeface="+mn-lt"/>
                <a:cs typeface="+mn-lt"/>
              </a:rPr>
              <a:t>Patients</a:t>
            </a:r>
            <a:r>
              <a:rPr lang="it-IT" i="1">
                <a:latin typeface="Century Gothic" panose="020B0502020202020204" pitchFamily="34" charset="0"/>
                <a:ea typeface="+mn-lt"/>
                <a:cs typeface="+mn-lt"/>
              </a:rPr>
              <a:t> </a:t>
            </a:r>
            <a:r>
              <a:rPr lang="it-IT" i="1" err="1">
                <a:latin typeface="Century Gothic" panose="020B0502020202020204" pitchFamily="34" charset="0"/>
                <a:ea typeface="+mn-lt"/>
                <a:cs typeface="+mn-lt"/>
              </a:rPr>
              <a:t>might</a:t>
            </a:r>
            <a:r>
              <a:rPr lang="it-IT" i="1">
                <a:latin typeface="Century Gothic" panose="020B0502020202020204" pitchFamily="34" charset="0"/>
                <a:ea typeface="+mn-lt"/>
                <a:cs typeface="+mn-lt"/>
              </a:rPr>
              <a:t> </a:t>
            </a:r>
            <a:r>
              <a:rPr lang="it-IT" i="1" err="1">
                <a:latin typeface="Century Gothic" panose="020B0502020202020204" pitchFamily="34" charset="0"/>
                <a:ea typeface="+mn-lt"/>
                <a:cs typeface="+mn-lt"/>
              </a:rPr>
              <a:t>mistakenly</a:t>
            </a:r>
            <a:r>
              <a:rPr lang="it-IT" i="1">
                <a:latin typeface="Century Gothic" panose="020B0502020202020204" pitchFamily="34" charset="0"/>
                <a:ea typeface="+mn-lt"/>
                <a:cs typeface="+mn-lt"/>
              </a:rPr>
              <a:t> </a:t>
            </a:r>
            <a:r>
              <a:rPr lang="it-IT" i="1" err="1">
                <a:latin typeface="Century Gothic" panose="020B0502020202020204" pitchFamily="34" charset="0"/>
                <a:ea typeface="+mn-lt"/>
                <a:cs typeface="+mn-lt"/>
              </a:rPr>
              <a:t>believe</a:t>
            </a:r>
            <a:r>
              <a:rPr lang="it-IT" i="1">
                <a:latin typeface="Century Gothic" panose="020B0502020202020204" pitchFamily="34" charset="0"/>
                <a:ea typeface="+mn-lt"/>
                <a:cs typeface="+mn-lt"/>
              </a:rPr>
              <a:t> </a:t>
            </a:r>
            <a:r>
              <a:rPr lang="it-IT" i="1" err="1">
                <a:latin typeface="Century Gothic" panose="020B0502020202020204" pitchFamily="34" charset="0"/>
                <a:ea typeface="+mn-lt"/>
                <a:cs typeface="+mn-lt"/>
              </a:rPr>
              <a:t>that</a:t>
            </a:r>
            <a:r>
              <a:rPr lang="it-IT" i="1">
                <a:latin typeface="Century Gothic" panose="020B0502020202020204" pitchFamily="34" charset="0"/>
                <a:ea typeface="+mn-lt"/>
                <a:cs typeface="+mn-lt"/>
              </a:rPr>
              <a:t> health information </a:t>
            </a:r>
            <a:r>
              <a:rPr lang="it-IT" i="1" err="1">
                <a:latin typeface="Century Gothic" panose="020B0502020202020204" pitchFamily="34" charset="0"/>
                <a:ea typeface="+mn-lt"/>
                <a:cs typeface="+mn-lt"/>
              </a:rPr>
              <a:t>entered</a:t>
            </a:r>
            <a:r>
              <a:rPr lang="it-IT" i="1">
                <a:latin typeface="Century Gothic" panose="020B0502020202020204" pitchFamily="34" charset="0"/>
                <a:ea typeface="+mn-lt"/>
                <a:cs typeface="+mn-lt"/>
              </a:rPr>
              <a:t> </a:t>
            </a:r>
            <a:r>
              <a:rPr lang="it-IT" i="1" err="1">
                <a:latin typeface="Century Gothic" panose="020B0502020202020204" pitchFamily="34" charset="0"/>
                <a:ea typeface="+mn-lt"/>
                <a:cs typeface="+mn-lt"/>
              </a:rPr>
              <a:t>into</a:t>
            </a:r>
            <a:r>
              <a:rPr lang="it-IT" i="1">
                <a:latin typeface="Century Gothic" panose="020B0502020202020204" pitchFamily="34" charset="0"/>
                <a:ea typeface="+mn-lt"/>
                <a:cs typeface="+mn-lt"/>
              </a:rPr>
              <a:t> an app </a:t>
            </a:r>
            <a:r>
              <a:rPr lang="it-IT" i="1" err="1">
                <a:latin typeface="Century Gothic" panose="020B0502020202020204" pitchFamily="34" charset="0"/>
                <a:ea typeface="+mn-lt"/>
                <a:cs typeface="+mn-lt"/>
              </a:rPr>
              <a:t>is</a:t>
            </a:r>
            <a:r>
              <a:rPr lang="it-IT" i="1">
                <a:latin typeface="Century Gothic" panose="020B0502020202020204" pitchFamily="34" charset="0"/>
                <a:ea typeface="+mn-lt"/>
                <a:cs typeface="+mn-lt"/>
              </a:rPr>
              <a:t> private (</a:t>
            </a:r>
            <a:r>
              <a:rPr lang="it-IT" i="1" err="1">
                <a:latin typeface="Century Gothic" panose="020B0502020202020204" pitchFamily="34" charset="0"/>
                <a:ea typeface="+mn-lt"/>
                <a:cs typeface="+mn-lt"/>
              </a:rPr>
              <a:t>particularly</a:t>
            </a:r>
            <a:r>
              <a:rPr lang="it-IT" i="1">
                <a:latin typeface="Century Gothic" panose="020B0502020202020204" pitchFamily="34" charset="0"/>
                <a:ea typeface="+mn-lt"/>
                <a:cs typeface="+mn-lt"/>
              </a:rPr>
              <a:t> </a:t>
            </a:r>
            <a:r>
              <a:rPr lang="it-IT" i="1" err="1">
                <a:latin typeface="Century Gothic" panose="020B0502020202020204" pitchFamily="34" charset="0"/>
                <a:ea typeface="+mn-lt"/>
                <a:cs typeface="+mn-lt"/>
              </a:rPr>
              <a:t>if</a:t>
            </a:r>
            <a:r>
              <a:rPr lang="it-IT" i="1">
                <a:latin typeface="Century Gothic" panose="020B0502020202020204" pitchFamily="34" charset="0"/>
                <a:ea typeface="+mn-lt"/>
                <a:cs typeface="+mn-lt"/>
              </a:rPr>
              <a:t> the app </a:t>
            </a:r>
            <a:r>
              <a:rPr lang="it-IT" i="1" err="1">
                <a:latin typeface="Century Gothic" panose="020B0502020202020204" pitchFamily="34" charset="0"/>
                <a:ea typeface="+mn-lt"/>
                <a:cs typeface="+mn-lt"/>
              </a:rPr>
              <a:t>has</a:t>
            </a:r>
            <a:r>
              <a:rPr lang="it-IT" i="1">
                <a:latin typeface="Century Gothic" panose="020B0502020202020204" pitchFamily="34" charset="0"/>
                <a:ea typeface="+mn-lt"/>
                <a:cs typeface="+mn-lt"/>
              </a:rPr>
              <a:t> a privacy policy), </a:t>
            </a:r>
            <a:r>
              <a:rPr lang="it-IT" i="1" err="1">
                <a:latin typeface="Century Gothic" panose="020B0502020202020204" pitchFamily="34" charset="0"/>
                <a:ea typeface="+mn-lt"/>
                <a:cs typeface="+mn-lt"/>
              </a:rPr>
              <a:t>but</a:t>
            </a:r>
            <a:r>
              <a:rPr lang="it-IT" i="1">
                <a:latin typeface="Century Gothic" panose="020B0502020202020204" pitchFamily="34" charset="0"/>
                <a:ea typeface="+mn-lt"/>
                <a:cs typeface="+mn-lt"/>
              </a:rPr>
              <a:t> </a:t>
            </a:r>
            <a:r>
              <a:rPr lang="it-IT" i="1" err="1">
                <a:latin typeface="Century Gothic" panose="020B0502020202020204" pitchFamily="34" charset="0"/>
                <a:ea typeface="+mn-lt"/>
                <a:cs typeface="+mn-lt"/>
              </a:rPr>
              <a:t>that</a:t>
            </a:r>
            <a:r>
              <a:rPr lang="it-IT" i="1">
                <a:latin typeface="Century Gothic" panose="020B0502020202020204" pitchFamily="34" charset="0"/>
                <a:ea typeface="+mn-lt"/>
                <a:cs typeface="+mn-lt"/>
              </a:rPr>
              <a:t> </a:t>
            </a:r>
            <a:r>
              <a:rPr lang="it-IT" i="1" err="1">
                <a:latin typeface="Century Gothic" panose="020B0502020202020204" pitchFamily="34" charset="0"/>
                <a:ea typeface="+mn-lt"/>
                <a:cs typeface="+mn-lt"/>
              </a:rPr>
              <a:t>generally</a:t>
            </a:r>
            <a:r>
              <a:rPr lang="it-IT" i="1">
                <a:latin typeface="Century Gothic" panose="020B0502020202020204" pitchFamily="34" charset="0"/>
                <a:ea typeface="+mn-lt"/>
                <a:cs typeface="+mn-lt"/>
              </a:rPr>
              <a:t> </a:t>
            </a:r>
            <a:r>
              <a:rPr lang="it-IT" i="1" err="1">
                <a:latin typeface="Century Gothic" panose="020B0502020202020204" pitchFamily="34" charset="0"/>
                <a:ea typeface="+mn-lt"/>
                <a:cs typeface="+mn-lt"/>
              </a:rPr>
              <a:t>is</a:t>
            </a:r>
            <a:r>
              <a:rPr lang="it-IT" i="1">
                <a:latin typeface="Century Gothic" panose="020B0502020202020204" pitchFamily="34" charset="0"/>
                <a:ea typeface="+mn-lt"/>
                <a:cs typeface="+mn-lt"/>
              </a:rPr>
              <a:t> </a:t>
            </a:r>
            <a:r>
              <a:rPr lang="it-IT" i="1" err="1">
                <a:latin typeface="Century Gothic" panose="020B0502020202020204" pitchFamily="34" charset="0"/>
                <a:ea typeface="+mn-lt"/>
                <a:cs typeface="+mn-lt"/>
              </a:rPr>
              <a:t>not</a:t>
            </a:r>
            <a:r>
              <a:rPr lang="it-IT" i="1">
                <a:latin typeface="Century Gothic" panose="020B0502020202020204" pitchFamily="34" charset="0"/>
                <a:ea typeface="+mn-lt"/>
                <a:cs typeface="+mn-lt"/>
              </a:rPr>
              <a:t> the case. Medical </a:t>
            </a:r>
            <a:r>
              <a:rPr lang="it-IT" i="1" err="1">
                <a:latin typeface="Century Gothic" panose="020B0502020202020204" pitchFamily="34" charset="0"/>
                <a:ea typeface="+mn-lt"/>
                <a:cs typeface="+mn-lt"/>
              </a:rPr>
              <a:t>professionals</a:t>
            </a:r>
            <a:r>
              <a:rPr lang="it-IT" i="1">
                <a:latin typeface="Century Gothic" panose="020B0502020202020204" pitchFamily="34" charset="0"/>
                <a:ea typeface="+mn-lt"/>
                <a:cs typeface="+mn-lt"/>
              </a:rPr>
              <a:t> </a:t>
            </a:r>
            <a:r>
              <a:rPr lang="it-IT" i="1" err="1">
                <a:latin typeface="Century Gothic" panose="020B0502020202020204" pitchFamily="34" charset="0"/>
                <a:ea typeface="+mn-lt"/>
                <a:cs typeface="+mn-lt"/>
              </a:rPr>
              <a:t>should</a:t>
            </a:r>
            <a:r>
              <a:rPr lang="it-IT" i="1">
                <a:latin typeface="Century Gothic" panose="020B0502020202020204" pitchFamily="34" charset="0"/>
                <a:ea typeface="+mn-lt"/>
                <a:cs typeface="+mn-lt"/>
              </a:rPr>
              <a:t> </a:t>
            </a:r>
            <a:r>
              <a:rPr lang="it-IT" i="1" err="1">
                <a:latin typeface="Century Gothic" panose="020B0502020202020204" pitchFamily="34" charset="0"/>
                <a:ea typeface="+mn-lt"/>
                <a:cs typeface="+mn-lt"/>
              </a:rPr>
              <a:t>consider</a:t>
            </a:r>
            <a:r>
              <a:rPr lang="it-IT" i="1">
                <a:latin typeface="Century Gothic" panose="020B0502020202020204" pitchFamily="34" charset="0"/>
                <a:ea typeface="+mn-lt"/>
                <a:cs typeface="+mn-lt"/>
              </a:rPr>
              <a:t> privacy </a:t>
            </a:r>
            <a:r>
              <a:rPr lang="it-IT" i="1" err="1">
                <a:latin typeface="Century Gothic" panose="020B0502020202020204" pitchFamily="34" charset="0"/>
                <a:ea typeface="+mn-lt"/>
                <a:cs typeface="+mn-lt"/>
              </a:rPr>
              <a:t>implications</a:t>
            </a:r>
            <a:r>
              <a:rPr lang="it-IT" i="1">
                <a:latin typeface="Century Gothic" panose="020B0502020202020204" pitchFamily="34" charset="0"/>
                <a:ea typeface="+mn-lt"/>
                <a:cs typeface="+mn-lt"/>
              </a:rPr>
              <a:t> </a:t>
            </a:r>
            <a:r>
              <a:rPr lang="it-IT" i="1" err="1">
                <a:latin typeface="Century Gothic" panose="020B0502020202020204" pitchFamily="34" charset="0"/>
                <a:ea typeface="+mn-lt"/>
                <a:cs typeface="+mn-lt"/>
              </a:rPr>
              <a:t>prior</a:t>
            </a:r>
            <a:r>
              <a:rPr lang="it-IT" i="1">
                <a:latin typeface="Century Gothic" panose="020B0502020202020204" pitchFamily="34" charset="0"/>
                <a:ea typeface="+mn-lt"/>
                <a:cs typeface="+mn-lt"/>
              </a:rPr>
              <a:t> to </a:t>
            </a:r>
            <a:r>
              <a:rPr lang="it-IT" i="1" err="1">
                <a:latin typeface="Century Gothic" panose="020B0502020202020204" pitchFamily="34" charset="0"/>
                <a:ea typeface="+mn-lt"/>
                <a:cs typeface="+mn-lt"/>
              </a:rPr>
              <a:t>encouraging</a:t>
            </a:r>
            <a:r>
              <a:rPr lang="it-IT" i="1">
                <a:latin typeface="Century Gothic" panose="020B0502020202020204" pitchFamily="34" charset="0"/>
                <a:ea typeface="+mn-lt"/>
                <a:cs typeface="+mn-lt"/>
              </a:rPr>
              <a:t> </a:t>
            </a:r>
            <a:r>
              <a:rPr lang="it-IT" i="1" err="1">
                <a:latin typeface="Century Gothic" panose="020B0502020202020204" pitchFamily="34" charset="0"/>
                <a:ea typeface="+mn-lt"/>
                <a:cs typeface="+mn-lt"/>
              </a:rPr>
              <a:t>patients</a:t>
            </a:r>
            <a:r>
              <a:rPr lang="it-IT" i="1">
                <a:latin typeface="Century Gothic" panose="020B0502020202020204" pitchFamily="34" charset="0"/>
                <a:ea typeface="+mn-lt"/>
                <a:cs typeface="+mn-lt"/>
              </a:rPr>
              <a:t> to use health apps." </a:t>
            </a:r>
            <a:r>
              <a:rPr lang="it-IT" i="1">
                <a:latin typeface="Century Gothic"/>
                <a:ea typeface="+mn-lt"/>
                <a:cs typeface="+mn-lt"/>
                <a:hlinkClick r:id="rId2" action="ppaction://hlinksldjump"/>
              </a:rPr>
              <a:t>[9]</a:t>
            </a:r>
            <a:endParaRPr lang="it-IT">
              <a:latin typeface="Century Gothic" panose="020B0502020202020204" pitchFamily="34" charset="0"/>
              <a:ea typeface="+mn-lt"/>
              <a:cs typeface="+mn-lt"/>
            </a:endParaRPr>
          </a:p>
          <a:p>
            <a:pPr marL="0" indent="0">
              <a:buNone/>
            </a:pPr>
            <a:endParaRPr lang="it-IT">
              <a:latin typeface="Century Gothic" panose="020B0502020202020204" pitchFamily="34" charset="0"/>
              <a:cs typeface="Calibri" panose="020F0502020204030204"/>
            </a:endParaRPr>
          </a:p>
          <a:p>
            <a:pPr marL="0" indent="0">
              <a:buNone/>
            </a:pPr>
            <a:endParaRPr lang="it-IT">
              <a:latin typeface="Century Gothic" panose="020B0502020202020204" pitchFamily="34" charset="0"/>
              <a:cs typeface="Arial"/>
            </a:endParaRPr>
          </a:p>
        </p:txBody>
      </p:sp>
    </p:spTree>
    <p:extLst>
      <p:ext uri="{BB962C8B-B14F-4D97-AF65-F5344CB8AC3E}">
        <p14:creationId xmlns:p14="http://schemas.microsoft.com/office/powerpoint/2010/main" val="37079985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500"/>
                                        <p:tgtEl>
                                          <p:spTgt spid="3">
                                            <p:txEl>
                                              <p:pRg st="0" end="0"/>
                                            </p:txEl>
                                          </p:spTgt>
                                        </p:tgtEl>
                                      </p:cBhvr>
                                    </p:animEffect>
                                  </p:childTnLst>
                                </p:cTn>
                              </p:par>
                            </p:childTnLst>
                          </p:cTn>
                        </p:par>
                        <p:par>
                          <p:cTn id="11" fill="hold">
                            <p:stCondLst>
                              <p:cond delay="500"/>
                            </p:stCondLst>
                            <p:childTnLst>
                              <p:par>
                                <p:cTn id="12" presetID="26" presetClass="emph" presetSubtype="0" fill="hold" grpId="1" nodeType="afterEffect">
                                  <p:stCondLst>
                                    <p:cond delay="0"/>
                                  </p:stCondLst>
                                  <p:childTnLst>
                                    <p:animEffect transition="out" filter="fade">
                                      <p:cBhvr>
                                        <p:cTn id="13" dur="500" tmFilter="0, 0; .2, .5; .8, .5; 1, 0"/>
                                        <p:tgtEl>
                                          <p:spTgt spid="3">
                                            <p:txEl>
                                              <p:pRg st="0" end="0"/>
                                            </p:txEl>
                                          </p:spTgt>
                                        </p:tgtEl>
                                      </p:cBhvr>
                                    </p:animEffect>
                                    <p:animScale>
                                      <p:cBhvr>
                                        <p:cTn id="14" dur="250" autoRev="1" fill="hold"/>
                                        <p:tgtEl>
                                          <p:spTgt spid="3">
                                            <p:txEl>
                                              <p:pRg st="0" end="0"/>
                                            </p:txEl>
                                          </p:spTgt>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3" grpId="1" build="p"/>
    </p:bld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74787CF-3CDC-DF3C-5EA7-121D57EB8425}"/>
              </a:ext>
            </a:extLst>
          </p:cNvPr>
          <p:cNvSpPr>
            <a:spLocks noGrp="1"/>
          </p:cNvSpPr>
          <p:nvPr>
            <p:ph type="title"/>
          </p:nvPr>
        </p:nvSpPr>
        <p:spPr>
          <a:xfrm>
            <a:off x="838200" y="702583"/>
            <a:ext cx="10515600" cy="919389"/>
          </a:xfrm>
        </p:spPr>
        <p:txBody>
          <a:bodyPr/>
          <a:lstStyle/>
          <a:p>
            <a:pPr algn="ctr"/>
            <a:r>
              <a:rPr lang="it-IT">
                <a:latin typeface="Century Gothic" panose="020B0502020202020204" pitchFamily="34" charset="0"/>
                <a:ea typeface="+mj-lt"/>
                <a:cs typeface="+mj-lt"/>
              </a:rPr>
              <a:t>Social </a:t>
            </a:r>
            <a:r>
              <a:rPr lang="it-IT" b="1" err="1">
                <a:solidFill>
                  <a:srgbClr val="258BA1"/>
                </a:solidFill>
                <a:latin typeface="Century Gothic" panose="020B0502020202020204" pitchFamily="34" charset="0"/>
                <a:ea typeface="+mj-lt"/>
                <a:cs typeface="+mj-lt"/>
              </a:rPr>
              <a:t>context</a:t>
            </a:r>
            <a:r>
              <a:rPr lang="it-IT" b="1">
                <a:solidFill>
                  <a:srgbClr val="258BA1"/>
                </a:solidFill>
                <a:latin typeface="Century Gothic" panose="020B0502020202020204" pitchFamily="34" charset="0"/>
                <a:ea typeface="+mj-lt"/>
                <a:cs typeface="+mj-lt"/>
              </a:rPr>
              <a:t> </a:t>
            </a:r>
            <a:r>
              <a:rPr lang="it-IT">
                <a:latin typeface="Century Gothic" panose="020B0502020202020204" pitchFamily="34" charset="0"/>
                <a:ea typeface="+mj-lt"/>
                <a:cs typeface="+mj-lt"/>
              </a:rPr>
              <a:t>and </a:t>
            </a:r>
            <a:r>
              <a:rPr lang="it-IT" err="1">
                <a:latin typeface="Century Gothic" panose="020B0502020202020204" pitchFamily="34" charset="0"/>
                <a:ea typeface="+mj-lt"/>
                <a:cs typeface="+mj-lt"/>
              </a:rPr>
              <a:t>unwritten</a:t>
            </a:r>
            <a:r>
              <a:rPr lang="it-IT">
                <a:latin typeface="Century Gothic" panose="020B0502020202020204" pitchFamily="34" charset="0"/>
                <a:ea typeface="+mj-lt"/>
                <a:cs typeface="+mj-lt"/>
              </a:rPr>
              <a:t> </a:t>
            </a:r>
            <a:r>
              <a:rPr lang="it-IT" b="1">
                <a:solidFill>
                  <a:srgbClr val="258BA1"/>
                </a:solidFill>
                <a:latin typeface="Century Gothic" panose="020B0502020202020204" pitchFamily="34" charset="0"/>
                <a:ea typeface="+mj-lt"/>
                <a:cs typeface="+mj-lt"/>
              </a:rPr>
              <a:t>trust</a:t>
            </a:r>
            <a:endParaRPr lang="en-US" b="1">
              <a:solidFill>
                <a:srgbClr val="000000"/>
              </a:solidFill>
              <a:latin typeface="Century Gothic" panose="020B0502020202020204" pitchFamily="34" charset="0"/>
              <a:ea typeface="+mj-lt"/>
              <a:cs typeface="+mj-lt"/>
            </a:endParaRPr>
          </a:p>
        </p:txBody>
      </p:sp>
      <p:sp>
        <p:nvSpPr>
          <p:cNvPr id="3" name="Segnaposto contenuto 2">
            <a:extLst>
              <a:ext uri="{FF2B5EF4-FFF2-40B4-BE49-F238E27FC236}">
                <a16:creationId xmlns:a16="http://schemas.microsoft.com/office/drawing/2014/main" id="{95B1F3A6-A224-0A55-AE6B-EAD388479DF3}"/>
              </a:ext>
            </a:extLst>
          </p:cNvPr>
          <p:cNvSpPr>
            <a:spLocks noGrp="1"/>
          </p:cNvSpPr>
          <p:nvPr>
            <p:ph idx="1"/>
          </p:nvPr>
        </p:nvSpPr>
        <p:spPr>
          <a:xfrm>
            <a:off x="838200" y="2478768"/>
            <a:ext cx="10515600" cy="2300061"/>
          </a:xfrm>
        </p:spPr>
        <p:txBody>
          <a:bodyPr vert="horz" lIns="91440" tIns="45720" rIns="91440" bIns="45720" rtlCol="0" anchor="t">
            <a:normAutofit/>
          </a:bodyPr>
          <a:lstStyle/>
          <a:p>
            <a:pPr marL="0" indent="0" algn="ctr">
              <a:buNone/>
            </a:pPr>
            <a:r>
              <a:rPr lang="it-IT" sz="2800" b="0" u="none" strike="noStrike" baseline="0">
                <a:solidFill>
                  <a:srgbClr val="000000"/>
                </a:solidFill>
                <a:latin typeface="Century Gothic"/>
                <a:ea typeface="Calibri"/>
                <a:cs typeface="Calibri"/>
              </a:rPr>
              <a:t>A survey of over 2000 people with a </a:t>
            </a:r>
            <a:r>
              <a:rPr lang="it-IT" sz="2800" b="0" u="none" strike="noStrike" baseline="0" err="1">
                <a:solidFill>
                  <a:srgbClr val="000000"/>
                </a:solidFill>
                <a:latin typeface="Century Gothic"/>
                <a:ea typeface="Calibri"/>
                <a:cs typeface="Calibri"/>
              </a:rPr>
              <a:t>medical</a:t>
            </a:r>
            <a:r>
              <a:rPr lang="it-IT" sz="2800" b="0" u="none" strike="noStrike" baseline="0">
                <a:solidFill>
                  <a:srgbClr val="000000"/>
                </a:solidFill>
                <a:latin typeface="Century Gothic"/>
                <a:ea typeface="Calibri"/>
                <a:cs typeface="Calibri"/>
              </a:rPr>
              <a:t> condition </a:t>
            </a:r>
            <a:r>
              <a:rPr lang="it-IT" sz="2800" b="0" u="none" strike="noStrike" baseline="0" err="1">
                <a:solidFill>
                  <a:srgbClr val="000000"/>
                </a:solidFill>
                <a:latin typeface="Century Gothic"/>
                <a:ea typeface="Calibri"/>
                <a:cs typeface="Calibri"/>
              </a:rPr>
              <a:t>found</a:t>
            </a:r>
            <a:r>
              <a:rPr lang="it-IT" sz="2800" b="0" u="none" strike="noStrike" baseline="0">
                <a:solidFill>
                  <a:srgbClr val="000000"/>
                </a:solidFill>
                <a:latin typeface="Century Gothic"/>
                <a:ea typeface="Calibri"/>
                <a:cs typeface="Calibri"/>
              </a:rPr>
              <a:t> that </a:t>
            </a:r>
            <a:r>
              <a:rPr lang="it-IT" sz="2800" b="0" u="none" strike="noStrike" baseline="0" err="1">
                <a:solidFill>
                  <a:srgbClr val="000000"/>
                </a:solidFill>
                <a:latin typeface="Century Gothic"/>
                <a:ea typeface="Calibri"/>
                <a:cs typeface="Calibri"/>
              </a:rPr>
              <a:t>nearly</a:t>
            </a:r>
            <a:r>
              <a:rPr lang="it-IT" sz="2800" b="0" u="none" strike="noStrike" baseline="0">
                <a:solidFill>
                  <a:srgbClr val="000000"/>
                </a:solidFill>
                <a:latin typeface="Century Gothic"/>
                <a:ea typeface="Calibri"/>
                <a:cs typeface="Calibri"/>
              </a:rPr>
              <a:t> all </a:t>
            </a:r>
            <a:r>
              <a:rPr lang="it-IT" sz="2800" b="0" u="none" strike="noStrike" baseline="0" err="1">
                <a:solidFill>
                  <a:srgbClr val="000000"/>
                </a:solidFill>
                <a:latin typeface="Century Gothic"/>
                <a:ea typeface="Calibri"/>
                <a:cs typeface="Calibri"/>
              </a:rPr>
              <a:t>would</a:t>
            </a:r>
            <a:r>
              <a:rPr lang="it-IT" sz="2800" b="0" u="none" strike="noStrike" baseline="0">
                <a:solidFill>
                  <a:srgbClr val="000000"/>
                </a:solidFill>
                <a:latin typeface="Century Gothic"/>
                <a:ea typeface="Calibri"/>
                <a:cs typeface="Calibri"/>
              </a:rPr>
              <a:t> be </a:t>
            </a:r>
            <a:r>
              <a:rPr lang="it-IT" sz="2800" b="0" u="none" strike="noStrike" baseline="0" err="1">
                <a:solidFill>
                  <a:srgbClr val="000000"/>
                </a:solidFill>
                <a:latin typeface="Century Gothic"/>
                <a:ea typeface="Calibri"/>
                <a:cs typeface="Calibri"/>
              </a:rPr>
              <a:t>willing</a:t>
            </a:r>
            <a:r>
              <a:rPr lang="it-IT" sz="2800" b="0" u="none" strike="noStrike" baseline="0">
                <a:solidFill>
                  <a:srgbClr val="000000"/>
                </a:solidFill>
                <a:latin typeface="Century Gothic"/>
                <a:ea typeface="Calibri"/>
                <a:cs typeface="Calibri"/>
              </a:rPr>
              <a:t> to share social media information with their doctors (94%), </a:t>
            </a:r>
            <a:r>
              <a:rPr lang="it-IT" sz="2800" b="0" u="none" strike="noStrike" baseline="0" err="1">
                <a:solidFill>
                  <a:srgbClr val="000000"/>
                </a:solidFill>
                <a:latin typeface="Century Gothic"/>
                <a:ea typeface="Calibri"/>
                <a:cs typeface="Calibri"/>
              </a:rPr>
              <a:t>researchers</a:t>
            </a:r>
            <a:r>
              <a:rPr lang="it-IT" sz="2800" b="0" u="none" strike="noStrike" baseline="0">
                <a:solidFill>
                  <a:srgbClr val="000000"/>
                </a:solidFill>
                <a:latin typeface="Century Gothic"/>
                <a:ea typeface="Calibri"/>
                <a:cs typeface="Calibri"/>
              </a:rPr>
              <a:t> (92%) and </a:t>
            </a:r>
            <a:r>
              <a:rPr lang="it-IT" sz="2800" b="0" u="none" strike="noStrike" baseline="0" err="1">
                <a:solidFill>
                  <a:srgbClr val="000000"/>
                </a:solidFill>
                <a:latin typeface="Century Gothic"/>
                <a:ea typeface="Calibri"/>
                <a:cs typeface="Calibri"/>
              </a:rPr>
              <a:t>drug</a:t>
            </a:r>
            <a:r>
              <a:rPr lang="it-IT" sz="2800" b="0" u="none" strike="noStrike" baseline="0">
                <a:solidFill>
                  <a:srgbClr val="000000"/>
                </a:solidFill>
                <a:latin typeface="Century Gothic"/>
                <a:ea typeface="Calibri"/>
                <a:cs typeface="Calibri"/>
              </a:rPr>
              <a:t> companies (84%) </a:t>
            </a:r>
            <a:r>
              <a:rPr lang="it-IT" sz="2800" b="0" u="none" strike="noStrike" baseline="0" err="1">
                <a:solidFill>
                  <a:srgbClr val="000000"/>
                </a:solidFill>
                <a:latin typeface="Century Gothic"/>
                <a:ea typeface="Calibri"/>
                <a:cs typeface="Calibri"/>
              </a:rPr>
              <a:t>if</a:t>
            </a:r>
            <a:r>
              <a:rPr lang="it-IT" sz="2800" b="0" u="none" strike="noStrike" baseline="0">
                <a:solidFill>
                  <a:srgbClr val="000000"/>
                </a:solidFill>
                <a:latin typeface="Century Gothic"/>
                <a:ea typeface="Calibri"/>
                <a:cs typeface="Calibri"/>
              </a:rPr>
              <a:t> it </a:t>
            </a:r>
            <a:r>
              <a:rPr lang="it-IT" sz="2800" b="0" u="none" strike="noStrike" baseline="0" err="1">
                <a:solidFill>
                  <a:srgbClr val="000000"/>
                </a:solidFill>
                <a:latin typeface="Century Gothic"/>
                <a:ea typeface="Calibri"/>
                <a:cs typeface="Calibri"/>
              </a:rPr>
              <a:t>would</a:t>
            </a:r>
            <a:r>
              <a:rPr lang="it-IT" sz="2800" b="0" u="none" strike="noStrike" baseline="0">
                <a:solidFill>
                  <a:srgbClr val="000000"/>
                </a:solidFill>
                <a:latin typeface="Century Gothic"/>
                <a:ea typeface="Calibri"/>
                <a:cs typeface="Calibri"/>
              </a:rPr>
              <a:t> </a:t>
            </a:r>
            <a:r>
              <a:rPr lang="it-IT" sz="2800" b="0" u="none" strike="noStrike" baseline="0" err="1">
                <a:solidFill>
                  <a:srgbClr val="000000"/>
                </a:solidFill>
                <a:latin typeface="Century Gothic"/>
                <a:ea typeface="Calibri"/>
                <a:cs typeface="Calibri"/>
              </a:rPr>
              <a:t>improve</a:t>
            </a:r>
            <a:r>
              <a:rPr lang="it-IT" sz="2800" b="0" u="none" strike="noStrike" baseline="0">
                <a:solidFill>
                  <a:srgbClr val="000000"/>
                </a:solidFill>
                <a:latin typeface="Century Gothic"/>
                <a:ea typeface="Calibri"/>
                <a:cs typeface="Calibri"/>
              </a:rPr>
              <a:t> their car.</a:t>
            </a:r>
          </a:p>
          <a:p>
            <a:pPr marL="0" indent="0" algn="r">
              <a:buNone/>
            </a:pPr>
            <a:r>
              <a:rPr lang="it-IT" sz="2800" b="0" u="none" strike="noStrike" baseline="0">
                <a:solidFill>
                  <a:srgbClr val="000000"/>
                </a:solidFill>
                <a:latin typeface="Century Gothic"/>
                <a:ea typeface="Calibri"/>
                <a:cs typeface="Calibri"/>
              </a:rPr>
              <a:t> </a:t>
            </a:r>
            <a:r>
              <a:rPr lang="it-IT" sz="2400" b="0" i="1" u="none" strike="noStrike" baseline="0">
                <a:solidFill>
                  <a:srgbClr val="000000"/>
                </a:solidFill>
                <a:latin typeface="Century Gothic"/>
                <a:ea typeface="Calibri"/>
                <a:cs typeface="Calibri"/>
              </a:rPr>
              <a:t>(</a:t>
            </a:r>
            <a:r>
              <a:rPr lang="it-IT" sz="2400" b="0" i="1" u="sng" strike="noStrike" baseline="0" err="1">
                <a:solidFill>
                  <a:srgbClr val="000000"/>
                </a:solidFill>
                <a:latin typeface="Century Gothic"/>
                <a:ea typeface="Calibri"/>
                <a:cs typeface="Calibri"/>
              </a:rPr>
              <a:t>Kasperbauer</a:t>
            </a:r>
            <a:r>
              <a:rPr lang="it-IT" sz="2400" b="0" i="1" u="none" strike="noStrike" baseline="0">
                <a:solidFill>
                  <a:srgbClr val="000000"/>
                </a:solidFill>
                <a:latin typeface="Century Gothic"/>
                <a:ea typeface="Calibri"/>
                <a:cs typeface="Calibri"/>
              </a:rPr>
              <a:t> 2020)</a:t>
            </a:r>
            <a:r>
              <a:rPr lang="it-IT" sz="2400" i="1">
                <a:latin typeface="Century Gothic" panose="020B0502020202020204" pitchFamily="34" charset="0"/>
                <a:ea typeface="+mn-lt"/>
                <a:cs typeface="+mn-lt"/>
              </a:rPr>
              <a:t> </a:t>
            </a:r>
            <a:r>
              <a:rPr lang="it-IT" sz="2400" i="1">
                <a:latin typeface="Century Gothic"/>
                <a:ea typeface="+mn-lt"/>
                <a:cs typeface="+mn-lt"/>
                <a:hlinkClick r:id="rId2" action="ppaction://hlinksldjump"/>
              </a:rPr>
              <a:t>[9]</a:t>
            </a:r>
            <a:endParaRPr lang="it-IT" sz="2400" i="1">
              <a:latin typeface="Century Gothic" panose="020B0502020202020204" pitchFamily="34" charset="0"/>
              <a:ea typeface="+mn-lt"/>
              <a:cs typeface="+mn-lt"/>
            </a:endParaRPr>
          </a:p>
          <a:p>
            <a:pPr marL="0" indent="0" algn="ctr">
              <a:buNone/>
            </a:pPr>
            <a:endParaRPr lang="it-IT" i="1">
              <a:latin typeface="Century Gothic"/>
            </a:endParaRPr>
          </a:p>
        </p:txBody>
      </p:sp>
    </p:spTree>
    <p:extLst>
      <p:ext uri="{BB962C8B-B14F-4D97-AF65-F5344CB8AC3E}">
        <p14:creationId xmlns:p14="http://schemas.microsoft.com/office/powerpoint/2010/main" val="3085772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7BA5A90-DE0D-4C43-C75E-6DC30349D4AD}"/>
              </a:ext>
            </a:extLst>
          </p:cNvPr>
          <p:cNvSpPr>
            <a:spLocks noGrp="1"/>
          </p:cNvSpPr>
          <p:nvPr>
            <p:ph type="title"/>
          </p:nvPr>
        </p:nvSpPr>
        <p:spPr/>
        <p:txBody>
          <a:bodyPr/>
          <a:lstStyle/>
          <a:p>
            <a:r>
              <a:rPr lang="it-IT">
                <a:latin typeface="Century Gothic" panose="020B0502020202020204" pitchFamily="34" charset="0"/>
                <a:ea typeface="Calibri Light"/>
                <a:cs typeface="Calibri Light"/>
              </a:rPr>
              <a:t>The </a:t>
            </a:r>
            <a:r>
              <a:rPr lang="it-IT" b="1" err="1">
                <a:solidFill>
                  <a:srgbClr val="258BA1"/>
                </a:solidFill>
                <a:latin typeface="Century Gothic" panose="020B0502020202020204" pitchFamily="34" charset="0"/>
                <a:ea typeface="Calibri Light"/>
                <a:cs typeface="Calibri Light"/>
              </a:rPr>
              <a:t>role</a:t>
            </a:r>
            <a:r>
              <a:rPr lang="it-IT">
                <a:latin typeface="Century Gothic" panose="020B0502020202020204" pitchFamily="34" charset="0"/>
                <a:ea typeface="Calibri Light"/>
                <a:cs typeface="Calibri Light"/>
              </a:rPr>
              <a:t> of the doctor</a:t>
            </a:r>
            <a:endParaRPr lang="it-IT">
              <a:latin typeface="Century Gothic" panose="020B0502020202020204" pitchFamily="34" charset="0"/>
            </a:endParaRPr>
          </a:p>
        </p:txBody>
      </p:sp>
      <p:sp>
        <p:nvSpPr>
          <p:cNvPr id="3" name="Segnaposto contenuto 2">
            <a:extLst>
              <a:ext uri="{FF2B5EF4-FFF2-40B4-BE49-F238E27FC236}">
                <a16:creationId xmlns:a16="http://schemas.microsoft.com/office/drawing/2014/main" id="{CA7634BC-4941-3C3A-4470-9979A4BF8B67}"/>
              </a:ext>
            </a:extLst>
          </p:cNvPr>
          <p:cNvSpPr>
            <a:spLocks noGrp="1"/>
          </p:cNvSpPr>
          <p:nvPr>
            <p:ph idx="1"/>
          </p:nvPr>
        </p:nvSpPr>
        <p:spPr/>
        <p:txBody>
          <a:bodyPr vert="horz" lIns="91440" tIns="45720" rIns="91440" bIns="45720" rtlCol="0" anchor="t">
            <a:normAutofit fontScale="85000" lnSpcReduction="20000"/>
          </a:bodyPr>
          <a:lstStyle/>
          <a:p>
            <a:pPr>
              <a:buFont typeface="Wingdings" panose="05000000000000000000" pitchFamily="2" charset="2"/>
              <a:buChar char="§"/>
            </a:pPr>
            <a:r>
              <a:rPr lang="it-IT">
                <a:latin typeface="Century Gothic" panose="020B0502020202020204" pitchFamily="34" charset="0"/>
                <a:ea typeface="Calibri"/>
                <a:cs typeface="Calibri"/>
              </a:rPr>
              <a:t>Doctors </a:t>
            </a:r>
            <a:r>
              <a:rPr lang="it-IT" err="1">
                <a:latin typeface="Century Gothic" panose="020B0502020202020204" pitchFamily="34" charset="0"/>
                <a:ea typeface="Calibri"/>
                <a:cs typeface="Calibri"/>
              </a:rPr>
              <a:t>culturally</a:t>
            </a:r>
            <a:r>
              <a:rPr lang="it-IT">
                <a:latin typeface="Century Gothic" panose="020B0502020202020204" pitchFamily="34" charset="0"/>
                <a:ea typeface="Calibri"/>
                <a:cs typeface="Calibri"/>
              </a:rPr>
              <a:t> </a:t>
            </a:r>
            <a:r>
              <a:rPr lang="it-IT" err="1">
                <a:latin typeface="Century Gothic" panose="020B0502020202020204" pitchFamily="34" charset="0"/>
                <a:ea typeface="Calibri"/>
                <a:cs typeface="Calibri"/>
              </a:rPr>
              <a:t>evoke</a:t>
            </a:r>
            <a:r>
              <a:rPr lang="it-IT">
                <a:latin typeface="Century Gothic" panose="020B0502020202020204" pitchFamily="34" charset="0"/>
                <a:ea typeface="Calibri"/>
                <a:cs typeface="Calibri"/>
              </a:rPr>
              <a:t> an </a:t>
            </a:r>
            <a:r>
              <a:rPr lang="it-IT" err="1">
                <a:latin typeface="Century Gothic" panose="020B0502020202020204" pitchFamily="34" charset="0"/>
                <a:ea typeface="Calibri"/>
                <a:cs typeface="Calibri"/>
              </a:rPr>
              <a:t>atmosphere</a:t>
            </a:r>
            <a:r>
              <a:rPr lang="it-IT">
                <a:latin typeface="Century Gothic" panose="020B0502020202020204" pitchFamily="34" charset="0"/>
                <a:ea typeface="Calibri"/>
                <a:cs typeface="Calibri"/>
              </a:rPr>
              <a:t> of </a:t>
            </a:r>
            <a:r>
              <a:rPr lang="it-IT" err="1">
                <a:latin typeface="Century Gothic" panose="020B0502020202020204" pitchFamily="34" charset="0"/>
                <a:ea typeface="Calibri"/>
                <a:cs typeface="Calibri"/>
              </a:rPr>
              <a:t>confidentiality</a:t>
            </a:r>
            <a:r>
              <a:rPr lang="it-IT">
                <a:latin typeface="Century Gothic" panose="020B0502020202020204" pitchFamily="34" charset="0"/>
                <a:ea typeface="Calibri"/>
                <a:cs typeface="Calibri"/>
              </a:rPr>
              <a:t>.</a:t>
            </a:r>
          </a:p>
          <a:p>
            <a:pPr>
              <a:buFont typeface="Wingdings" panose="05000000000000000000" pitchFamily="2" charset="2"/>
              <a:buChar char="§"/>
            </a:pPr>
            <a:r>
              <a:rPr lang="it-IT">
                <a:latin typeface="Century Gothic" panose="020B0502020202020204" pitchFamily="34" charset="0"/>
                <a:ea typeface="Calibri"/>
                <a:cs typeface="Calibri"/>
              </a:rPr>
              <a:t>People trust them to </a:t>
            </a:r>
            <a:r>
              <a:rPr lang="it-IT" err="1">
                <a:latin typeface="Century Gothic" panose="020B0502020202020204" pitchFamily="34" charset="0"/>
                <a:ea typeface="Calibri"/>
                <a:cs typeface="Calibri"/>
              </a:rPr>
              <a:t>keep</a:t>
            </a:r>
            <a:r>
              <a:rPr lang="it-IT">
                <a:latin typeface="Century Gothic" panose="020B0502020202020204" pitchFamily="34" charset="0"/>
                <a:ea typeface="Calibri"/>
                <a:cs typeface="Calibri"/>
              </a:rPr>
              <a:t> their </a:t>
            </a:r>
            <a:r>
              <a:rPr lang="it-IT" err="1">
                <a:latin typeface="Century Gothic" panose="020B0502020202020204" pitchFamily="34" charset="0"/>
                <a:ea typeface="Calibri"/>
                <a:cs typeface="Calibri"/>
              </a:rPr>
              <a:t>medical</a:t>
            </a:r>
            <a:r>
              <a:rPr lang="it-IT">
                <a:latin typeface="Century Gothic" panose="020B0502020202020204" pitchFamily="34" charset="0"/>
                <a:ea typeface="Calibri"/>
                <a:cs typeface="Calibri"/>
              </a:rPr>
              <a:t> histories a secret.</a:t>
            </a:r>
            <a:endParaRPr lang="it-IT">
              <a:latin typeface="Century Gothic" panose="020B0502020202020204" pitchFamily="34" charset="0"/>
            </a:endParaRPr>
          </a:p>
          <a:p>
            <a:pPr>
              <a:buFont typeface="Wingdings" panose="05000000000000000000" pitchFamily="2" charset="2"/>
              <a:buChar char="§"/>
            </a:pPr>
            <a:r>
              <a:rPr lang="it-IT">
                <a:latin typeface="Century Gothic" panose="020B0502020202020204" pitchFamily="34" charset="0"/>
                <a:ea typeface="Calibri"/>
                <a:cs typeface="Calibri"/>
              </a:rPr>
              <a:t>People </a:t>
            </a:r>
            <a:r>
              <a:rPr lang="it-IT" err="1">
                <a:latin typeface="Century Gothic" panose="020B0502020202020204" pitchFamily="34" charset="0"/>
                <a:ea typeface="Calibri"/>
                <a:cs typeface="Calibri"/>
              </a:rPr>
              <a:t>selectively</a:t>
            </a:r>
            <a:r>
              <a:rPr lang="it-IT">
                <a:latin typeface="Century Gothic" panose="020B0502020202020204" pitchFamily="34" charset="0"/>
                <a:ea typeface="Calibri"/>
                <a:cs typeface="Calibri"/>
              </a:rPr>
              <a:t> </a:t>
            </a:r>
            <a:r>
              <a:rPr lang="it-IT" err="1">
                <a:latin typeface="Century Gothic" panose="020B0502020202020204" pitchFamily="34" charset="0"/>
                <a:ea typeface="Calibri"/>
                <a:cs typeface="Calibri"/>
              </a:rPr>
              <a:t>choose</a:t>
            </a:r>
            <a:r>
              <a:rPr lang="it-IT">
                <a:latin typeface="Century Gothic" panose="020B0502020202020204" pitchFamily="34" charset="0"/>
                <a:ea typeface="Calibri"/>
                <a:cs typeface="Calibri"/>
              </a:rPr>
              <a:t> which information to </a:t>
            </a:r>
            <a:r>
              <a:rPr lang="it-IT" err="1">
                <a:latin typeface="Century Gothic" panose="020B0502020202020204" pitchFamily="34" charset="0"/>
                <a:ea typeface="Calibri"/>
                <a:cs typeface="Calibri"/>
              </a:rPr>
              <a:t>reveal</a:t>
            </a:r>
            <a:r>
              <a:rPr lang="it-IT">
                <a:latin typeface="Century Gothic" panose="020B0502020202020204" pitchFamily="34" charset="0"/>
                <a:ea typeface="Calibri"/>
                <a:cs typeface="Calibri"/>
              </a:rPr>
              <a:t> in an </a:t>
            </a:r>
            <a:r>
              <a:rPr lang="it-IT" err="1">
                <a:latin typeface="Century Gothic" panose="020B0502020202020204" pitchFamily="34" charset="0"/>
                <a:ea typeface="Calibri"/>
                <a:cs typeface="Calibri"/>
              </a:rPr>
              <a:t>instinctive</a:t>
            </a:r>
            <a:r>
              <a:rPr lang="it-IT">
                <a:latin typeface="Century Gothic" panose="020B0502020202020204" pitchFamily="34" charset="0"/>
                <a:ea typeface="Calibri"/>
                <a:cs typeface="Calibri"/>
              </a:rPr>
              <a:t> </a:t>
            </a:r>
            <a:r>
              <a:rPr lang="it-IT" err="1">
                <a:latin typeface="Century Gothic" panose="020B0502020202020204" pitchFamily="34" charset="0"/>
                <a:ea typeface="Calibri"/>
                <a:cs typeface="Calibri"/>
              </a:rPr>
              <a:t>manner</a:t>
            </a:r>
            <a:r>
              <a:rPr lang="it-IT">
                <a:latin typeface="Century Gothic" panose="020B0502020202020204" pitchFamily="34" charset="0"/>
                <a:ea typeface="Calibri"/>
                <a:cs typeface="Calibri"/>
              </a:rPr>
              <a:t> that </a:t>
            </a:r>
            <a:r>
              <a:rPr lang="it-IT" err="1">
                <a:latin typeface="Century Gothic" panose="020B0502020202020204" pitchFamily="34" charset="0"/>
                <a:ea typeface="Calibri"/>
                <a:cs typeface="Calibri"/>
              </a:rPr>
              <a:t>is</a:t>
            </a:r>
            <a:r>
              <a:rPr lang="it-IT">
                <a:latin typeface="Century Gothic" panose="020B0502020202020204" pitchFamily="34" charset="0"/>
                <a:ea typeface="Calibri"/>
                <a:cs typeface="Calibri"/>
              </a:rPr>
              <a:t> appropriate to the social </a:t>
            </a:r>
            <a:r>
              <a:rPr lang="it-IT" err="1">
                <a:latin typeface="Century Gothic" panose="020B0502020202020204" pitchFamily="34" charset="0"/>
                <a:ea typeface="Calibri"/>
                <a:cs typeface="Calibri"/>
              </a:rPr>
              <a:t>context</a:t>
            </a:r>
            <a:r>
              <a:rPr lang="it-IT">
                <a:latin typeface="Century Gothic" panose="020B0502020202020204" pitchFamily="34" charset="0"/>
                <a:ea typeface="Calibri"/>
                <a:cs typeface="Calibri"/>
              </a:rPr>
              <a:t> at hand (doctor-</a:t>
            </a:r>
            <a:r>
              <a:rPr lang="it-IT" err="1">
                <a:latin typeface="Century Gothic" panose="020B0502020202020204" pitchFamily="34" charset="0"/>
                <a:ea typeface="Calibri"/>
                <a:cs typeface="Calibri"/>
              </a:rPr>
              <a:t>patient</a:t>
            </a:r>
            <a:r>
              <a:rPr lang="it-IT">
                <a:latin typeface="Century Gothic" panose="020B0502020202020204" pitchFamily="34" charset="0"/>
                <a:ea typeface="Calibri"/>
                <a:cs typeface="Calibri"/>
              </a:rPr>
              <a:t> interaction)</a:t>
            </a:r>
          </a:p>
          <a:p>
            <a:pPr>
              <a:buFont typeface="Wingdings" panose="05000000000000000000" pitchFamily="2" charset="2"/>
              <a:buChar char="§"/>
            </a:pPr>
            <a:r>
              <a:rPr lang="it-IT">
                <a:latin typeface="Century Gothic" panose="020B0502020202020204" pitchFamily="34" charset="0"/>
                <a:ea typeface="Calibri"/>
                <a:cs typeface="Calibri"/>
              </a:rPr>
              <a:t>As has </a:t>
            </a:r>
            <a:r>
              <a:rPr lang="it-IT" err="1">
                <a:latin typeface="Century Gothic" panose="020B0502020202020204" pitchFamily="34" charset="0"/>
                <a:ea typeface="Calibri"/>
                <a:cs typeface="Calibri"/>
              </a:rPr>
              <a:t>been</a:t>
            </a:r>
            <a:r>
              <a:rPr lang="it-IT">
                <a:latin typeface="Century Gothic" panose="020B0502020202020204" pitchFamily="34" charset="0"/>
                <a:ea typeface="Calibri"/>
                <a:cs typeface="Calibri"/>
              </a:rPr>
              <a:t> </a:t>
            </a:r>
            <a:r>
              <a:rPr lang="it-IT" err="1">
                <a:latin typeface="Century Gothic" panose="020B0502020202020204" pitchFamily="34" charset="0"/>
                <a:ea typeface="Calibri"/>
                <a:cs typeface="Calibri"/>
              </a:rPr>
              <a:t>shown</a:t>
            </a:r>
            <a:r>
              <a:rPr lang="it-IT">
                <a:latin typeface="Century Gothic" panose="020B0502020202020204" pitchFamily="34" charset="0"/>
                <a:ea typeface="Calibri"/>
                <a:cs typeface="Calibri"/>
              </a:rPr>
              <a:t>, this </a:t>
            </a:r>
            <a:r>
              <a:rPr lang="it-IT" err="1">
                <a:latin typeface="Century Gothic" panose="020B0502020202020204" pitchFamily="34" charset="0"/>
                <a:ea typeface="Calibri"/>
                <a:cs typeface="Calibri"/>
              </a:rPr>
              <a:t>is</a:t>
            </a:r>
            <a:r>
              <a:rPr lang="it-IT">
                <a:latin typeface="Century Gothic" panose="020B0502020202020204" pitchFamily="34" charset="0"/>
                <a:ea typeface="Calibri"/>
                <a:cs typeface="Calibri"/>
              </a:rPr>
              <a:t> NOT </a:t>
            </a:r>
            <a:r>
              <a:rPr lang="it-IT" err="1">
                <a:latin typeface="Century Gothic" panose="020B0502020202020204" pitchFamily="34" charset="0"/>
                <a:ea typeface="Calibri"/>
                <a:cs typeface="Calibri"/>
              </a:rPr>
              <a:t>true</a:t>
            </a:r>
            <a:r>
              <a:rPr lang="it-IT">
                <a:latin typeface="Century Gothic" panose="020B0502020202020204" pitchFamily="34" charset="0"/>
                <a:ea typeface="Calibri"/>
                <a:cs typeface="Calibri"/>
              </a:rPr>
              <a:t> for </a:t>
            </a:r>
            <a:r>
              <a:rPr lang="it-IT" err="1">
                <a:latin typeface="Century Gothic" panose="020B0502020202020204" pitchFamily="34" charset="0"/>
                <a:ea typeface="Calibri"/>
                <a:cs typeface="Calibri"/>
              </a:rPr>
              <a:t>medical</a:t>
            </a:r>
            <a:r>
              <a:rPr lang="it-IT">
                <a:latin typeface="Century Gothic" panose="020B0502020202020204" pitchFamily="34" charset="0"/>
                <a:ea typeface="Calibri"/>
                <a:cs typeface="Calibri"/>
              </a:rPr>
              <a:t> apps.</a:t>
            </a:r>
          </a:p>
          <a:p>
            <a:pPr>
              <a:buFont typeface="Wingdings" panose="05000000000000000000" pitchFamily="2" charset="2"/>
              <a:buChar char="§"/>
            </a:pPr>
            <a:r>
              <a:rPr lang="it-IT" err="1">
                <a:latin typeface="Century Gothic" panose="020B0502020202020204" pitchFamily="34" charset="0"/>
                <a:ea typeface="Calibri"/>
                <a:cs typeface="Calibri"/>
              </a:rPr>
              <a:t>Thought</a:t>
            </a:r>
            <a:r>
              <a:rPr lang="it-IT">
                <a:latin typeface="Century Gothic" panose="020B0502020202020204" pitchFamily="34" charset="0"/>
                <a:ea typeface="Calibri"/>
                <a:cs typeface="Calibri"/>
              </a:rPr>
              <a:t> of as "private sources of information"</a:t>
            </a:r>
          </a:p>
          <a:p>
            <a:pPr lvl="1">
              <a:buFont typeface="Courier New" panose="02070309020205020404" pitchFamily="49" charset="0"/>
              <a:buChar char="o"/>
            </a:pPr>
            <a:r>
              <a:rPr lang="it-IT">
                <a:latin typeface="Century Gothic" panose="020B0502020202020204" pitchFamily="34" charset="0"/>
                <a:ea typeface="Calibri"/>
                <a:cs typeface="Calibri"/>
              </a:rPr>
              <a:t>Google </a:t>
            </a:r>
            <a:r>
              <a:rPr lang="it-IT" err="1">
                <a:latin typeface="Century Gothic" panose="020B0502020202020204" pitchFamily="34" charset="0"/>
                <a:ea typeface="Calibri"/>
                <a:cs typeface="Calibri"/>
              </a:rPr>
              <a:t>searches</a:t>
            </a:r>
            <a:r>
              <a:rPr lang="it-IT">
                <a:latin typeface="Century Gothic" panose="020B0502020202020204" pitchFamily="34" charset="0"/>
                <a:ea typeface="Calibri"/>
                <a:cs typeface="Calibri"/>
              </a:rPr>
              <a:t> </a:t>
            </a:r>
            <a:r>
              <a:rPr lang="it-IT" err="1">
                <a:latin typeface="Century Gothic" panose="020B0502020202020204" pitchFamily="34" charset="0"/>
                <a:ea typeface="Calibri"/>
                <a:cs typeface="Calibri"/>
              </a:rPr>
              <a:t>seem</a:t>
            </a:r>
            <a:r>
              <a:rPr lang="it-IT">
                <a:latin typeface="Century Gothic" panose="020B0502020202020204" pitchFamily="34" charset="0"/>
                <a:ea typeface="Calibri"/>
                <a:cs typeface="Calibri"/>
              </a:rPr>
              <a:t> private</a:t>
            </a:r>
          </a:p>
          <a:p>
            <a:pPr lvl="1">
              <a:buFont typeface="Courier New" panose="02070309020205020404" pitchFamily="49" charset="0"/>
              <a:buChar char="o"/>
            </a:pPr>
            <a:r>
              <a:rPr lang="it-IT">
                <a:latin typeface="Century Gothic" panose="020B0502020202020204" pitchFamily="34" charset="0"/>
                <a:ea typeface="Calibri"/>
                <a:cs typeface="Calibri"/>
              </a:rPr>
              <a:t>ChatGPT queries </a:t>
            </a:r>
            <a:r>
              <a:rPr lang="it-IT" err="1">
                <a:latin typeface="Century Gothic" panose="020B0502020202020204" pitchFamily="34" charset="0"/>
                <a:ea typeface="Calibri"/>
                <a:cs typeface="Calibri"/>
              </a:rPr>
              <a:t>seem</a:t>
            </a:r>
            <a:r>
              <a:rPr lang="it-IT">
                <a:latin typeface="Century Gothic" panose="020B0502020202020204" pitchFamily="34" charset="0"/>
                <a:ea typeface="Calibri"/>
                <a:cs typeface="Calibri"/>
              </a:rPr>
              <a:t> private</a:t>
            </a:r>
          </a:p>
          <a:p>
            <a:pPr lvl="1">
              <a:buFont typeface="Courier New" panose="02070309020205020404" pitchFamily="49" charset="0"/>
              <a:buChar char="o"/>
            </a:pPr>
            <a:r>
              <a:rPr lang="it-IT">
                <a:latin typeface="Century Gothic" panose="020B0502020202020204" pitchFamily="34" charset="0"/>
                <a:ea typeface="Calibri"/>
                <a:cs typeface="Calibri"/>
              </a:rPr>
              <a:t>Medical apps </a:t>
            </a:r>
            <a:r>
              <a:rPr lang="it-IT" err="1">
                <a:latin typeface="Century Gothic" panose="020B0502020202020204" pitchFamily="34" charset="0"/>
                <a:ea typeface="Calibri"/>
                <a:cs typeface="Calibri"/>
              </a:rPr>
              <a:t>seem</a:t>
            </a:r>
            <a:r>
              <a:rPr lang="it-IT">
                <a:latin typeface="Century Gothic" panose="020B0502020202020204" pitchFamily="34" charset="0"/>
                <a:ea typeface="Calibri"/>
                <a:cs typeface="Calibri"/>
              </a:rPr>
              <a:t> private</a:t>
            </a:r>
          </a:p>
          <a:p>
            <a:pPr lvl="1">
              <a:buFont typeface="Courier New" panose="02070309020205020404" pitchFamily="49" charset="0"/>
              <a:buChar char="o"/>
            </a:pPr>
            <a:r>
              <a:rPr lang="it-IT">
                <a:latin typeface="Century Gothic" panose="020B0502020202020204" pitchFamily="34" charset="0"/>
                <a:ea typeface="Calibri"/>
                <a:cs typeface="Calibri"/>
              </a:rPr>
              <a:t>Etc...</a:t>
            </a:r>
          </a:p>
          <a:p>
            <a:pPr>
              <a:buFont typeface="Wingdings" panose="05000000000000000000" pitchFamily="2" charset="2"/>
              <a:buChar char="§"/>
            </a:pPr>
            <a:r>
              <a:rPr lang="it-IT">
                <a:latin typeface="Century Gothic" panose="020B0502020202020204" pitchFamily="34" charset="0"/>
                <a:ea typeface="Calibri"/>
                <a:cs typeface="Calibri"/>
              </a:rPr>
              <a:t>So this </a:t>
            </a:r>
            <a:r>
              <a:rPr lang="it-IT" err="1">
                <a:latin typeface="Century Gothic" panose="020B0502020202020204" pitchFamily="34" charset="0"/>
                <a:ea typeface="Calibri"/>
                <a:cs typeface="Calibri"/>
              </a:rPr>
              <a:t>probably</a:t>
            </a:r>
            <a:r>
              <a:rPr lang="it-IT">
                <a:latin typeface="Century Gothic" panose="020B0502020202020204" pitchFamily="34" charset="0"/>
                <a:ea typeface="Calibri"/>
                <a:cs typeface="Calibri"/>
              </a:rPr>
              <a:t> </a:t>
            </a:r>
            <a:r>
              <a:rPr lang="it-IT" err="1">
                <a:latin typeface="Century Gothic" panose="020B0502020202020204" pitchFamily="34" charset="0"/>
                <a:ea typeface="Calibri"/>
                <a:cs typeface="Calibri"/>
              </a:rPr>
              <a:t>won't</a:t>
            </a:r>
            <a:r>
              <a:rPr lang="it-IT">
                <a:latin typeface="Century Gothic" panose="020B0502020202020204" pitchFamily="34" charset="0"/>
                <a:ea typeface="Calibri"/>
                <a:cs typeface="Calibri"/>
              </a:rPr>
              <a:t> be </a:t>
            </a:r>
            <a:r>
              <a:rPr lang="it-IT" err="1">
                <a:latin typeface="Century Gothic" panose="020B0502020202020204" pitchFamily="34" charset="0"/>
                <a:ea typeface="Calibri"/>
                <a:cs typeface="Calibri"/>
              </a:rPr>
              <a:t>true</a:t>
            </a:r>
            <a:r>
              <a:rPr lang="it-IT">
                <a:latin typeface="Century Gothic" panose="020B0502020202020204" pitchFamily="34" charset="0"/>
                <a:ea typeface="Calibri"/>
                <a:cs typeface="Calibri"/>
              </a:rPr>
              <a:t> for AI systems that </a:t>
            </a:r>
            <a:r>
              <a:rPr lang="it-IT" err="1">
                <a:latin typeface="Century Gothic" panose="020B0502020202020204" pitchFamily="34" charset="0"/>
                <a:ea typeface="Calibri"/>
                <a:cs typeface="Calibri"/>
              </a:rPr>
              <a:t>aid</a:t>
            </a:r>
            <a:r>
              <a:rPr lang="it-IT">
                <a:latin typeface="Century Gothic" panose="020B0502020202020204" pitchFamily="34" charset="0"/>
                <a:ea typeface="Calibri"/>
                <a:cs typeface="Calibri"/>
              </a:rPr>
              <a:t> doctors in </a:t>
            </a:r>
            <a:r>
              <a:rPr lang="it-IT" err="1">
                <a:latin typeface="Century Gothic" panose="020B0502020202020204" pitchFamily="34" charset="0"/>
                <a:ea typeface="Calibri"/>
                <a:cs typeface="Calibri"/>
              </a:rPr>
              <a:t>diagnosis</a:t>
            </a:r>
            <a:r>
              <a:rPr lang="it-IT">
                <a:latin typeface="Century Gothic" panose="020B0502020202020204" pitchFamily="34" charset="0"/>
                <a:ea typeface="Calibri"/>
                <a:cs typeface="Calibri"/>
              </a:rPr>
              <a:t>?</a:t>
            </a:r>
          </a:p>
        </p:txBody>
      </p:sp>
      <p:pic>
        <p:nvPicPr>
          <p:cNvPr id="6146" name="Picture 2" descr="Patient Privacy Measures Images - Free Download on Freepik">
            <a:extLst>
              <a:ext uri="{FF2B5EF4-FFF2-40B4-BE49-F238E27FC236}">
                <a16:creationId xmlns:a16="http://schemas.microsoft.com/office/drawing/2014/main" id="{6FAB3D51-173D-6707-F204-D80728B4DE16}"/>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10000" b="90000" l="10000" r="90000">
                        <a14:foregroundMark x1="48403" y1="24573" x2="48403" y2="24573"/>
                      </a14:backgroundRemoval>
                    </a14:imgEffect>
                  </a14:imgLayer>
                </a14:imgProps>
              </a:ext>
              <a:ext uri="{28A0092B-C50C-407E-A947-70E740481C1C}">
                <a14:useLocalDpi xmlns:a14="http://schemas.microsoft.com/office/drawing/2010/main" val="0"/>
              </a:ext>
            </a:extLst>
          </a:blip>
          <a:srcRect/>
          <a:stretch>
            <a:fillRect/>
          </a:stretch>
        </p:blipFill>
        <p:spPr bwMode="auto">
          <a:xfrm>
            <a:off x="9012159" y="-111760"/>
            <a:ext cx="3966606" cy="2965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72585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491F5AE-CFA0-A3C3-7696-A4069B540604}"/>
              </a:ext>
            </a:extLst>
          </p:cNvPr>
          <p:cNvSpPr>
            <a:spLocks noGrp="1"/>
          </p:cNvSpPr>
          <p:nvPr>
            <p:ph type="title"/>
          </p:nvPr>
        </p:nvSpPr>
        <p:spPr/>
        <p:txBody>
          <a:bodyPr/>
          <a:lstStyle/>
          <a:p>
            <a:pPr algn="ctr"/>
            <a:r>
              <a:rPr lang="it-IT" b="1" err="1">
                <a:latin typeface="Century Gothic" panose="020B0502020202020204" pitchFamily="34" charset="0"/>
                <a:ea typeface="Calibri Light"/>
                <a:cs typeface="Calibri Light"/>
              </a:rPr>
              <a:t>Philosophical</a:t>
            </a:r>
            <a:r>
              <a:rPr lang="it-IT">
                <a:latin typeface="Century Gothic" panose="020B0502020202020204" pitchFamily="34" charset="0"/>
                <a:ea typeface="Calibri Light"/>
                <a:cs typeface="Calibri Light"/>
              </a:rPr>
              <a:t> and </a:t>
            </a:r>
            <a:r>
              <a:rPr lang="it-IT" b="1" err="1">
                <a:latin typeface="Century Gothic" panose="020B0502020202020204" pitchFamily="34" charset="0"/>
                <a:ea typeface="Calibri Light"/>
                <a:cs typeface="Calibri Light"/>
              </a:rPr>
              <a:t>legal</a:t>
            </a:r>
            <a:r>
              <a:rPr lang="it-IT" b="1">
                <a:latin typeface="Century Gothic" panose="020B0502020202020204" pitchFamily="34" charset="0"/>
                <a:ea typeface="Calibri Light"/>
                <a:cs typeface="Calibri Light"/>
              </a:rPr>
              <a:t> </a:t>
            </a:r>
            <a:r>
              <a:rPr lang="it-IT" b="1" err="1">
                <a:latin typeface="Century Gothic" panose="020B0502020202020204" pitchFamily="34" charset="0"/>
                <a:ea typeface="Calibri Light"/>
                <a:cs typeface="Calibri Light"/>
              </a:rPr>
              <a:t>overview</a:t>
            </a:r>
            <a:r>
              <a:rPr lang="it-IT" b="1">
                <a:latin typeface="Century Gothic" panose="020B0502020202020204" pitchFamily="34" charset="0"/>
                <a:ea typeface="Calibri Light"/>
                <a:cs typeface="Calibri Light"/>
              </a:rPr>
              <a:t> </a:t>
            </a:r>
            <a:r>
              <a:rPr lang="it-IT">
                <a:latin typeface="Century Gothic" panose="020B0502020202020204" pitchFamily="34" charset="0"/>
                <a:ea typeface="Calibri Light"/>
                <a:cs typeface="Calibri Light"/>
              </a:rPr>
              <a:t>of </a:t>
            </a:r>
            <a:r>
              <a:rPr lang="it-IT" b="1" err="1">
                <a:solidFill>
                  <a:srgbClr val="258BA1"/>
                </a:solidFill>
                <a:latin typeface="Century Gothic" panose="020B0502020202020204" pitchFamily="34" charset="0"/>
                <a:ea typeface="Calibri Light"/>
                <a:cs typeface="Calibri Light"/>
              </a:rPr>
              <a:t>medical</a:t>
            </a:r>
            <a:r>
              <a:rPr lang="it-IT" b="1">
                <a:solidFill>
                  <a:srgbClr val="258BA1"/>
                </a:solidFill>
                <a:latin typeface="Century Gothic" panose="020B0502020202020204" pitchFamily="34" charset="0"/>
                <a:ea typeface="Calibri Light"/>
                <a:cs typeface="Calibri Light"/>
              </a:rPr>
              <a:t> privacy</a:t>
            </a:r>
          </a:p>
        </p:txBody>
      </p:sp>
      <p:sp>
        <p:nvSpPr>
          <p:cNvPr id="3" name="Segnaposto contenuto 2">
            <a:extLst>
              <a:ext uri="{FF2B5EF4-FFF2-40B4-BE49-F238E27FC236}">
                <a16:creationId xmlns:a16="http://schemas.microsoft.com/office/drawing/2014/main" id="{C2CF324A-9517-3EFB-8A56-9CA1BD8C7D24}"/>
              </a:ext>
            </a:extLst>
          </p:cNvPr>
          <p:cNvSpPr>
            <a:spLocks noGrp="1"/>
          </p:cNvSpPr>
          <p:nvPr>
            <p:ph idx="1"/>
          </p:nvPr>
        </p:nvSpPr>
        <p:spPr>
          <a:xfrm>
            <a:off x="1489888" y="3012379"/>
            <a:ext cx="6004560" cy="2125343"/>
          </a:xfrm>
        </p:spPr>
        <p:txBody>
          <a:bodyPr vert="horz" lIns="91440" tIns="45720" rIns="91440" bIns="45720" rtlCol="0" anchor="t">
            <a:normAutofit lnSpcReduction="10000"/>
          </a:bodyPr>
          <a:lstStyle/>
          <a:p>
            <a:pPr>
              <a:buFont typeface="Wingdings" panose="05000000000000000000" pitchFamily="2" charset="2"/>
              <a:buChar char="§"/>
            </a:pPr>
            <a:r>
              <a:rPr lang="it-IT" sz="2400">
                <a:latin typeface="Century Gothic" panose="020B0502020202020204" pitchFamily="34" charset="0"/>
                <a:cs typeface="Arial"/>
              </a:rPr>
              <a:t>They </a:t>
            </a:r>
            <a:r>
              <a:rPr lang="it-IT" sz="2400" err="1">
                <a:latin typeface="Century Gothic" panose="020B0502020202020204" pitchFamily="34" charset="0"/>
                <a:cs typeface="Arial"/>
              </a:rPr>
              <a:t>argue</a:t>
            </a:r>
            <a:r>
              <a:rPr lang="it-IT" sz="2400">
                <a:latin typeface="Century Gothic" panose="020B0502020202020204" pitchFamily="34" charset="0"/>
                <a:cs typeface="Arial"/>
              </a:rPr>
              <a:t> that preventive medicine, </a:t>
            </a:r>
            <a:r>
              <a:rPr lang="it-IT" sz="2400" err="1">
                <a:latin typeface="Century Gothic" panose="020B0502020202020204" pitchFamily="34" charset="0"/>
                <a:cs typeface="Arial"/>
              </a:rPr>
              <a:t>early</a:t>
            </a:r>
            <a:r>
              <a:rPr lang="it-IT" sz="2400">
                <a:latin typeface="Century Gothic" panose="020B0502020202020204" pitchFamily="34" charset="0"/>
                <a:cs typeface="Arial"/>
              </a:rPr>
              <a:t> </a:t>
            </a:r>
            <a:r>
              <a:rPr lang="it-IT" sz="2400" err="1">
                <a:latin typeface="Century Gothic" panose="020B0502020202020204" pitchFamily="34" charset="0"/>
                <a:cs typeface="Arial"/>
              </a:rPr>
              <a:t>diagnosis</a:t>
            </a:r>
            <a:r>
              <a:rPr lang="it-IT" sz="2400">
                <a:latin typeface="Century Gothic" panose="020B0502020202020204" pitchFamily="34" charset="0"/>
                <a:cs typeface="Arial"/>
              </a:rPr>
              <a:t> and treatment </a:t>
            </a:r>
            <a:r>
              <a:rPr lang="it-IT" sz="2400" err="1">
                <a:latin typeface="Century Gothic" panose="020B0502020202020204" pitchFamily="34" charset="0"/>
                <a:cs typeface="Arial"/>
              </a:rPr>
              <a:t>save</a:t>
            </a:r>
            <a:r>
              <a:rPr lang="it-IT" sz="2400">
                <a:latin typeface="Century Gothic" panose="020B0502020202020204" pitchFamily="34" charset="0"/>
                <a:cs typeface="Arial"/>
              </a:rPr>
              <a:t> human </a:t>
            </a:r>
            <a:r>
              <a:rPr lang="it-IT" sz="2400" err="1">
                <a:latin typeface="Century Gothic" panose="020B0502020202020204" pitchFamily="34" charset="0"/>
                <a:cs typeface="Arial"/>
              </a:rPr>
              <a:t>lives</a:t>
            </a:r>
            <a:r>
              <a:rPr lang="it-IT" sz="2400">
                <a:latin typeface="Century Gothic" panose="020B0502020202020204" pitchFamily="34" charset="0"/>
                <a:cs typeface="Arial"/>
              </a:rPr>
              <a:t> and money.</a:t>
            </a:r>
          </a:p>
          <a:p>
            <a:pPr>
              <a:buFont typeface="Wingdings" panose="05000000000000000000" pitchFamily="2" charset="2"/>
              <a:buChar char="§"/>
            </a:pPr>
            <a:r>
              <a:rPr lang="it-IT" sz="2400" err="1">
                <a:latin typeface="Century Gothic" panose="020B0502020202020204" pitchFamily="34" charset="0"/>
                <a:cs typeface="Arial"/>
              </a:rPr>
              <a:t>Individuals</a:t>
            </a:r>
            <a:r>
              <a:rPr lang="it-IT" sz="2400">
                <a:latin typeface="Century Gothic" panose="020B0502020202020204" pitchFamily="34" charset="0"/>
                <a:cs typeface="Arial"/>
              </a:rPr>
              <a:t> </a:t>
            </a:r>
            <a:r>
              <a:rPr lang="it-IT" sz="2400" err="1">
                <a:latin typeface="Century Gothic" panose="020B0502020202020204" pitchFamily="34" charset="0"/>
                <a:cs typeface="Arial"/>
              </a:rPr>
              <a:t>will</a:t>
            </a:r>
            <a:r>
              <a:rPr lang="it-IT" sz="2400">
                <a:latin typeface="Century Gothic" panose="020B0502020202020204" pitchFamily="34" charset="0"/>
                <a:cs typeface="Arial"/>
              </a:rPr>
              <a:t> be more </a:t>
            </a:r>
            <a:r>
              <a:rPr lang="it-IT" sz="2400" err="1">
                <a:latin typeface="Century Gothic" panose="020B0502020202020204" pitchFamily="34" charset="0"/>
                <a:cs typeface="Arial"/>
              </a:rPr>
              <a:t>inclined</a:t>
            </a:r>
            <a:r>
              <a:rPr lang="it-IT" sz="2400">
                <a:latin typeface="Century Gothic" panose="020B0502020202020204" pitchFamily="34" charset="0"/>
                <a:cs typeface="Arial"/>
              </a:rPr>
              <a:t> to get </a:t>
            </a:r>
            <a:r>
              <a:rPr lang="it-IT" sz="2400" err="1">
                <a:latin typeface="Century Gothic" panose="020B0502020202020204" pitchFamily="34" charset="0"/>
                <a:cs typeface="Arial"/>
              </a:rPr>
              <a:t>medical</a:t>
            </a:r>
            <a:r>
              <a:rPr lang="it-IT" sz="2400">
                <a:latin typeface="Century Gothic" panose="020B0502020202020204" pitchFamily="34" charset="0"/>
                <a:cs typeface="Arial"/>
              </a:rPr>
              <a:t> </a:t>
            </a:r>
            <a:r>
              <a:rPr lang="it-IT" sz="2400" err="1">
                <a:latin typeface="Century Gothic" panose="020B0502020202020204" pitchFamily="34" charset="0"/>
                <a:cs typeface="Arial"/>
              </a:rPr>
              <a:t>attention</a:t>
            </a:r>
            <a:r>
              <a:rPr lang="it-IT" sz="2400">
                <a:latin typeface="Century Gothic" panose="020B0502020202020204" pitchFamily="34" charset="0"/>
                <a:cs typeface="Arial"/>
              </a:rPr>
              <a:t> </a:t>
            </a:r>
            <a:r>
              <a:rPr lang="it-IT" sz="2400" err="1">
                <a:latin typeface="Century Gothic" panose="020B0502020202020204" pitchFamily="34" charset="0"/>
                <a:cs typeface="Arial"/>
              </a:rPr>
              <a:t>if</a:t>
            </a:r>
            <a:r>
              <a:rPr lang="it-IT" sz="2400">
                <a:latin typeface="Century Gothic" panose="020B0502020202020204" pitchFamily="34" charset="0"/>
                <a:cs typeface="Arial"/>
              </a:rPr>
              <a:t> they </a:t>
            </a:r>
            <a:r>
              <a:rPr lang="it-IT" sz="2400" err="1">
                <a:latin typeface="Century Gothic" panose="020B0502020202020204" pitchFamily="34" charset="0"/>
                <a:cs typeface="Arial"/>
              </a:rPr>
              <a:t>believe</a:t>
            </a:r>
            <a:r>
              <a:rPr lang="it-IT" sz="2400">
                <a:latin typeface="Century Gothic" panose="020B0502020202020204" pitchFamily="34" charset="0"/>
                <a:cs typeface="Arial"/>
              </a:rPr>
              <a:t> they can do so </a:t>
            </a:r>
            <a:r>
              <a:rPr lang="it-IT" sz="2400" err="1">
                <a:latin typeface="Century Gothic" panose="020B0502020202020204" pitchFamily="34" charset="0"/>
                <a:cs typeface="Arial"/>
              </a:rPr>
              <a:t>privately</a:t>
            </a:r>
            <a:r>
              <a:rPr lang="it-IT" sz="2400">
                <a:latin typeface="Century Gothic" panose="020B0502020202020204" pitchFamily="34" charset="0"/>
                <a:cs typeface="Arial"/>
              </a:rPr>
              <a:t>.</a:t>
            </a:r>
          </a:p>
        </p:txBody>
      </p:sp>
      <p:pic>
        <p:nvPicPr>
          <p:cNvPr id="7170" name="Picture 2" descr="140+ Medical Records Privacy Illustrations, Royalty-Free Vector Graphics &amp;  Clip Art - iStock">
            <a:extLst>
              <a:ext uri="{FF2B5EF4-FFF2-40B4-BE49-F238E27FC236}">
                <a16:creationId xmlns:a16="http://schemas.microsoft.com/office/drawing/2014/main" id="{417C22F8-DF87-C58C-854E-7FC08170602C}"/>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8720" b="89796" l="5556" r="99020">
                        <a14:foregroundMark x1="5556" y1="58998" x2="5556" y2="58998"/>
                        <a14:foregroundMark x1="36601" y1="8720" x2="36601" y2="8720"/>
                        <a14:foregroundMark x1="87745" y1="61596" x2="87745" y2="61596"/>
                        <a14:foregroundMark x1="99020" y1="56215" x2="99020" y2="56215"/>
                        <a14:foregroundMark x1="34314" y1="89425" x2="34314" y2="89425"/>
                      </a14:backgroundRemoval>
                    </a14:imgEffect>
                    <a14:imgEffect>
                      <a14:sharpenSoften amount="25000"/>
                    </a14:imgEffect>
                    <a14:imgEffect>
                      <a14:colorTemperature colorTemp="5300"/>
                    </a14:imgEffect>
                    <a14:imgEffect>
                      <a14:brightnessContrast contrast="-20000"/>
                    </a14:imgEffect>
                  </a14:imgLayer>
                </a14:imgProps>
              </a:ext>
              <a:ext uri="{28A0092B-C50C-407E-A947-70E740481C1C}">
                <a14:useLocalDpi xmlns:a14="http://schemas.microsoft.com/office/drawing/2010/main" val="0"/>
              </a:ext>
            </a:extLst>
          </a:blip>
          <a:srcRect/>
          <a:stretch>
            <a:fillRect/>
          </a:stretch>
        </p:blipFill>
        <p:spPr bwMode="auto">
          <a:xfrm>
            <a:off x="8146135" y="1340108"/>
            <a:ext cx="3797515" cy="3344543"/>
          </a:xfrm>
          <a:prstGeom prst="rect">
            <a:avLst/>
          </a:prstGeom>
          <a:noFill/>
          <a:extLst>
            <a:ext uri="{909E8E84-426E-40DD-AFC4-6F175D3DCCD1}">
              <a14:hiddenFill xmlns:a14="http://schemas.microsoft.com/office/drawing/2010/main">
                <a:solidFill>
                  <a:srgbClr val="FFFFFF"/>
                </a:solidFill>
              </a14:hiddenFill>
            </a:ext>
          </a:extLst>
        </p:spPr>
      </p:pic>
      <p:sp>
        <p:nvSpPr>
          <p:cNvPr id="4" name="CasellaDiTesto 3">
            <a:extLst>
              <a:ext uri="{FF2B5EF4-FFF2-40B4-BE49-F238E27FC236}">
                <a16:creationId xmlns:a16="http://schemas.microsoft.com/office/drawing/2014/main" id="{5455FBCF-899C-745B-E4E9-3388AC897054}"/>
              </a:ext>
            </a:extLst>
          </p:cNvPr>
          <p:cNvSpPr txBox="1"/>
          <p:nvPr/>
        </p:nvSpPr>
        <p:spPr>
          <a:xfrm>
            <a:off x="838200" y="5073885"/>
            <a:ext cx="10723880" cy="1569660"/>
          </a:xfrm>
          <a:prstGeom prst="rect">
            <a:avLst/>
          </a:prstGeom>
          <a:noFill/>
        </p:spPr>
        <p:txBody>
          <a:bodyPr wrap="square" rtlCol="0">
            <a:spAutoFit/>
          </a:bodyPr>
          <a:lstStyle/>
          <a:p>
            <a:pPr algn="ctr"/>
            <a:r>
              <a:rPr lang="it-IT" sz="2400" i="1">
                <a:latin typeface="Century Gothic" panose="020B0502020202020204" pitchFamily="34" charset="0"/>
                <a:cs typeface="Arial"/>
              </a:rPr>
              <a:t>"Policy </a:t>
            </a:r>
            <a:r>
              <a:rPr lang="it-IT" sz="2400" i="1" err="1">
                <a:latin typeface="Century Gothic" panose="020B0502020202020204" pitchFamily="34" charset="0"/>
                <a:cs typeface="Arial"/>
              </a:rPr>
              <a:t>experts</a:t>
            </a:r>
            <a:r>
              <a:rPr lang="it-IT" sz="2400" i="1">
                <a:latin typeface="Century Gothic" panose="020B0502020202020204" pitchFamily="34" charset="0"/>
                <a:cs typeface="Arial"/>
              </a:rPr>
              <a:t> </a:t>
            </a:r>
            <a:r>
              <a:rPr lang="it-IT" sz="2400" i="1" err="1">
                <a:latin typeface="Century Gothic" panose="020B0502020202020204" pitchFamily="34" charset="0"/>
                <a:cs typeface="Arial"/>
              </a:rPr>
              <a:t>maintain</a:t>
            </a:r>
            <a:r>
              <a:rPr lang="it-IT" sz="2400" i="1">
                <a:latin typeface="Century Gothic" panose="020B0502020202020204" pitchFamily="34" charset="0"/>
                <a:cs typeface="Arial"/>
              </a:rPr>
              <a:t> that the cost of health care and insurance </a:t>
            </a:r>
            <a:r>
              <a:rPr lang="it-IT" sz="2400" i="1" err="1">
                <a:latin typeface="Century Gothic" panose="020B0502020202020204" pitchFamily="34" charset="0"/>
                <a:cs typeface="Arial"/>
              </a:rPr>
              <a:t>would</a:t>
            </a:r>
            <a:r>
              <a:rPr lang="it-IT" sz="2400" i="1">
                <a:latin typeface="Century Gothic" panose="020B0502020202020204" pitchFamily="34" charset="0"/>
                <a:cs typeface="Arial"/>
              </a:rPr>
              <a:t> be </a:t>
            </a:r>
            <a:r>
              <a:rPr lang="it-IT" sz="2400" i="1" err="1">
                <a:latin typeface="Century Gothic" panose="020B0502020202020204" pitchFamily="34" charset="0"/>
                <a:cs typeface="Arial"/>
              </a:rPr>
              <a:t>considerably</a:t>
            </a:r>
            <a:r>
              <a:rPr lang="it-IT" sz="2400" i="1">
                <a:latin typeface="Century Gothic" panose="020B0502020202020204" pitchFamily="34" charset="0"/>
                <a:cs typeface="Arial"/>
              </a:rPr>
              <a:t> </a:t>
            </a:r>
            <a:r>
              <a:rPr lang="it-IT" sz="2400" i="1" err="1">
                <a:latin typeface="Century Gothic" panose="020B0502020202020204" pitchFamily="34" charset="0"/>
                <a:cs typeface="Arial"/>
              </a:rPr>
              <a:t>higher</a:t>
            </a:r>
            <a:r>
              <a:rPr lang="it-IT" sz="2400" i="1">
                <a:latin typeface="Century Gothic" panose="020B0502020202020204" pitchFamily="34" charset="0"/>
                <a:cs typeface="Arial"/>
              </a:rPr>
              <a:t> </a:t>
            </a:r>
            <a:r>
              <a:rPr lang="it-IT" sz="2400" i="1" err="1">
                <a:latin typeface="Century Gothic" panose="020B0502020202020204" pitchFamily="34" charset="0"/>
                <a:cs typeface="Arial"/>
              </a:rPr>
              <a:t>if</a:t>
            </a:r>
            <a:r>
              <a:rPr lang="it-IT" sz="2400" i="1">
                <a:latin typeface="Century Gothic" panose="020B0502020202020204" pitchFamily="34" charset="0"/>
                <a:cs typeface="Arial"/>
              </a:rPr>
              <a:t> people </a:t>
            </a:r>
            <a:r>
              <a:rPr lang="it-IT" sz="2400" i="1" err="1">
                <a:latin typeface="Century Gothic" panose="020B0502020202020204" pitchFamily="34" charset="0"/>
                <a:cs typeface="Arial"/>
              </a:rPr>
              <a:t>avoided</a:t>
            </a:r>
            <a:r>
              <a:rPr lang="it-IT" sz="2400" i="1">
                <a:latin typeface="Century Gothic" panose="020B0502020202020204" pitchFamily="34" charset="0"/>
                <a:cs typeface="Arial"/>
              </a:rPr>
              <a:t> routine check-ups and prompt </a:t>
            </a:r>
            <a:r>
              <a:rPr lang="it-IT" sz="2400" i="1" err="1">
                <a:latin typeface="Century Gothic" panose="020B0502020202020204" pitchFamily="34" charset="0"/>
                <a:cs typeface="Arial"/>
              </a:rPr>
              <a:t>medical</a:t>
            </a:r>
            <a:r>
              <a:rPr lang="it-IT" sz="2400" i="1">
                <a:latin typeface="Century Gothic" panose="020B0502020202020204" pitchFamily="34" charset="0"/>
                <a:cs typeface="Arial"/>
              </a:rPr>
              <a:t> </a:t>
            </a:r>
            <a:r>
              <a:rPr lang="it-IT" sz="2400" i="1" err="1">
                <a:latin typeface="Century Gothic" panose="020B0502020202020204" pitchFamily="34" charset="0"/>
                <a:cs typeface="Arial"/>
              </a:rPr>
              <a:t>attention</a:t>
            </a:r>
            <a:r>
              <a:rPr lang="it-IT" sz="2400" i="1">
                <a:latin typeface="Century Gothic" panose="020B0502020202020204" pitchFamily="34" charset="0"/>
                <a:cs typeface="Arial"/>
              </a:rPr>
              <a:t> because </a:t>
            </a:r>
            <a:r>
              <a:rPr lang="it-IT" sz="2400" i="1" err="1">
                <a:latin typeface="Century Gothic" panose="020B0502020202020204" pitchFamily="34" charset="0"/>
                <a:cs typeface="Arial"/>
              </a:rPr>
              <a:t>confidentiality</a:t>
            </a:r>
            <a:r>
              <a:rPr lang="it-IT" sz="2400" i="1">
                <a:latin typeface="Century Gothic" panose="020B0502020202020204" pitchFamily="34" charset="0"/>
                <a:cs typeface="Arial"/>
              </a:rPr>
              <a:t> </a:t>
            </a:r>
            <a:r>
              <a:rPr lang="it-IT" sz="2400" i="1" err="1">
                <a:latin typeface="Century Gothic" panose="020B0502020202020204" pitchFamily="34" charset="0"/>
                <a:cs typeface="Arial"/>
              </a:rPr>
              <a:t>was</a:t>
            </a:r>
            <a:r>
              <a:rPr lang="it-IT" sz="2400" i="1">
                <a:latin typeface="Century Gothic" panose="020B0502020202020204" pitchFamily="34" charset="0"/>
                <a:cs typeface="Arial"/>
              </a:rPr>
              <a:t> not </a:t>
            </a:r>
            <a:r>
              <a:rPr lang="it-IT" sz="2400" i="1" err="1">
                <a:latin typeface="Century Gothic" panose="020B0502020202020204" pitchFamily="34" charset="0"/>
                <a:cs typeface="Arial"/>
              </a:rPr>
              <a:t>credibly</a:t>
            </a:r>
            <a:r>
              <a:rPr lang="it-IT" sz="2400" i="1">
                <a:latin typeface="Century Gothic" panose="020B0502020202020204" pitchFamily="34" charset="0"/>
                <a:cs typeface="Arial"/>
              </a:rPr>
              <a:t> </a:t>
            </a:r>
            <a:r>
              <a:rPr lang="it-IT" sz="2400" i="1" err="1">
                <a:latin typeface="Century Gothic" panose="020B0502020202020204" pitchFamily="34" charset="0"/>
                <a:cs typeface="Arial"/>
              </a:rPr>
              <a:t>promised</a:t>
            </a:r>
            <a:r>
              <a:rPr lang="it-IT" sz="2400" i="1">
                <a:latin typeface="Century Gothic" panose="020B0502020202020204" pitchFamily="34" charset="0"/>
                <a:cs typeface="Arial"/>
              </a:rPr>
              <a:t>." </a:t>
            </a:r>
            <a:r>
              <a:rPr lang="it-IT" sz="2400" i="1">
                <a:latin typeface="Century Gothic"/>
                <a:ea typeface="+mn-lt"/>
                <a:cs typeface="+mn-lt"/>
                <a:hlinkClick r:id="rId4" action="ppaction://hlinksldjump"/>
              </a:rPr>
              <a:t>[12]</a:t>
            </a:r>
            <a:endParaRPr lang="it-IT" sz="2400" i="1"/>
          </a:p>
        </p:txBody>
      </p:sp>
      <p:sp>
        <p:nvSpPr>
          <p:cNvPr id="6" name="CasellaDiTesto 5">
            <a:extLst>
              <a:ext uri="{FF2B5EF4-FFF2-40B4-BE49-F238E27FC236}">
                <a16:creationId xmlns:a16="http://schemas.microsoft.com/office/drawing/2014/main" id="{8C91618F-8D22-D972-0A76-F1769203499B}"/>
              </a:ext>
            </a:extLst>
          </p:cNvPr>
          <p:cNvSpPr txBox="1"/>
          <p:nvPr/>
        </p:nvSpPr>
        <p:spPr>
          <a:xfrm>
            <a:off x="1061720" y="1715136"/>
            <a:ext cx="6004560" cy="1200329"/>
          </a:xfrm>
          <a:prstGeom prst="rect">
            <a:avLst/>
          </a:prstGeom>
          <a:noFill/>
        </p:spPr>
        <p:txBody>
          <a:bodyPr wrap="square">
            <a:spAutoFit/>
          </a:bodyPr>
          <a:lstStyle/>
          <a:p>
            <a:pPr marL="0" indent="0">
              <a:buNone/>
            </a:pPr>
            <a:r>
              <a:rPr lang="it-IT" sz="2400" i="1">
                <a:latin typeface="Century Gothic" panose="020B0502020202020204" pitchFamily="34" charset="0"/>
                <a:cs typeface="Arial"/>
              </a:rPr>
              <a:t>"Western </a:t>
            </a:r>
            <a:r>
              <a:rPr lang="it-IT" sz="2400" i="1" err="1">
                <a:latin typeface="Century Gothic" panose="020B0502020202020204" pitchFamily="34" charset="0"/>
                <a:cs typeface="Arial"/>
              </a:rPr>
              <a:t>philosophers</a:t>
            </a:r>
            <a:r>
              <a:rPr lang="it-IT" sz="2400" i="1">
                <a:latin typeface="Century Gothic" panose="020B0502020202020204" pitchFamily="34" charset="0"/>
                <a:cs typeface="Arial"/>
              </a:rPr>
              <a:t> </a:t>
            </a:r>
            <a:r>
              <a:rPr lang="it-IT" sz="2400" i="1" err="1">
                <a:latin typeface="Century Gothic" panose="020B0502020202020204" pitchFamily="34" charset="0"/>
                <a:cs typeface="Arial"/>
              </a:rPr>
              <a:t>defend</a:t>
            </a:r>
            <a:r>
              <a:rPr lang="it-IT" sz="2400" i="1">
                <a:latin typeface="Century Gothic" panose="020B0502020202020204" pitchFamily="34" charset="0"/>
                <a:cs typeface="Arial"/>
              </a:rPr>
              <a:t> </a:t>
            </a:r>
            <a:r>
              <a:rPr lang="it-IT" sz="2400" i="1" err="1">
                <a:latin typeface="Century Gothic" panose="020B0502020202020204" pitchFamily="34" charset="0"/>
                <a:cs typeface="Arial"/>
              </a:rPr>
              <a:t>confidentiality</a:t>
            </a:r>
            <a:r>
              <a:rPr lang="it-IT" sz="2400" i="1">
                <a:latin typeface="Century Gothic" panose="020B0502020202020204" pitchFamily="34" charset="0"/>
                <a:cs typeface="Arial"/>
              </a:rPr>
              <a:t> on </a:t>
            </a:r>
            <a:r>
              <a:rPr lang="it-IT" sz="2400" i="1" err="1">
                <a:latin typeface="Century Gothic" panose="020B0502020202020204" pitchFamily="34" charset="0"/>
                <a:cs typeface="Arial"/>
              </a:rPr>
              <a:t>several</a:t>
            </a:r>
            <a:r>
              <a:rPr lang="it-IT" sz="2400" i="1">
                <a:latin typeface="Century Gothic" panose="020B0502020202020204" pitchFamily="34" charset="0"/>
                <a:cs typeface="Arial"/>
              </a:rPr>
              <a:t> </a:t>
            </a:r>
            <a:r>
              <a:rPr lang="it-IT" sz="2400" i="1" err="1">
                <a:latin typeface="Century Gothic" panose="020B0502020202020204" pitchFamily="34" charset="0"/>
                <a:cs typeface="Arial"/>
              </a:rPr>
              <a:t>utilitarian</a:t>
            </a:r>
            <a:r>
              <a:rPr lang="it-IT" sz="2400" i="1">
                <a:latin typeface="Century Gothic" panose="020B0502020202020204" pitchFamily="34" charset="0"/>
                <a:cs typeface="Arial"/>
              </a:rPr>
              <a:t> or other </a:t>
            </a:r>
            <a:r>
              <a:rPr lang="it-IT" sz="2400" i="1" err="1">
                <a:latin typeface="Century Gothic" panose="020B0502020202020204" pitchFamily="34" charset="0"/>
                <a:cs typeface="Arial"/>
              </a:rPr>
              <a:t>consequentialist</a:t>
            </a:r>
            <a:r>
              <a:rPr lang="it-IT" sz="2400" i="1">
                <a:latin typeface="Century Gothic" panose="020B0502020202020204" pitchFamily="34" charset="0"/>
                <a:cs typeface="Arial"/>
              </a:rPr>
              <a:t> grounds."</a:t>
            </a:r>
            <a:r>
              <a:rPr lang="it-IT" sz="2400" i="1">
                <a:latin typeface="Century Gothic"/>
                <a:ea typeface="+mn-lt"/>
                <a:cs typeface="+mn-lt"/>
                <a:hlinkClick r:id="rId4" action="ppaction://hlinksldjump"/>
              </a:rPr>
              <a:t> [12]</a:t>
            </a:r>
            <a:endParaRPr lang="it-IT" sz="2400">
              <a:latin typeface="Century Gothic" panose="020B0502020202020204" pitchFamily="34" charset="0"/>
              <a:cs typeface="Arial"/>
            </a:endParaRPr>
          </a:p>
        </p:txBody>
      </p:sp>
    </p:spTree>
    <p:extLst>
      <p:ext uri="{BB962C8B-B14F-4D97-AF65-F5344CB8AC3E}">
        <p14:creationId xmlns:p14="http://schemas.microsoft.com/office/powerpoint/2010/main" val="505710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500"/>
                                        <p:tgtEl>
                                          <p:spTgt spid="3">
                                            <p:txEl>
                                              <p:pRg st="0" end="0"/>
                                            </p:txEl>
                                          </p:spTgt>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7170"/>
                                        </p:tgtEl>
                                        <p:attrNameLst>
                                          <p:attrName>style.visibility</p:attrName>
                                        </p:attrNameLst>
                                      </p:cBhvr>
                                      <p:to>
                                        <p:strVal val="visible"/>
                                      </p:to>
                                    </p:set>
                                    <p:animEffect transition="in" filter="fade">
                                      <p:cBhvr>
                                        <p:cTn id="20" dur="500"/>
                                        <p:tgtEl>
                                          <p:spTgt spid="7170"/>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P spid="4" grpId="0"/>
      <p:bldP spid="6" grpId="0"/>
    </p:bld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74787CF-3CDC-DF3C-5EA7-121D57EB8425}"/>
              </a:ext>
            </a:extLst>
          </p:cNvPr>
          <p:cNvSpPr>
            <a:spLocks noGrp="1"/>
          </p:cNvSpPr>
          <p:nvPr>
            <p:ph type="title"/>
          </p:nvPr>
        </p:nvSpPr>
        <p:spPr/>
        <p:txBody>
          <a:bodyPr/>
          <a:lstStyle/>
          <a:p>
            <a:pPr algn="ctr"/>
            <a:r>
              <a:rPr lang="it-IT" err="1">
                <a:latin typeface="Century Gothic"/>
                <a:cs typeface="Calibri Light"/>
              </a:rPr>
              <a:t>Tradition</a:t>
            </a:r>
            <a:r>
              <a:rPr lang="it-IT">
                <a:latin typeface="Century Gothic"/>
                <a:cs typeface="Calibri Light"/>
              </a:rPr>
              <a:t> of </a:t>
            </a:r>
            <a:r>
              <a:rPr lang="it-IT" b="1">
                <a:solidFill>
                  <a:srgbClr val="258BA1"/>
                </a:solidFill>
                <a:latin typeface="Century Gothic"/>
                <a:cs typeface="Calibri Light"/>
              </a:rPr>
              <a:t>privacy </a:t>
            </a:r>
            <a:r>
              <a:rPr lang="it-IT" b="1" err="1">
                <a:solidFill>
                  <a:srgbClr val="258BA1"/>
                </a:solidFill>
                <a:latin typeface="Century Gothic"/>
                <a:cs typeface="Calibri Light"/>
              </a:rPr>
              <a:t>protection</a:t>
            </a:r>
            <a:r>
              <a:rPr lang="it-IT" b="1">
                <a:solidFill>
                  <a:srgbClr val="258BA1"/>
                </a:solidFill>
                <a:latin typeface="Century Gothic"/>
                <a:cs typeface="Calibri Light"/>
              </a:rPr>
              <a:t> </a:t>
            </a:r>
            <a:r>
              <a:rPr lang="it-IT">
                <a:latin typeface="Century Gothic"/>
                <a:cs typeface="Calibri Light"/>
              </a:rPr>
              <a:t>in </a:t>
            </a:r>
            <a:r>
              <a:rPr lang="it-IT" b="1" err="1">
                <a:solidFill>
                  <a:srgbClr val="258BA1"/>
                </a:solidFill>
                <a:latin typeface="Century Gothic"/>
                <a:cs typeface="Calibri Light"/>
              </a:rPr>
              <a:t>medical</a:t>
            </a:r>
            <a:r>
              <a:rPr lang="it-IT" b="1">
                <a:solidFill>
                  <a:srgbClr val="258BA1"/>
                </a:solidFill>
                <a:latin typeface="Century Gothic"/>
                <a:cs typeface="Calibri Light"/>
              </a:rPr>
              <a:t> </a:t>
            </a:r>
            <a:r>
              <a:rPr lang="it-IT" b="1" err="1">
                <a:solidFill>
                  <a:srgbClr val="258BA1"/>
                </a:solidFill>
                <a:latin typeface="Century Gothic"/>
                <a:cs typeface="Calibri Light"/>
              </a:rPr>
              <a:t>outlines</a:t>
            </a:r>
            <a:endParaRPr lang="it-IT" b="1">
              <a:solidFill>
                <a:srgbClr val="258BA1"/>
              </a:solidFill>
              <a:latin typeface="Century Gothic"/>
              <a:cs typeface="Calibri Light"/>
            </a:endParaRPr>
          </a:p>
        </p:txBody>
      </p:sp>
      <p:sp>
        <p:nvSpPr>
          <p:cNvPr id="3" name="Segnaposto contenuto 2">
            <a:extLst>
              <a:ext uri="{FF2B5EF4-FFF2-40B4-BE49-F238E27FC236}">
                <a16:creationId xmlns:a16="http://schemas.microsoft.com/office/drawing/2014/main" id="{95B1F3A6-A224-0A55-AE6B-EAD388479DF3}"/>
              </a:ext>
            </a:extLst>
          </p:cNvPr>
          <p:cNvSpPr>
            <a:spLocks noGrp="1"/>
          </p:cNvSpPr>
          <p:nvPr>
            <p:ph idx="1"/>
          </p:nvPr>
        </p:nvSpPr>
        <p:spPr>
          <a:xfrm>
            <a:off x="1513114" y="2348136"/>
            <a:ext cx="9165771" cy="4128862"/>
          </a:xfrm>
        </p:spPr>
        <p:txBody>
          <a:bodyPr vert="horz" lIns="91440" tIns="45720" rIns="91440" bIns="45720" rtlCol="0" anchor="t">
            <a:noAutofit/>
          </a:bodyPr>
          <a:lstStyle/>
          <a:p>
            <a:pPr>
              <a:buFont typeface="Wingdings" panose="05000000000000000000" pitchFamily="2" charset="2"/>
              <a:buChar char="§"/>
            </a:pPr>
            <a:r>
              <a:rPr lang="it-IT">
                <a:latin typeface="Century Gothic"/>
                <a:ea typeface="Calibri"/>
                <a:cs typeface="Arial"/>
              </a:rPr>
              <a:t>Health care </a:t>
            </a:r>
            <a:r>
              <a:rPr lang="it-IT" err="1">
                <a:latin typeface="Century Gothic"/>
                <a:ea typeface="Calibri"/>
                <a:cs typeface="Arial"/>
              </a:rPr>
              <a:t>professionals</a:t>
            </a:r>
            <a:r>
              <a:rPr lang="it-IT">
                <a:latin typeface="Century Gothic"/>
                <a:ea typeface="Calibri"/>
                <a:cs typeface="Arial"/>
              </a:rPr>
              <a:t> </a:t>
            </a:r>
            <a:r>
              <a:rPr lang="it-IT" err="1">
                <a:latin typeface="Century Gothic"/>
                <a:ea typeface="Calibri"/>
                <a:cs typeface="Arial"/>
              </a:rPr>
              <a:t>acknowledge</a:t>
            </a:r>
            <a:r>
              <a:rPr lang="it-IT">
                <a:latin typeface="Century Gothic"/>
                <a:ea typeface="Calibri"/>
                <a:cs typeface="Arial"/>
              </a:rPr>
              <a:t> ethical duties to </a:t>
            </a:r>
            <a:r>
              <a:rPr lang="it-IT" err="1">
                <a:latin typeface="Century Gothic"/>
                <a:ea typeface="Calibri"/>
                <a:cs typeface="Arial"/>
              </a:rPr>
              <a:t>keep</a:t>
            </a:r>
            <a:r>
              <a:rPr lang="it-IT">
                <a:latin typeface="Century Gothic"/>
                <a:ea typeface="Calibri"/>
                <a:cs typeface="Arial"/>
              </a:rPr>
              <a:t> </a:t>
            </a:r>
            <a:r>
              <a:rPr lang="it-IT" err="1">
                <a:latin typeface="Century Gothic"/>
                <a:ea typeface="Calibri"/>
                <a:cs typeface="Arial"/>
              </a:rPr>
              <a:t>medical</a:t>
            </a:r>
            <a:r>
              <a:rPr lang="it-IT">
                <a:latin typeface="Century Gothic"/>
                <a:ea typeface="Calibri"/>
                <a:cs typeface="Arial"/>
              </a:rPr>
              <a:t> information private</a:t>
            </a:r>
          </a:p>
          <a:p>
            <a:pPr marL="0" indent="0" algn="r">
              <a:buNone/>
            </a:pPr>
            <a:r>
              <a:rPr lang="it-IT" sz="2000" i="1">
                <a:latin typeface="Century Gothic"/>
                <a:ea typeface="Calibri"/>
                <a:cs typeface="Arial"/>
              </a:rPr>
              <a:t>(APA 2017; AAMFT 2015) </a:t>
            </a:r>
            <a:r>
              <a:rPr lang="it-IT" sz="1800" i="1">
                <a:latin typeface="Century Gothic"/>
                <a:ea typeface="+mn-lt"/>
                <a:cs typeface="+mn-lt"/>
                <a:hlinkClick r:id="rId2" action="ppaction://hlinksldjump"/>
              </a:rPr>
              <a:t>[12]</a:t>
            </a:r>
            <a:endParaRPr lang="it-IT" sz="1800" i="1">
              <a:latin typeface="Century Gothic"/>
              <a:ea typeface="Calibri"/>
              <a:cs typeface="Arial"/>
            </a:endParaRPr>
          </a:p>
          <a:p>
            <a:pPr marL="0" indent="0">
              <a:buNone/>
            </a:pPr>
            <a:endParaRPr lang="en-US">
              <a:latin typeface="Century Gothic"/>
              <a:ea typeface="Calibri"/>
              <a:cs typeface="Arial"/>
            </a:endParaRPr>
          </a:p>
          <a:p>
            <a:pPr>
              <a:buFont typeface="Wingdings" panose="05000000000000000000" pitchFamily="2" charset="2"/>
              <a:buChar char="§"/>
            </a:pPr>
            <a:r>
              <a:rPr lang="it-IT" err="1">
                <a:latin typeface="Century Gothic"/>
                <a:ea typeface="+mn-lt"/>
                <a:cs typeface="+mn-lt"/>
              </a:rPr>
              <a:t>Confidentiality</a:t>
            </a:r>
            <a:r>
              <a:rPr lang="it-IT">
                <a:latin typeface="Century Gothic"/>
                <a:ea typeface="+mn-lt"/>
                <a:cs typeface="+mn-lt"/>
              </a:rPr>
              <a:t> practices </a:t>
            </a:r>
            <a:r>
              <a:rPr lang="it-IT" err="1">
                <a:latin typeface="Century Gothic"/>
                <a:ea typeface="+mn-lt"/>
                <a:cs typeface="+mn-lt"/>
              </a:rPr>
              <a:t>remain</a:t>
            </a:r>
            <a:r>
              <a:rPr lang="it-IT">
                <a:latin typeface="Century Gothic"/>
                <a:ea typeface="+mn-lt"/>
                <a:cs typeface="+mn-lt"/>
              </a:rPr>
              <a:t> </a:t>
            </a:r>
            <a:r>
              <a:rPr lang="it-IT" err="1">
                <a:latin typeface="Century Gothic"/>
                <a:ea typeface="+mn-lt"/>
                <a:cs typeface="+mn-lt"/>
              </a:rPr>
              <a:t>salient</a:t>
            </a:r>
            <a:r>
              <a:rPr lang="it-IT">
                <a:latin typeface="Century Gothic"/>
                <a:ea typeface="+mn-lt"/>
                <a:cs typeface="+mn-lt"/>
              </a:rPr>
              <a:t> in </a:t>
            </a:r>
            <a:r>
              <a:rPr lang="it-IT" err="1">
                <a:latin typeface="Century Gothic"/>
                <a:ea typeface="+mn-lt"/>
                <a:cs typeface="+mn-lt"/>
              </a:rPr>
              <a:t>medical</a:t>
            </a:r>
            <a:r>
              <a:rPr lang="it-IT">
                <a:latin typeface="Century Gothic"/>
                <a:ea typeface="+mn-lt"/>
                <a:cs typeface="+mn-lt"/>
              </a:rPr>
              <a:t> settings, </a:t>
            </a:r>
            <a:r>
              <a:rPr lang="it-IT" err="1">
                <a:latin typeface="Century Gothic"/>
                <a:ea typeface="+mn-lt"/>
                <a:cs typeface="+mn-lt"/>
              </a:rPr>
              <a:t>even</a:t>
            </a:r>
            <a:r>
              <a:rPr lang="it-IT">
                <a:latin typeface="Century Gothic"/>
                <a:ea typeface="+mn-lt"/>
                <a:cs typeface="+mn-lt"/>
              </a:rPr>
              <a:t> as </a:t>
            </a:r>
            <a:r>
              <a:rPr lang="it-IT" err="1">
                <a:latin typeface="Century Gothic"/>
                <a:ea typeface="+mn-lt"/>
                <a:cs typeface="+mn-lt"/>
              </a:rPr>
              <a:t>members</a:t>
            </a:r>
            <a:r>
              <a:rPr lang="it-IT">
                <a:latin typeface="Century Gothic"/>
                <a:ea typeface="+mn-lt"/>
                <a:cs typeface="+mn-lt"/>
              </a:rPr>
              <a:t> of the general public display more </a:t>
            </a:r>
            <a:r>
              <a:rPr lang="it-IT" err="1">
                <a:latin typeface="Century Gothic"/>
                <a:ea typeface="+mn-lt"/>
                <a:cs typeface="+mn-lt"/>
              </a:rPr>
              <a:t>relaxed</a:t>
            </a:r>
            <a:r>
              <a:rPr lang="it-IT">
                <a:latin typeface="Century Gothic"/>
                <a:ea typeface="+mn-lt"/>
                <a:cs typeface="+mn-lt"/>
              </a:rPr>
              <a:t> </a:t>
            </a:r>
            <a:r>
              <a:rPr lang="it-IT" err="1">
                <a:latin typeface="Century Gothic"/>
                <a:ea typeface="+mn-lt"/>
                <a:cs typeface="+mn-lt"/>
              </a:rPr>
              <a:t>attitudes</a:t>
            </a:r>
            <a:r>
              <a:rPr lang="it-IT">
                <a:latin typeface="Century Gothic"/>
                <a:ea typeface="+mn-lt"/>
                <a:cs typeface="+mn-lt"/>
              </a:rPr>
              <a:t> </a:t>
            </a:r>
            <a:r>
              <a:rPr lang="it-IT" err="1">
                <a:latin typeface="Century Gothic"/>
                <a:ea typeface="+mn-lt"/>
                <a:cs typeface="+mn-lt"/>
              </a:rPr>
              <a:t>about</a:t>
            </a:r>
            <a:r>
              <a:rPr lang="it-IT">
                <a:latin typeface="Century Gothic"/>
                <a:ea typeface="+mn-lt"/>
                <a:cs typeface="+mn-lt"/>
              </a:rPr>
              <a:t> </a:t>
            </a:r>
            <a:r>
              <a:rPr lang="it-IT" err="1">
                <a:latin typeface="Century Gothic"/>
                <a:ea typeface="+mn-lt"/>
                <a:cs typeface="+mn-lt"/>
              </a:rPr>
              <a:t>voluntarily</a:t>
            </a:r>
            <a:r>
              <a:rPr lang="it-IT">
                <a:latin typeface="Century Gothic"/>
                <a:ea typeface="+mn-lt"/>
                <a:cs typeface="+mn-lt"/>
              </a:rPr>
              <a:t> sharing health and </a:t>
            </a:r>
            <a:r>
              <a:rPr lang="it-IT" err="1">
                <a:latin typeface="Century Gothic"/>
                <a:ea typeface="+mn-lt"/>
                <a:cs typeface="+mn-lt"/>
              </a:rPr>
              <a:t>medical</a:t>
            </a:r>
            <a:r>
              <a:rPr lang="it-IT">
                <a:latin typeface="Century Gothic"/>
                <a:ea typeface="+mn-lt"/>
                <a:cs typeface="+mn-lt"/>
              </a:rPr>
              <a:t> information     </a:t>
            </a:r>
          </a:p>
          <a:p>
            <a:pPr marL="0" indent="0" algn="r">
              <a:buNone/>
            </a:pPr>
            <a:r>
              <a:rPr lang="it-IT" sz="2400" i="1">
                <a:latin typeface="Century Gothic"/>
                <a:ea typeface="+mn-lt"/>
                <a:cs typeface="+mn-lt"/>
              </a:rPr>
              <a:t>  </a:t>
            </a:r>
            <a:r>
              <a:rPr lang="it-IT" sz="2000" i="1">
                <a:latin typeface="Century Gothic"/>
                <a:ea typeface="+mn-lt"/>
                <a:cs typeface="+mn-lt"/>
              </a:rPr>
              <a:t>(SEOP) </a:t>
            </a:r>
            <a:r>
              <a:rPr lang="it-IT" sz="1800" i="1">
                <a:latin typeface="Century Gothic"/>
                <a:ea typeface="+mn-lt"/>
                <a:cs typeface="+mn-lt"/>
                <a:hlinkClick r:id="rId2" action="ppaction://hlinksldjump"/>
              </a:rPr>
              <a:t>[12]</a:t>
            </a:r>
            <a:endParaRPr lang="it-IT" sz="1800" i="1">
              <a:latin typeface="Century Gothic" panose="020B0502020202020204" pitchFamily="34" charset="0"/>
              <a:ea typeface="+mn-lt"/>
              <a:cs typeface="+mn-lt"/>
            </a:endParaRPr>
          </a:p>
          <a:p>
            <a:pPr>
              <a:buFont typeface="Wingdings" panose="05000000000000000000" pitchFamily="2" charset="2"/>
              <a:buChar char="§"/>
            </a:pPr>
            <a:endParaRPr lang="it-IT" i="1">
              <a:latin typeface="Century Gothic"/>
              <a:ea typeface="Calibri"/>
              <a:cs typeface="Arial"/>
            </a:endParaRPr>
          </a:p>
        </p:txBody>
      </p:sp>
    </p:spTree>
    <p:extLst>
      <p:ext uri="{BB962C8B-B14F-4D97-AF65-F5344CB8AC3E}">
        <p14:creationId xmlns:p14="http://schemas.microsoft.com/office/powerpoint/2010/main" val="1661321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500"/>
                                        <p:tgtEl>
                                          <p:spTgt spid="3">
                                            <p:txEl>
                                              <p:pRg st="3" end="3"/>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allAtOnce"/>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9AF2D45-A11B-B136-A52C-9C26B4076FD7}"/>
              </a:ext>
            </a:extLst>
          </p:cNvPr>
          <p:cNvSpPr txBox="1">
            <a:spLocks/>
          </p:cNvSpPr>
          <p:nvPr/>
        </p:nvSpPr>
        <p:spPr>
          <a:xfrm>
            <a:off x="396240" y="435268"/>
            <a:ext cx="6854189" cy="1133499"/>
          </a:xfrm>
          <a:prstGeom prst="rect">
            <a:avLst/>
          </a:prstGeom>
        </p:spPr>
        <p:txBody>
          <a:bodyP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atin typeface="Century Gothic" panose="020B0502020202020204" pitchFamily="34" charset="0"/>
              </a:rPr>
              <a:t>The </a:t>
            </a:r>
            <a:r>
              <a:rPr lang="en-US" b="1">
                <a:solidFill>
                  <a:srgbClr val="258BA1"/>
                </a:solidFill>
                <a:latin typeface="Century Gothic" panose="020B0502020202020204" pitchFamily="34" charset="0"/>
              </a:rPr>
              <a:t>5 Levels of Automation </a:t>
            </a:r>
            <a:r>
              <a:rPr lang="en-US">
                <a:latin typeface="Century Gothic" panose="020B0502020202020204" pitchFamily="34" charset="0"/>
              </a:rPr>
              <a:t>in Medicine</a:t>
            </a:r>
            <a:endParaRPr lang="it-IT">
              <a:latin typeface="Century Gothic" panose="020B0502020202020204" pitchFamily="34" charset="0"/>
            </a:endParaRPr>
          </a:p>
        </p:txBody>
      </p:sp>
      <p:pic>
        <p:nvPicPr>
          <p:cNvPr id="4" name="Immagine 3">
            <a:extLst>
              <a:ext uri="{FF2B5EF4-FFF2-40B4-BE49-F238E27FC236}">
                <a16:creationId xmlns:a16="http://schemas.microsoft.com/office/drawing/2014/main" id="{6C5927A8-8CB1-D0E0-BF6A-78EA2E5A1F9E}"/>
              </a:ext>
            </a:extLst>
          </p:cNvPr>
          <p:cNvPicPr>
            <a:picLocks noChangeAspect="1"/>
          </p:cNvPicPr>
          <p:nvPr/>
        </p:nvPicPr>
        <p:blipFill rotWithShape="1">
          <a:blip r:embed="rId2"/>
          <a:srcRect l="5278"/>
          <a:stretch/>
        </p:blipFill>
        <p:spPr>
          <a:xfrm>
            <a:off x="7528560" y="0"/>
            <a:ext cx="4663440" cy="6858000"/>
          </a:xfrm>
          <a:prstGeom prst="rect">
            <a:avLst/>
          </a:prstGeom>
        </p:spPr>
      </p:pic>
      <p:sp>
        <p:nvSpPr>
          <p:cNvPr id="6" name="CasellaDiTesto 5">
            <a:extLst>
              <a:ext uri="{FF2B5EF4-FFF2-40B4-BE49-F238E27FC236}">
                <a16:creationId xmlns:a16="http://schemas.microsoft.com/office/drawing/2014/main" id="{EA400A3B-9C29-796F-52C3-54D572EA6DF5}"/>
              </a:ext>
            </a:extLst>
          </p:cNvPr>
          <p:cNvSpPr txBox="1"/>
          <p:nvPr/>
        </p:nvSpPr>
        <p:spPr>
          <a:xfrm>
            <a:off x="1376483" y="1889760"/>
            <a:ext cx="5004193" cy="4401205"/>
          </a:xfrm>
          <a:prstGeom prst="rect">
            <a:avLst/>
          </a:prstGeom>
          <a:noFill/>
        </p:spPr>
        <p:txBody>
          <a:bodyPr wrap="square" rtlCol="0">
            <a:spAutoFit/>
          </a:bodyPr>
          <a:lstStyle/>
          <a:p>
            <a:pPr marL="457200" indent="-457200">
              <a:lnSpc>
                <a:spcPct val="200000"/>
              </a:lnSpc>
              <a:buClr>
                <a:srgbClr val="258BA1"/>
              </a:buClr>
              <a:buFont typeface="+mj-lt"/>
              <a:buAutoNum type="arabicPeriod"/>
            </a:pPr>
            <a:r>
              <a:rPr lang="en-US" sz="2000" i="0">
                <a:solidFill>
                  <a:srgbClr val="333333"/>
                </a:solidFill>
                <a:effectLst/>
                <a:latin typeface="Century Gothic" panose="020B0502020202020204" pitchFamily="34" charset="0"/>
              </a:rPr>
              <a:t>Humans only: no AI involved</a:t>
            </a:r>
          </a:p>
          <a:p>
            <a:pPr marL="457200" indent="-457200">
              <a:lnSpc>
                <a:spcPct val="200000"/>
              </a:lnSpc>
              <a:buClr>
                <a:srgbClr val="258BA1"/>
              </a:buClr>
              <a:buFont typeface="+mj-lt"/>
              <a:buAutoNum type="arabicPeriod"/>
            </a:pPr>
            <a:r>
              <a:rPr lang="en-US" sz="2000" i="0">
                <a:solidFill>
                  <a:srgbClr val="333333"/>
                </a:solidFill>
                <a:effectLst/>
                <a:latin typeface="Century Gothic" panose="020B0502020202020204" pitchFamily="34" charset="0"/>
              </a:rPr>
              <a:t>Shadow mode: the physician teacher and the AI student </a:t>
            </a:r>
          </a:p>
          <a:p>
            <a:pPr marL="457200" indent="-457200">
              <a:lnSpc>
                <a:spcPct val="200000"/>
              </a:lnSpc>
              <a:buClr>
                <a:srgbClr val="258BA1"/>
              </a:buClr>
              <a:buFont typeface="+mj-lt"/>
              <a:buAutoNum type="arabicPeriod"/>
            </a:pPr>
            <a:r>
              <a:rPr lang="en-US" sz="2000" i="0">
                <a:solidFill>
                  <a:srgbClr val="333333"/>
                </a:solidFill>
                <a:effectLst/>
                <a:latin typeface="Century Gothic" panose="020B0502020202020204" pitchFamily="34" charset="0"/>
              </a:rPr>
              <a:t>The AI assistant </a:t>
            </a:r>
          </a:p>
          <a:p>
            <a:pPr marL="457200" indent="-457200">
              <a:lnSpc>
                <a:spcPct val="200000"/>
              </a:lnSpc>
              <a:buClr>
                <a:srgbClr val="258BA1"/>
              </a:buClr>
              <a:buFont typeface="+mj-lt"/>
              <a:buAutoNum type="arabicPeriod"/>
            </a:pPr>
            <a:r>
              <a:rPr lang="en-US" sz="2000" i="0">
                <a:solidFill>
                  <a:srgbClr val="333333"/>
                </a:solidFill>
                <a:effectLst/>
                <a:latin typeface="Century Gothic" panose="020B0502020202020204" pitchFamily="34" charset="0"/>
              </a:rPr>
              <a:t>Partial automation </a:t>
            </a:r>
          </a:p>
          <a:p>
            <a:pPr marL="457200" indent="-457200">
              <a:lnSpc>
                <a:spcPct val="200000"/>
              </a:lnSpc>
              <a:buClr>
                <a:srgbClr val="258BA1"/>
              </a:buClr>
              <a:buFont typeface="+mj-lt"/>
              <a:buAutoNum type="arabicPeriod"/>
            </a:pPr>
            <a:r>
              <a:rPr lang="en-US" sz="2000" i="0">
                <a:solidFill>
                  <a:srgbClr val="333333"/>
                </a:solidFill>
                <a:effectLst/>
                <a:latin typeface="Century Gothic" panose="020B0502020202020204" pitchFamily="34" charset="0"/>
              </a:rPr>
              <a:t>Full automation</a:t>
            </a:r>
          </a:p>
          <a:p>
            <a:pPr marL="457200" indent="-457200">
              <a:buClr>
                <a:srgbClr val="258BA1"/>
              </a:buClr>
              <a:buFont typeface="+mj-lt"/>
              <a:buAutoNum type="arabicPeriod"/>
            </a:pPr>
            <a:endParaRPr lang="en-US" sz="2000" i="0">
              <a:solidFill>
                <a:srgbClr val="333333"/>
              </a:solidFill>
              <a:effectLst/>
              <a:latin typeface="Century Gothic" panose="020B0502020202020204" pitchFamily="34" charset="0"/>
            </a:endParaRPr>
          </a:p>
          <a:p>
            <a:pPr marL="457200" indent="-457200">
              <a:buClr>
                <a:srgbClr val="258BA1"/>
              </a:buClr>
              <a:buFont typeface="+mj-lt"/>
              <a:buAutoNum type="arabicPeriod"/>
            </a:pPr>
            <a:endParaRPr lang="it-IT" sz="2000">
              <a:latin typeface="Century Gothic" panose="020B0502020202020204" pitchFamily="34" charset="0"/>
            </a:endParaRPr>
          </a:p>
        </p:txBody>
      </p:sp>
      <p:sp>
        <p:nvSpPr>
          <p:cNvPr id="8" name="CasellaDiTesto 7">
            <a:extLst>
              <a:ext uri="{FF2B5EF4-FFF2-40B4-BE49-F238E27FC236}">
                <a16:creationId xmlns:a16="http://schemas.microsoft.com/office/drawing/2014/main" id="{260EFC86-650A-B811-3B18-260221655EF7}"/>
              </a:ext>
            </a:extLst>
          </p:cNvPr>
          <p:cNvSpPr txBox="1"/>
          <p:nvPr/>
        </p:nvSpPr>
        <p:spPr>
          <a:xfrm>
            <a:off x="506729" y="5965627"/>
            <a:ext cx="6743700" cy="646331"/>
          </a:xfrm>
          <a:prstGeom prst="rect">
            <a:avLst/>
          </a:prstGeom>
          <a:solidFill>
            <a:srgbClr val="F2FAFC"/>
          </a:solidFill>
          <a:ln w="19050">
            <a:solidFill>
              <a:srgbClr val="258BA1"/>
            </a:solidFill>
          </a:ln>
          <a:effectLst>
            <a:outerShdw blurRad="63500" sx="102000" sy="102000" algn="ctr" rotWithShape="0">
              <a:prstClr val="black">
                <a:alpha val="40000"/>
              </a:prstClr>
            </a:outerShdw>
          </a:effectLst>
        </p:spPr>
        <p:txBody>
          <a:bodyPr wrap="square" rtlCol="0">
            <a:spAutoFit/>
          </a:bodyPr>
          <a:lstStyle/>
          <a:p>
            <a:pPr algn="ctr"/>
            <a:r>
              <a:rPr lang="en-US" kern="100">
                <a:latin typeface="Century Gothic" panose="020B0502020202020204" pitchFamily="34" charset="0"/>
                <a:ea typeface="Calibri" panose="020F0502020204030204" pitchFamily="34" charset="0"/>
                <a:cs typeface="Times New Roman" panose="02020603050405020304" pitchFamily="18" charset="0"/>
              </a:rPr>
              <a:t>The role of the doctor is essential in medical practice, as there are many issues to consider when implementing AI.</a:t>
            </a:r>
            <a:endParaRPr lang="it-IT" kern="100">
              <a:effectLst/>
              <a:latin typeface="Century Gothic" panose="020B0502020202020204" pitchFamily="34" charset="0"/>
              <a:ea typeface="Calibri" panose="020F0502020204030204" pitchFamily="34" charset="0"/>
              <a:cs typeface="Times New Roman" panose="02020603050405020304" pitchFamily="18" charset="0"/>
            </a:endParaRPr>
          </a:p>
        </p:txBody>
      </p:sp>
      <p:sp>
        <p:nvSpPr>
          <p:cNvPr id="3" name="Rettangolo 2">
            <a:extLst>
              <a:ext uri="{FF2B5EF4-FFF2-40B4-BE49-F238E27FC236}">
                <a16:creationId xmlns:a16="http://schemas.microsoft.com/office/drawing/2014/main" id="{683621EC-5384-AA4A-0533-AE3BF9A69719}"/>
              </a:ext>
            </a:extLst>
          </p:cNvPr>
          <p:cNvSpPr/>
          <p:nvPr/>
        </p:nvSpPr>
        <p:spPr>
          <a:xfrm>
            <a:off x="1376483" y="5140960"/>
            <a:ext cx="2596077" cy="447040"/>
          </a:xfrm>
          <a:prstGeom prst="rect">
            <a:avLst/>
          </a:prstGeom>
          <a:noFill/>
          <a:ln w="76200">
            <a:solidFill>
              <a:srgbClr val="258BA1"/>
            </a:solidFill>
          </a:ln>
          <a:effectLst>
            <a:glow rad="101600">
              <a:srgbClr val="DAF1F6">
                <a:alpha val="60000"/>
              </a:srgbClr>
            </a:glow>
            <a:softEdge rad="254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9" name="CasellaDiTesto 8">
            <a:extLst>
              <a:ext uri="{FF2B5EF4-FFF2-40B4-BE49-F238E27FC236}">
                <a16:creationId xmlns:a16="http://schemas.microsoft.com/office/drawing/2014/main" id="{55B52175-140A-59D8-AF19-9CFA54506799}"/>
              </a:ext>
            </a:extLst>
          </p:cNvPr>
          <p:cNvSpPr txBox="1"/>
          <p:nvPr/>
        </p:nvSpPr>
        <p:spPr>
          <a:xfrm>
            <a:off x="6837680" y="817351"/>
            <a:ext cx="690880" cy="369332"/>
          </a:xfrm>
          <a:prstGeom prst="rect">
            <a:avLst/>
          </a:prstGeom>
          <a:noFill/>
        </p:spPr>
        <p:txBody>
          <a:bodyPr wrap="square" rtlCol="0">
            <a:spAutoFit/>
          </a:bodyPr>
          <a:lstStyle/>
          <a:p>
            <a:r>
              <a:rPr lang="it-IT">
                <a:solidFill>
                  <a:srgbClr val="258BA1"/>
                </a:solidFill>
                <a:hlinkClick r:id="rId3" action="ppaction://hlinksldjump">
                  <a:extLst>
                    <a:ext uri="{A12FA001-AC4F-418D-AE19-62706E023703}">
                      <ahyp:hlinkClr xmlns:ahyp="http://schemas.microsoft.com/office/drawing/2018/hyperlinkcolor" val="tx"/>
                    </a:ext>
                  </a:extLst>
                </a:hlinkClick>
              </a:rPr>
              <a:t>[1]</a:t>
            </a:r>
            <a:endParaRPr lang="it-IT">
              <a:solidFill>
                <a:srgbClr val="258BA1"/>
              </a:solidFill>
            </a:endParaRPr>
          </a:p>
        </p:txBody>
      </p:sp>
    </p:spTree>
    <p:extLst>
      <p:ext uri="{BB962C8B-B14F-4D97-AF65-F5344CB8AC3E}">
        <p14:creationId xmlns:p14="http://schemas.microsoft.com/office/powerpoint/2010/main" val="41633823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wipe(up)">
                                      <p:cBhvr>
                                        <p:cTn id="12" dur="500"/>
                                        <p:tgtEl>
                                          <p:spTgt spid="6">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6">
                                            <p:txEl>
                                              <p:pRg st="1" end="1"/>
                                            </p:txEl>
                                          </p:spTgt>
                                        </p:tgtEl>
                                        <p:attrNameLst>
                                          <p:attrName>style.visibility</p:attrName>
                                        </p:attrNameLst>
                                      </p:cBhvr>
                                      <p:to>
                                        <p:strVal val="visible"/>
                                      </p:to>
                                    </p:set>
                                    <p:animEffect transition="in" filter="wipe(up)">
                                      <p:cBhvr>
                                        <p:cTn id="17" dur="500"/>
                                        <p:tgtEl>
                                          <p:spTgt spid="6">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6">
                                            <p:txEl>
                                              <p:pRg st="2" end="2"/>
                                            </p:txEl>
                                          </p:spTgt>
                                        </p:tgtEl>
                                        <p:attrNameLst>
                                          <p:attrName>style.visibility</p:attrName>
                                        </p:attrNameLst>
                                      </p:cBhvr>
                                      <p:to>
                                        <p:strVal val="visible"/>
                                      </p:to>
                                    </p:set>
                                    <p:animEffect transition="in" filter="wipe(up)">
                                      <p:cBhvr>
                                        <p:cTn id="22" dur="500"/>
                                        <p:tgtEl>
                                          <p:spTgt spid="6">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6">
                                            <p:txEl>
                                              <p:pRg st="3" end="3"/>
                                            </p:txEl>
                                          </p:spTgt>
                                        </p:tgtEl>
                                        <p:attrNameLst>
                                          <p:attrName>style.visibility</p:attrName>
                                        </p:attrNameLst>
                                      </p:cBhvr>
                                      <p:to>
                                        <p:strVal val="visible"/>
                                      </p:to>
                                    </p:set>
                                    <p:animEffect transition="in" filter="wipe(up)">
                                      <p:cBhvr>
                                        <p:cTn id="27" dur="500"/>
                                        <p:tgtEl>
                                          <p:spTgt spid="6">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grpId="0" nodeType="clickEffect">
                                  <p:stCondLst>
                                    <p:cond delay="0"/>
                                  </p:stCondLst>
                                  <p:childTnLst>
                                    <p:set>
                                      <p:cBhvr>
                                        <p:cTn id="31" dur="1" fill="hold">
                                          <p:stCondLst>
                                            <p:cond delay="0"/>
                                          </p:stCondLst>
                                        </p:cTn>
                                        <p:tgtEl>
                                          <p:spTgt spid="6">
                                            <p:txEl>
                                              <p:pRg st="4" end="4"/>
                                            </p:txEl>
                                          </p:spTgt>
                                        </p:tgtEl>
                                        <p:attrNameLst>
                                          <p:attrName>style.visibility</p:attrName>
                                        </p:attrNameLst>
                                      </p:cBhvr>
                                      <p:to>
                                        <p:strVal val="visible"/>
                                      </p:to>
                                    </p:set>
                                    <p:animEffect transition="in" filter="wipe(up)">
                                      <p:cBhvr>
                                        <p:cTn id="32" dur="500"/>
                                        <p:tgtEl>
                                          <p:spTgt spid="6">
                                            <p:txEl>
                                              <p:pRg st="4" end="4"/>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fade">
                                      <p:cBhvr>
                                        <p:cTn id="35" dur="500"/>
                                        <p:tgtEl>
                                          <p:spTgt spid="8"/>
                                        </p:tgtEl>
                                      </p:cBhvr>
                                    </p:animEffect>
                                  </p:childTnLst>
                                </p:cTn>
                              </p:par>
                              <p:par>
                                <p:cTn id="36" presetID="16" presetClass="entr" presetSubtype="21" fill="hold" grpId="0" nodeType="withEffect">
                                  <p:stCondLst>
                                    <p:cond delay="0"/>
                                  </p:stCondLst>
                                  <p:childTnLst>
                                    <p:set>
                                      <p:cBhvr>
                                        <p:cTn id="37" dur="1" fill="hold">
                                          <p:stCondLst>
                                            <p:cond delay="0"/>
                                          </p:stCondLst>
                                        </p:cTn>
                                        <p:tgtEl>
                                          <p:spTgt spid="3"/>
                                        </p:tgtEl>
                                        <p:attrNameLst>
                                          <p:attrName>style.visibility</p:attrName>
                                        </p:attrNameLst>
                                      </p:cBhvr>
                                      <p:to>
                                        <p:strVal val="visible"/>
                                      </p:to>
                                    </p:set>
                                    <p:animEffect transition="in" filter="barn(inVertical)">
                                      <p:cBhvr>
                                        <p:cTn id="3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8" grpId="0" animBg="1"/>
      <p:bldP spid="3" grpId="0" animBg="1"/>
    </p:bld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AE29C7B-D24C-5F75-C382-5F8CC61DF43F}"/>
              </a:ext>
            </a:extLst>
          </p:cNvPr>
          <p:cNvSpPr>
            <a:spLocks noGrp="1"/>
          </p:cNvSpPr>
          <p:nvPr>
            <p:ph type="title"/>
          </p:nvPr>
        </p:nvSpPr>
        <p:spPr>
          <a:xfrm>
            <a:off x="838200" y="2338602"/>
            <a:ext cx="10515600" cy="3008110"/>
          </a:xfrm>
        </p:spPr>
        <p:txBody>
          <a:bodyPr>
            <a:normAutofit fontScale="90000"/>
          </a:bodyPr>
          <a:lstStyle/>
          <a:p>
            <a:pPr algn="ctr"/>
            <a:r>
              <a:rPr lang="it-IT">
                <a:cs typeface="Calibri Light"/>
              </a:rPr>
              <a:t>So there </a:t>
            </a:r>
            <a:r>
              <a:rPr lang="it-IT" err="1">
                <a:cs typeface="Calibri Light"/>
              </a:rPr>
              <a:t>is</a:t>
            </a:r>
            <a:r>
              <a:rPr lang="it-IT">
                <a:cs typeface="Calibri Light"/>
              </a:rPr>
              <a:t> both </a:t>
            </a:r>
            <a:r>
              <a:rPr lang="it-IT" b="1" err="1">
                <a:cs typeface="Calibri Light"/>
              </a:rPr>
              <a:t>written</a:t>
            </a:r>
            <a:r>
              <a:rPr lang="it-IT">
                <a:cs typeface="Calibri Light"/>
              </a:rPr>
              <a:t> and </a:t>
            </a:r>
            <a:r>
              <a:rPr lang="it-IT" b="1" err="1">
                <a:cs typeface="Calibri Light"/>
              </a:rPr>
              <a:t>uwritten</a:t>
            </a:r>
            <a:r>
              <a:rPr lang="it-IT">
                <a:cs typeface="Calibri Light"/>
              </a:rPr>
              <a:t> </a:t>
            </a:r>
            <a:r>
              <a:rPr lang="it-IT" b="1">
                <a:cs typeface="Calibri Light"/>
              </a:rPr>
              <a:t>trust</a:t>
            </a:r>
            <a:r>
              <a:rPr lang="it-IT">
                <a:cs typeface="Calibri Light"/>
              </a:rPr>
              <a:t> </a:t>
            </a:r>
            <a:r>
              <a:rPr lang="it-IT" err="1">
                <a:cs typeface="Calibri Light"/>
              </a:rPr>
              <a:t>inherent</a:t>
            </a:r>
            <a:r>
              <a:rPr lang="it-IT">
                <a:cs typeface="Calibri Light"/>
              </a:rPr>
              <a:t> </a:t>
            </a:r>
            <a:r>
              <a:rPr lang="it-IT" b="1">
                <a:cs typeface="Calibri Light"/>
              </a:rPr>
              <a:t>to </a:t>
            </a:r>
            <a:r>
              <a:rPr lang="it-IT" b="1" err="1">
                <a:cs typeface="Calibri Light"/>
              </a:rPr>
              <a:t>medical</a:t>
            </a:r>
            <a:r>
              <a:rPr lang="it-IT" b="1">
                <a:cs typeface="Calibri Light"/>
              </a:rPr>
              <a:t> institutions</a:t>
            </a:r>
            <a:r>
              <a:rPr lang="it-IT">
                <a:cs typeface="Calibri Light"/>
              </a:rPr>
              <a:t>, </a:t>
            </a:r>
            <a:r>
              <a:rPr lang="it-IT" err="1">
                <a:cs typeface="Calibri Light"/>
              </a:rPr>
              <a:t>born</a:t>
            </a:r>
            <a:r>
              <a:rPr lang="it-IT">
                <a:cs typeface="Calibri Light"/>
              </a:rPr>
              <a:t> from a </a:t>
            </a:r>
            <a:r>
              <a:rPr lang="it-IT" err="1">
                <a:cs typeface="Calibri Light"/>
              </a:rPr>
              <a:t>tradition</a:t>
            </a:r>
            <a:r>
              <a:rPr lang="it-IT">
                <a:cs typeface="Calibri Light"/>
              </a:rPr>
              <a:t> of </a:t>
            </a:r>
            <a:r>
              <a:rPr lang="it-IT" err="1">
                <a:cs typeface="Calibri Light"/>
              </a:rPr>
              <a:t>effective</a:t>
            </a:r>
            <a:r>
              <a:rPr lang="it-IT">
                <a:cs typeface="Calibri Light"/>
              </a:rPr>
              <a:t> care and </a:t>
            </a:r>
            <a:r>
              <a:rPr lang="it-IT" err="1">
                <a:cs typeface="Calibri Light"/>
              </a:rPr>
              <a:t>prevention</a:t>
            </a:r>
            <a:r>
              <a:rPr lang="it-IT">
                <a:cs typeface="Calibri Light"/>
              </a:rPr>
              <a:t>, that </a:t>
            </a:r>
            <a:r>
              <a:rPr lang="it-IT" err="1">
                <a:cs typeface="Calibri Light"/>
              </a:rPr>
              <a:t>is</a:t>
            </a:r>
            <a:r>
              <a:rPr lang="it-IT">
                <a:cs typeface="Calibri Light"/>
              </a:rPr>
              <a:t> now </a:t>
            </a:r>
            <a:r>
              <a:rPr lang="it-IT" err="1">
                <a:cs typeface="Calibri Light"/>
              </a:rPr>
              <a:t>being</a:t>
            </a:r>
            <a:r>
              <a:rPr lang="it-IT">
                <a:cs typeface="Calibri Light"/>
              </a:rPr>
              <a:t> </a:t>
            </a:r>
            <a:r>
              <a:rPr lang="it-IT" err="1">
                <a:cs typeface="Calibri Light"/>
              </a:rPr>
              <a:t>completely</a:t>
            </a:r>
            <a:r>
              <a:rPr lang="it-IT">
                <a:cs typeface="Calibri Light"/>
              </a:rPr>
              <a:t> </a:t>
            </a:r>
            <a:r>
              <a:rPr lang="it-IT" err="1">
                <a:cs typeface="Calibri Light"/>
              </a:rPr>
              <a:t>violated</a:t>
            </a:r>
            <a:r>
              <a:rPr lang="it-IT">
                <a:cs typeface="Calibri Light"/>
              </a:rPr>
              <a:t>, without people </a:t>
            </a:r>
            <a:r>
              <a:rPr lang="it-IT" err="1">
                <a:cs typeface="Calibri Light"/>
              </a:rPr>
              <a:t>being</a:t>
            </a:r>
            <a:r>
              <a:rPr lang="it-IT">
                <a:cs typeface="Calibri Light"/>
              </a:rPr>
              <a:t> </a:t>
            </a:r>
            <a:r>
              <a:rPr lang="it-IT" err="1">
                <a:cs typeface="Calibri Light"/>
              </a:rPr>
              <a:t>aware</a:t>
            </a:r>
            <a:endParaRPr lang="it-IT">
              <a:ea typeface="Calibri Light" panose="020F0302020204030204"/>
              <a:cs typeface="Calibri Light"/>
            </a:endParaRPr>
          </a:p>
        </p:txBody>
      </p:sp>
      <p:sp>
        <p:nvSpPr>
          <p:cNvPr id="4" name="CasellaDiTesto 3">
            <a:extLst>
              <a:ext uri="{FF2B5EF4-FFF2-40B4-BE49-F238E27FC236}">
                <a16:creationId xmlns:a16="http://schemas.microsoft.com/office/drawing/2014/main" id="{4735EC22-5D64-F9FF-A00D-24E40C63FAF1}"/>
              </a:ext>
            </a:extLst>
          </p:cNvPr>
          <p:cNvSpPr txBox="1"/>
          <p:nvPr/>
        </p:nvSpPr>
        <p:spPr>
          <a:xfrm>
            <a:off x="1404257" y="435820"/>
            <a:ext cx="9383486" cy="1446550"/>
          </a:xfrm>
          <a:prstGeom prst="rect">
            <a:avLst/>
          </a:prstGeom>
          <a:noFill/>
        </p:spPr>
        <p:txBody>
          <a:bodyPr wrap="square">
            <a:spAutoFit/>
          </a:bodyPr>
          <a:lstStyle/>
          <a:p>
            <a:pPr algn="ctr"/>
            <a:r>
              <a:rPr lang="it-IT" sz="4400" b="1" err="1">
                <a:solidFill>
                  <a:srgbClr val="258BA1"/>
                </a:solidFill>
                <a:cs typeface="Calibri Light"/>
              </a:rPr>
              <a:t>Written</a:t>
            </a:r>
            <a:r>
              <a:rPr lang="it-IT" sz="4400">
                <a:cs typeface="Calibri Light"/>
              </a:rPr>
              <a:t> and </a:t>
            </a:r>
            <a:r>
              <a:rPr lang="it-IT" sz="4400" b="1" err="1">
                <a:solidFill>
                  <a:srgbClr val="258BA1"/>
                </a:solidFill>
                <a:cs typeface="Calibri Light"/>
              </a:rPr>
              <a:t>Uwritten</a:t>
            </a:r>
            <a:r>
              <a:rPr lang="it-IT" sz="4400">
                <a:cs typeface="Calibri Light"/>
              </a:rPr>
              <a:t> </a:t>
            </a:r>
            <a:r>
              <a:rPr lang="it-IT" sz="4400" b="1">
                <a:solidFill>
                  <a:srgbClr val="258BA1"/>
                </a:solidFill>
                <a:cs typeface="Calibri Light"/>
              </a:rPr>
              <a:t>Trust</a:t>
            </a:r>
            <a:r>
              <a:rPr lang="it-IT" sz="4400">
                <a:cs typeface="Calibri Light"/>
              </a:rPr>
              <a:t> </a:t>
            </a:r>
            <a:r>
              <a:rPr lang="it-IT" sz="4400" err="1">
                <a:cs typeface="Calibri Light"/>
              </a:rPr>
              <a:t>inherent</a:t>
            </a:r>
            <a:r>
              <a:rPr lang="it-IT" sz="4400">
                <a:cs typeface="Calibri Light"/>
              </a:rPr>
              <a:t> to</a:t>
            </a:r>
            <a:r>
              <a:rPr lang="it-IT" sz="4400" b="1">
                <a:cs typeface="Calibri Light"/>
              </a:rPr>
              <a:t> </a:t>
            </a:r>
            <a:r>
              <a:rPr lang="it-IT" sz="4400" b="1">
                <a:solidFill>
                  <a:srgbClr val="258BA1"/>
                </a:solidFill>
                <a:cs typeface="Calibri Light"/>
              </a:rPr>
              <a:t>Medical</a:t>
            </a:r>
            <a:r>
              <a:rPr lang="it-IT" sz="4400" b="1">
                <a:cs typeface="Calibri Light"/>
              </a:rPr>
              <a:t> </a:t>
            </a:r>
            <a:r>
              <a:rPr lang="it-IT" sz="4400" b="1">
                <a:solidFill>
                  <a:srgbClr val="258BA1"/>
                </a:solidFill>
                <a:cs typeface="Calibri Light"/>
              </a:rPr>
              <a:t>Institutions</a:t>
            </a:r>
            <a:endParaRPr lang="it-IT" sz="4400">
              <a:solidFill>
                <a:srgbClr val="258BA1"/>
              </a:solidFill>
            </a:endParaRPr>
          </a:p>
        </p:txBody>
      </p:sp>
    </p:spTree>
    <p:extLst>
      <p:ext uri="{BB962C8B-B14F-4D97-AF65-F5344CB8AC3E}">
        <p14:creationId xmlns:p14="http://schemas.microsoft.com/office/powerpoint/2010/main" val="2652982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35BCCFA-9B09-E4C7-A6D0-247B53E8EED5}"/>
              </a:ext>
            </a:extLst>
          </p:cNvPr>
          <p:cNvSpPr>
            <a:spLocks noGrp="1"/>
          </p:cNvSpPr>
          <p:nvPr>
            <p:ph type="title"/>
          </p:nvPr>
        </p:nvSpPr>
        <p:spPr/>
        <p:txBody>
          <a:bodyPr/>
          <a:lstStyle/>
          <a:p>
            <a:pPr algn="ctr"/>
            <a:r>
              <a:rPr lang="it-IT">
                <a:latin typeface="Century Gothic"/>
                <a:cs typeface="Calibri Light"/>
              </a:rPr>
              <a:t>Who has </a:t>
            </a:r>
            <a:r>
              <a:rPr lang="it-IT" b="1">
                <a:solidFill>
                  <a:srgbClr val="258BA1"/>
                </a:solidFill>
                <a:latin typeface="Century Gothic"/>
                <a:cs typeface="Calibri Light"/>
              </a:rPr>
              <a:t>access</a:t>
            </a:r>
            <a:r>
              <a:rPr lang="it-IT">
                <a:latin typeface="Century Gothic"/>
                <a:cs typeface="Calibri Light"/>
              </a:rPr>
              <a:t> to the </a:t>
            </a:r>
            <a:r>
              <a:rPr lang="it-IT" b="1">
                <a:solidFill>
                  <a:srgbClr val="258BA1"/>
                </a:solidFill>
                <a:latin typeface="Century Gothic"/>
                <a:cs typeface="Calibri Light"/>
              </a:rPr>
              <a:t>data</a:t>
            </a:r>
            <a:r>
              <a:rPr lang="it-IT">
                <a:latin typeface="Century Gothic"/>
                <a:cs typeface="Calibri Light"/>
              </a:rPr>
              <a:t>?</a:t>
            </a:r>
            <a:endParaRPr lang="it-IT"/>
          </a:p>
        </p:txBody>
      </p:sp>
      <p:sp>
        <p:nvSpPr>
          <p:cNvPr id="3" name="Segnaposto contenuto 2">
            <a:extLst>
              <a:ext uri="{FF2B5EF4-FFF2-40B4-BE49-F238E27FC236}">
                <a16:creationId xmlns:a16="http://schemas.microsoft.com/office/drawing/2014/main" id="{9493B451-B074-AA2A-2D63-58911214787F}"/>
              </a:ext>
            </a:extLst>
          </p:cNvPr>
          <p:cNvSpPr>
            <a:spLocks noGrp="1"/>
          </p:cNvSpPr>
          <p:nvPr>
            <p:ph idx="1"/>
          </p:nvPr>
        </p:nvSpPr>
        <p:spPr>
          <a:xfrm>
            <a:off x="838200" y="2152196"/>
            <a:ext cx="10515600" cy="3258004"/>
          </a:xfrm>
        </p:spPr>
        <p:txBody>
          <a:bodyPr vert="horz" lIns="91440" tIns="45720" rIns="91440" bIns="45720" rtlCol="0" anchor="t">
            <a:normAutofit/>
          </a:bodyPr>
          <a:lstStyle/>
          <a:p>
            <a:pPr algn="ctr">
              <a:buNone/>
            </a:pPr>
            <a:r>
              <a:rPr lang="it-IT" i="1">
                <a:latin typeface="Century Gothic"/>
                <a:ea typeface="+mn-lt"/>
                <a:cs typeface="+mn-lt"/>
              </a:rPr>
              <a:t>"We only have a </a:t>
            </a:r>
            <a:r>
              <a:rPr lang="it-IT" i="1" err="1">
                <a:latin typeface="Century Gothic"/>
                <a:ea typeface="+mn-lt"/>
                <a:cs typeface="+mn-lt"/>
              </a:rPr>
              <a:t>handful</a:t>
            </a:r>
            <a:r>
              <a:rPr lang="it-IT" i="1">
                <a:latin typeface="Century Gothic"/>
                <a:ea typeface="+mn-lt"/>
                <a:cs typeface="+mn-lt"/>
              </a:rPr>
              <a:t> of </a:t>
            </a:r>
            <a:r>
              <a:rPr lang="it-IT" b="1" i="1">
                <a:solidFill>
                  <a:srgbClr val="258BA1"/>
                </a:solidFill>
                <a:latin typeface="Century Gothic"/>
                <a:ea typeface="+mn-lt"/>
                <a:cs typeface="+mn-lt"/>
              </a:rPr>
              <a:t>institutions </a:t>
            </a:r>
            <a:r>
              <a:rPr lang="it-IT" i="1">
                <a:latin typeface="Century Gothic"/>
                <a:ea typeface="+mn-lt"/>
                <a:cs typeface="+mn-lt"/>
              </a:rPr>
              <a:t>that can deal with </a:t>
            </a:r>
            <a:r>
              <a:rPr lang="it-IT" b="1" i="1">
                <a:solidFill>
                  <a:srgbClr val="258BA1"/>
                </a:solidFill>
                <a:latin typeface="Century Gothic"/>
                <a:ea typeface="+mn-lt"/>
                <a:cs typeface="+mn-lt"/>
              </a:rPr>
              <a:t>massive </a:t>
            </a:r>
            <a:r>
              <a:rPr lang="it-IT" b="1" i="1" err="1">
                <a:solidFill>
                  <a:srgbClr val="258BA1"/>
                </a:solidFill>
                <a:latin typeface="Century Gothic"/>
                <a:ea typeface="+mn-lt"/>
                <a:cs typeface="+mn-lt"/>
              </a:rPr>
              <a:t>digital</a:t>
            </a:r>
            <a:r>
              <a:rPr lang="it-IT" b="1" i="1">
                <a:solidFill>
                  <a:srgbClr val="258BA1"/>
                </a:solidFill>
                <a:latin typeface="Century Gothic"/>
                <a:ea typeface="+mn-lt"/>
                <a:cs typeface="+mn-lt"/>
              </a:rPr>
              <a:t> data</a:t>
            </a:r>
            <a:r>
              <a:rPr lang="it-IT" i="1">
                <a:latin typeface="Century Gothic"/>
                <a:ea typeface="+mn-lt"/>
                <a:cs typeface="+mn-lt"/>
              </a:rPr>
              <a:t>. And they are all </a:t>
            </a:r>
            <a:r>
              <a:rPr lang="it-IT" i="1" err="1">
                <a:latin typeface="Century Gothic"/>
                <a:ea typeface="+mn-lt"/>
                <a:cs typeface="+mn-lt"/>
              </a:rPr>
              <a:t>privately</a:t>
            </a:r>
            <a:r>
              <a:rPr lang="it-IT" i="1">
                <a:latin typeface="Century Gothic"/>
                <a:ea typeface="+mn-lt"/>
                <a:cs typeface="+mn-lt"/>
              </a:rPr>
              <a:t> </a:t>
            </a:r>
            <a:r>
              <a:rPr lang="it-IT" b="1" i="1" err="1">
                <a:solidFill>
                  <a:srgbClr val="258BA1"/>
                </a:solidFill>
                <a:latin typeface="Century Gothic"/>
                <a:ea typeface="+mn-lt"/>
                <a:cs typeface="+mn-lt"/>
              </a:rPr>
              <a:t>owned</a:t>
            </a:r>
            <a:r>
              <a:rPr lang="it-IT" b="1" i="1">
                <a:solidFill>
                  <a:srgbClr val="258BA1"/>
                </a:solidFill>
                <a:latin typeface="Century Gothic"/>
                <a:ea typeface="+mn-lt"/>
                <a:cs typeface="+mn-lt"/>
              </a:rPr>
              <a:t> </a:t>
            </a:r>
            <a:r>
              <a:rPr lang="it-IT" i="1">
                <a:latin typeface="Century Gothic"/>
                <a:ea typeface="+mn-lt"/>
                <a:cs typeface="+mn-lt"/>
              </a:rPr>
              <a:t>by </a:t>
            </a:r>
            <a:r>
              <a:rPr lang="it-IT" b="1" i="1" err="1">
                <a:solidFill>
                  <a:srgbClr val="258BA1"/>
                </a:solidFill>
                <a:latin typeface="Century Gothic"/>
                <a:ea typeface="+mn-lt"/>
                <a:cs typeface="+mn-lt"/>
              </a:rPr>
              <a:t>surveillance</a:t>
            </a:r>
            <a:r>
              <a:rPr lang="it-IT" b="1" i="1">
                <a:solidFill>
                  <a:srgbClr val="258BA1"/>
                </a:solidFill>
                <a:latin typeface="Century Gothic"/>
                <a:ea typeface="+mn-lt"/>
                <a:cs typeface="+mn-lt"/>
              </a:rPr>
              <a:t> </a:t>
            </a:r>
            <a:r>
              <a:rPr lang="it-IT" b="1" i="1" err="1">
                <a:solidFill>
                  <a:srgbClr val="258BA1"/>
                </a:solidFill>
                <a:latin typeface="Century Gothic"/>
                <a:ea typeface="+mn-lt"/>
                <a:cs typeface="+mn-lt"/>
              </a:rPr>
              <a:t>capitalists</a:t>
            </a:r>
            <a:r>
              <a:rPr lang="it-IT" i="1">
                <a:latin typeface="Century Gothic"/>
                <a:ea typeface="+mn-lt"/>
                <a:cs typeface="+mn-lt"/>
              </a:rPr>
              <a:t>." </a:t>
            </a:r>
            <a:r>
              <a:rPr lang="it-IT" sz="1800" i="1">
                <a:latin typeface="Century Gothic"/>
                <a:ea typeface="+mn-lt"/>
                <a:cs typeface="+mn-lt"/>
                <a:hlinkClick r:id="rId2" action="ppaction://hlinksldjump"/>
              </a:rPr>
              <a:t>[10]</a:t>
            </a:r>
            <a:endParaRPr lang="it-IT" sz="1800">
              <a:latin typeface="Century Gothic"/>
              <a:ea typeface="Calibri"/>
              <a:cs typeface="Arial"/>
            </a:endParaRPr>
          </a:p>
          <a:p>
            <a:pPr algn="ctr">
              <a:buNone/>
            </a:pPr>
            <a:endParaRPr lang="it-IT">
              <a:latin typeface="Century Gothic" panose="020B0502020202020204" pitchFamily="34" charset="0"/>
              <a:ea typeface="Calibri" panose="020F0502020204030204"/>
              <a:cs typeface="Calibri" panose="020F0502020204030204"/>
            </a:endParaRPr>
          </a:p>
          <a:p>
            <a:pPr algn="ctr">
              <a:buNone/>
            </a:pPr>
            <a:endParaRPr lang="it-IT">
              <a:latin typeface="Century Gothic" panose="020B0502020202020204" pitchFamily="34" charset="0"/>
              <a:ea typeface="Calibri" panose="020F0502020204030204"/>
              <a:cs typeface="Calibri" panose="020F0502020204030204"/>
            </a:endParaRPr>
          </a:p>
          <a:p>
            <a:pPr marL="0" indent="0" algn="ctr">
              <a:buNone/>
            </a:pPr>
            <a:r>
              <a:rPr lang="it-IT">
                <a:latin typeface="Century Gothic"/>
                <a:ea typeface="Calibri" panose="020F0502020204030204"/>
                <a:cs typeface="Calibri" panose="020F0502020204030204"/>
              </a:rPr>
              <a:t>Selling data for </a:t>
            </a:r>
            <a:r>
              <a:rPr lang="it-IT" b="1">
                <a:solidFill>
                  <a:srgbClr val="258BA1"/>
                </a:solidFill>
                <a:latin typeface="Century Gothic"/>
                <a:ea typeface="Calibri" panose="020F0502020204030204"/>
                <a:cs typeface="Calibri" panose="020F0502020204030204"/>
              </a:rPr>
              <a:t>ad </a:t>
            </a:r>
            <a:r>
              <a:rPr lang="it-IT">
                <a:latin typeface="Century Gothic"/>
                <a:ea typeface="Calibri" panose="020F0502020204030204"/>
                <a:cs typeface="Calibri" panose="020F0502020204030204"/>
              </a:rPr>
              <a:t>revenue </a:t>
            </a:r>
            <a:r>
              <a:rPr lang="it-IT" err="1">
                <a:latin typeface="Century Gothic"/>
                <a:ea typeface="Calibri" panose="020F0502020204030204"/>
                <a:cs typeface="Calibri" panose="020F0502020204030204"/>
              </a:rPr>
              <a:t>is</a:t>
            </a:r>
            <a:r>
              <a:rPr lang="it-IT">
                <a:latin typeface="Century Gothic"/>
                <a:ea typeface="Calibri" panose="020F0502020204030204"/>
                <a:cs typeface="Calibri" panose="020F0502020204030204"/>
              </a:rPr>
              <a:t> the </a:t>
            </a:r>
            <a:r>
              <a:rPr lang="it-IT" err="1">
                <a:latin typeface="Century Gothic"/>
                <a:ea typeface="Calibri" panose="020F0502020204030204"/>
                <a:cs typeface="Calibri" panose="020F0502020204030204"/>
              </a:rPr>
              <a:t>dominant</a:t>
            </a:r>
            <a:r>
              <a:rPr lang="it-IT">
                <a:latin typeface="Century Gothic"/>
                <a:ea typeface="Calibri" panose="020F0502020204030204"/>
                <a:cs typeface="Calibri" panose="020F0502020204030204"/>
              </a:rPr>
              <a:t> </a:t>
            </a:r>
            <a:r>
              <a:rPr lang="it-IT" b="1" err="1">
                <a:solidFill>
                  <a:srgbClr val="258BA1"/>
                </a:solidFill>
                <a:latin typeface="Century Gothic"/>
                <a:ea typeface="Calibri" panose="020F0502020204030204"/>
                <a:cs typeface="Calibri" panose="020F0502020204030204"/>
              </a:rPr>
              <a:t>economic</a:t>
            </a:r>
            <a:r>
              <a:rPr lang="it-IT" b="1">
                <a:solidFill>
                  <a:srgbClr val="258BA1"/>
                </a:solidFill>
                <a:latin typeface="Century Gothic"/>
                <a:ea typeface="Calibri" panose="020F0502020204030204"/>
                <a:cs typeface="Calibri" panose="020F0502020204030204"/>
              </a:rPr>
              <a:t> </a:t>
            </a:r>
            <a:r>
              <a:rPr lang="it-IT" err="1">
                <a:latin typeface="Century Gothic"/>
                <a:ea typeface="Calibri" panose="020F0502020204030204"/>
                <a:cs typeface="Calibri" panose="020F0502020204030204"/>
              </a:rPr>
              <a:t>paradigm</a:t>
            </a:r>
            <a:r>
              <a:rPr lang="it-IT">
                <a:latin typeface="Century Gothic"/>
                <a:ea typeface="Calibri" panose="020F0502020204030204"/>
                <a:cs typeface="Calibri" panose="020F0502020204030204"/>
              </a:rPr>
              <a:t> in the tech </a:t>
            </a:r>
            <a:r>
              <a:rPr lang="it-IT" err="1">
                <a:latin typeface="Century Gothic"/>
                <a:ea typeface="Calibri" panose="020F0502020204030204"/>
                <a:cs typeface="Calibri" panose="020F0502020204030204"/>
              </a:rPr>
              <a:t>sector</a:t>
            </a:r>
            <a:r>
              <a:rPr lang="it-IT">
                <a:latin typeface="Century Gothic"/>
                <a:ea typeface="Calibri" panose="020F0502020204030204"/>
                <a:cs typeface="Calibri" panose="020F0502020204030204"/>
              </a:rPr>
              <a:t> </a:t>
            </a:r>
            <a:r>
              <a:rPr lang="it-IT" sz="1800" i="1">
                <a:latin typeface="Century Gothic"/>
                <a:ea typeface="+mn-lt"/>
                <a:cs typeface="+mn-lt"/>
                <a:hlinkClick r:id="rId2" action="ppaction://hlinksldjump"/>
              </a:rPr>
              <a:t>[10]</a:t>
            </a:r>
            <a:endParaRPr lang="it-IT" sz="1800">
              <a:latin typeface="Century Gothic"/>
              <a:ea typeface="Calibri"/>
              <a:cs typeface="Arial"/>
            </a:endParaRPr>
          </a:p>
          <a:p>
            <a:pPr marL="0" indent="0">
              <a:buNone/>
            </a:pPr>
            <a:endParaRPr lang="it-IT">
              <a:latin typeface="Century Gothic" panose="020B0502020202020204" pitchFamily="34" charset="0"/>
              <a:ea typeface="Calibri" panose="020F0502020204030204"/>
              <a:cs typeface="Calibri" panose="020F0502020204030204"/>
            </a:endParaRPr>
          </a:p>
        </p:txBody>
      </p:sp>
    </p:spTree>
    <p:extLst>
      <p:ext uri="{BB962C8B-B14F-4D97-AF65-F5344CB8AC3E}">
        <p14:creationId xmlns:p14="http://schemas.microsoft.com/office/powerpoint/2010/main" val="25065384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B65037F-DD9F-B99F-C58B-BD30A20AE1F4}"/>
              </a:ext>
            </a:extLst>
          </p:cNvPr>
          <p:cNvSpPr>
            <a:spLocks noGrp="1"/>
          </p:cNvSpPr>
          <p:nvPr>
            <p:ph type="title"/>
          </p:nvPr>
        </p:nvSpPr>
        <p:spPr>
          <a:xfrm>
            <a:off x="2471057" y="464230"/>
            <a:ext cx="7249886" cy="1325563"/>
          </a:xfrm>
        </p:spPr>
        <p:txBody>
          <a:bodyPr/>
          <a:lstStyle/>
          <a:p>
            <a:r>
              <a:rPr lang="it-IT" b="1" err="1">
                <a:solidFill>
                  <a:srgbClr val="258BA1"/>
                </a:solidFill>
                <a:latin typeface="Century Gothic" panose="020B0502020202020204" pitchFamily="34" charset="0"/>
                <a:ea typeface="Calibri Light"/>
                <a:cs typeface="Calibri Light"/>
              </a:rPr>
              <a:t>Awareness</a:t>
            </a:r>
            <a:r>
              <a:rPr lang="it-IT">
                <a:latin typeface="Century Gothic" panose="020B0502020202020204" pitchFamily="34" charset="0"/>
                <a:ea typeface="Calibri Light"/>
                <a:cs typeface="Calibri Light"/>
              </a:rPr>
              <a:t> of </a:t>
            </a:r>
            <a:r>
              <a:rPr lang="it-IT" b="1">
                <a:solidFill>
                  <a:srgbClr val="258BA1"/>
                </a:solidFill>
                <a:latin typeface="Century Gothic" panose="020B0502020202020204" pitchFamily="34" charset="0"/>
                <a:ea typeface="Calibri Light"/>
                <a:cs typeface="Calibri Light"/>
              </a:rPr>
              <a:t>social good</a:t>
            </a:r>
          </a:p>
        </p:txBody>
      </p:sp>
      <p:sp>
        <p:nvSpPr>
          <p:cNvPr id="3" name="Segnaposto contenuto 2">
            <a:extLst>
              <a:ext uri="{FF2B5EF4-FFF2-40B4-BE49-F238E27FC236}">
                <a16:creationId xmlns:a16="http://schemas.microsoft.com/office/drawing/2014/main" id="{59EBBEDC-B9B4-F580-BBC0-3B10CF0158F5}"/>
              </a:ext>
            </a:extLst>
          </p:cNvPr>
          <p:cNvSpPr>
            <a:spLocks noGrp="1"/>
          </p:cNvSpPr>
          <p:nvPr>
            <p:ph idx="1"/>
          </p:nvPr>
        </p:nvSpPr>
        <p:spPr>
          <a:xfrm>
            <a:off x="838200" y="2149021"/>
            <a:ext cx="10515600" cy="4351338"/>
          </a:xfrm>
        </p:spPr>
        <p:txBody>
          <a:bodyPr vert="horz" lIns="91440" tIns="45720" rIns="91440" bIns="45720" rtlCol="0" anchor="t">
            <a:normAutofit/>
          </a:bodyPr>
          <a:lstStyle/>
          <a:p>
            <a:pPr marL="0" indent="0">
              <a:buNone/>
            </a:pPr>
            <a:endParaRPr lang="it-IT">
              <a:latin typeface="Century Gothic" panose="020B0502020202020204" pitchFamily="34" charset="0"/>
              <a:ea typeface="Calibri"/>
              <a:cs typeface="Calibri"/>
            </a:endParaRPr>
          </a:p>
          <a:p>
            <a:pPr marL="0" indent="0" algn="ctr">
              <a:buNone/>
            </a:pPr>
            <a:r>
              <a:rPr lang="en" i="1">
                <a:latin typeface="Century Gothic"/>
                <a:ea typeface="+mn-lt"/>
                <a:cs typeface="+mn-lt"/>
              </a:rPr>
              <a:t>"The Republic protects health as a fundamental right of the individual and </a:t>
            </a:r>
            <a:r>
              <a:rPr lang="en" b="1" i="1">
                <a:latin typeface="Century Gothic"/>
                <a:ea typeface="+mn-lt"/>
                <a:cs typeface="+mn-lt"/>
              </a:rPr>
              <a:t>interest of the community</a:t>
            </a:r>
            <a:r>
              <a:rPr lang="en" i="1">
                <a:latin typeface="Century Gothic"/>
                <a:ea typeface="+mn-lt"/>
                <a:cs typeface="+mn-lt"/>
              </a:rPr>
              <a:t>, and guarantees free treatment to the indigent…"</a:t>
            </a:r>
            <a:endParaRPr lang="en" i="1">
              <a:latin typeface="Century Gothic"/>
            </a:endParaRPr>
          </a:p>
          <a:p>
            <a:pPr marL="0" indent="0" algn="r">
              <a:buNone/>
            </a:pPr>
            <a:r>
              <a:rPr lang="en" sz="2000" i="1">
                <a:latin typeface="Century Gothic"/>
                <a:ea typeface="Calibri"/>
                <a:cs typeface="Calibri"/>
              </a:rPr>
              <a:t>Article 32 – Italian constitution</a:t>
            </a:r>
          </a:p>
        </p:txBody>
      </p:sp>
    </p:spTree>
    <p:extLst>
      <p:ext uri="{BB962C8B-B14F-4D97-AF65-F5344CB8AC3E}">
        <p14:creationId xmlns:p14="http://schemas.microsoft.com/office/powerpoint/2010/main" val="36306305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1"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par>
                          <p:cTn id="12" fill="hold">
                            <p:stCondLst>
                              <p:cond delay="1000"/>
                            </p:stCondLst>
                            <p:childTnLst>
                              <p:par>
                                <p:cTn id="13" presetID="10" presetClass="entr" presetSubtype="0" fill="hold" grpId="1"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26" presetClass="emph" presetSubtype="0" fill="hold" grpId="0" nodeType="withEffect">
                                  <p:stCondLst>
                                    <p:cond delay="0"/>
                                  </p:stCondLst>
                                  <p:childTnLst>
                                    <p:animEffect transition="out" filter="fade">
                                      <p:cBhvr>
                                        <p:cTn id="17" dur="500" tmFilter="0, 0; .2, .5; .8, .5; 1, 0"/>
                                        <p:tgtEl>
                                          <p:spTgt spid="3">
                                            <p:txEl>
                                              <p:pRg st="1" end="1"/>
                                            </p:txEl>
                                          </p:spTgt>
                                        </p:tgtEl>
                                      </p:cBhvr>
                                    </p:animEffect>
                                    <p:animScale>
                                      <p:cBhvr>
                                        <p:cTn id="18" dur="250" autoRev="1" fill="hold"/>
                                        <p:tgtEl>
                                          <p:spTgt spid="3">
                                            <p:txEl>
                                              <p:pRg st="1" end="1"/>
                                            </p:txEl>
                                          </p:spTgt>
                                        </p:tgtEl>
                                      </p:cBhvr>
                                      <p:by x="105000" y="105000"/>
                                    </p:animScale>
                                  </p:childTnLst>
                                </p:cTn>
                              </p:par>
                              <p:par>
                                <p:cTn id="19" presetID="26" presetClass="emph" presetSubtype="0" fill="hold" grpId="0" nodeType="withEffect">
                                  <p:stCondLst>
                                    <p:cond delay="0"/>
                                  </p:stCondLst>
                                  <p:childTnLst>
                                    <p:animEffect transition="out" filter="fade">
                                      <p:cBhvr>
                                        <p:cTn id="20" dur="500" tmFilter="0, 0; .2, .5; .8, .5; 1, 0"/>
                                        <p:tgtEl>
                                          <p:spTgt spid="3">
                                            <p:txEl>
                                              <p:pRg st="2" end="2"/>
                                            </p:txEl>
                                          </p:spTgt>
                                        </p:tgtEl>
                                      </p:cBhvr>
                                    </p:animEffect>
                                    <p:animScale>
                                      <p:cBhvr>
                                        <p:cTn id="21" dur="250" autoRev="1" fill="hold"/>
                                        <p:tgtEl>
                                          <p:spTgt spid="3">
                                            <p:txEl>
                                              <p:pRg st="2" end="2"/>
                                            </p:txEl>
                                          </p:spTgt>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3" grpId="1"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edical Algorithms For Treatment &amp; Diagnostic Testing">
            <a:extLst>
              <a:ext uri="{FF2B5EF4-FFF2-40B4-BE49-F238E27FC236}">
                <a16:creationId xmlns:a16="http://schemas.microsoft.com/office/drawing/2014/main" id="{160997C7-6F56-0D3B-AF6E-196D751729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70" y="2648979"/>
            <a:ext cx="11418925" cy="4209020"/>
          </a:xfrm>
          <a:prstGeom prst="rect">
            <a:avLst/>
          </a:prstGeom>
          <a:noFill/>
          <a:extLst>
            <a:ext uri="{909E8E84-426E-40DD-AFC4-6F175D3DCCD1}">
              <a14:hiddenFill xmlns:a14="http://schemas.microsoft.com/office/drawing/2010/main">
                <a:solidFill>
                  <a:srgbClr val="FFFFFF"/>
                </a:solidFill>
              </a14:hiddenFill>
            </a:ext>
          </a:extLst>
        </p:spPr>
      </p:pic>
      <p:sp>
        <p:nvSpPr>
          <p:cNvPr id="2" name="Titolo 1">
            <a:extLst>
              <a:ext uri="{FF2B5EF4-FFF2-40B4-BE49-F238E27FC236}">
                <a16:creationId xmlns:a16="http://schemas.microsoft.com/office/drawing/2014/main" id="{0F95F072-E74F-AB4E-0E7D-AF7CC3DFB3B1}"/>
              </a:ext>
            </a:extLst>
          </p:cNvPr>
          <p:cNvSpPr>
            <a:spLocks noGrp="1"/>
          </p:cNvSpPr>
          <p:nvPr>
            <p:ph type="title"/>
          </p:nvPr>
        </p:nvSpPr>
        <p:spPr>
          <a:xfrm>
            <a:off x="0" y="544270"/>
            <a:ext cx="12191999" cy="1906840"/>
          </a:xfrm>
        </p:spPr>
        <p:txBody>
          <a:bodyPr>
            <a:normAutofit/>
          </a:bodyPr>
          <a:lstStyle/>
          <a:p>
            <a:pPr algn="ctr"/>
            <a:r>
              <a:rPr lang="it-IT" sz="3100">
                <a:latin typeface="Century Gothic" panose="020B0502020202020204" pitchFamily="34" charset="0"/>
                <a:ea typeface="+mj-lt"/>
                <a:cs typeface="+mj-lt"/>
              </a:rPr>
              <a:t>We </a:t>
            </a:r>
            <a:r>
              <a:rPr lang="it-IT" sz="3100" err="1">
                <a:latin typeface="Century Gothic" panose="020B0502020202020204" pitchFamily="34" charset="0"/>
                <a:ea typeface="+mj-lt"/>
                <a:cs typeface="+mj-lt"/>
              </a:rPr>
              <a:t>claimed</a:t>
            </a:r>
            <a:r>
              <a:rPr lang="it-IT" sz="3100">
                <a:latin typeface="Century Gothic" panose="020B0502020202020204" pitchFamily="34" charset="0"/>
                <a:ea typeface="+mj-lt"/>
                <a:cs typeface="+mj-lt"/>
              </a:rPr>
              <a:t> that </a:t>
            </a:r>
            <a:r>
              <a:rPr lang="it-IT" sz="3100" b="1">
                <a:solidFill>
                  <a:srgbClr val="258BA1"/>
                </a:solidFill>
                <a:latin typeface="Century Gothic" panose="020B0502020202020204" pitchFamily="34" charset="0"/>
                <a:ea typeface="+mj-lt"/>
                <a:cs typeface="+mj-lt"/>
              </a:rPr>
              <a:t>doctors </a:t>
            </a:r>
            <a:r>
              <a:rPr lang="it-IT" sz="3100" err="1">
                <a:latin typeface="Century Gothic" panose="020B0502020202020204" pitchFamily="34" charset="0"/>
                <a:ea typeface="+mj-lt"/>
                <a:cs typeface="+mj-lt"/>
              </a:rPr>
              <a:t>shouldn't</a:t>
            </a:r>
            <a:r>
              <a:rPr lang="it-IT" sz="3100">
                <a:latin typeface="Century Gothic" panose="020B0502020202020204" pitchFamily="34" charset="0"/>
                <a:ea typeface="+mj-lt"/>
                <a:cs typeface="+mj-lt"/>
              </a:rPr>
              <a:t> be </a:t>
            </a:r>
            <a:r>
              <a:rPr lang="it-IT" sz="3100" err="1">
                <a:latin typeface="Century Gothic" panose="020B0502020202020204" pitchFamily="34" charset="0"/>
                <a:ea typeface="+mj-lt"/>
                <a:cs typeface="+mj-lt"/>
              </a:rPr>
              <a:t>replaced</a:t>
            </a:r>
            <a:r>
              <a:rPr lang="it-IT" sz="3100">
                <a:latin typeface="Century Gothic" panose="020B0502020202020204" pitchFamily="34" charset="0"/>
                <a:ea typeface="+mj-lt"/>
                <a:cs typeface="+mj-lt"/>
              </a:rPr>
              <a:t> by </a:t>
            </a:r>
            <a:r>
              <a:rPr lang="it-IT" sz="3100" b="1" err="1">
                <a:solidFill>
                  <a:srgbClr val="258BA1"/>
                </a:solidFill>
                <a:latin typeface="Century Gothic" panose="020B0502020202020204" pitchFamily="34" charset="0"/>
                <a:ea typeface="+mj-lt"/>
                <a:cs typeface="+mj-lt"/>
              </a:rPr>
              <a:t>algorithms</a:t>
            </a:r>
            <a:r>
              <a:rPr lang="it-IT" sz="3100">
                <a:latin typeface="Century Gothic" panose="020B0502020202020204" pitchFamily="34" charset="0"/>
                <a:ea typeface="+mj-lt"/>
                <a:cs typeface="+mj-lt"/>
              </a:rPr>
              <a:t>.</a:t>
            </a:r>
            <a:br>
              <a:rPr lang="it-IT" sz="3100">
                <a:latin typeface="Century Gothic" panose="020B0502020202020204" pitchFamily="34" charset="0"/>
                <a:ea typeface="+mj-lt"/>
                <a:cs typeface="+mj-lt"/>
              </a:rPr>
            </a:br>
            <a:r>
              <a:rPr lang="it-IT" sz="3100">
                <a:latin typeface="Century Gothic" panose="020B0502020202020204" pitchFamily="34" charset="0"/>
                <a:ea typeface="+mj-lt"/>
                <a:cs typeface="+mj-lt"/>
              </a:rPr>
              <a:t> </a:t>
            </a:r>
            <a:br>
              <a:rPr lang="it-IT" sz="3100">
                <a:latin typeface="Century Gothic" panose="020B0502020202020204" pitchFamily="34" charset="0"/>
                <a:ea typeface="+mj-lt"/>
                <a:cs typeface="+mj-lt"/>
              </a:rPr>
            </a:br>
            <a:r>
              <a:rPr lang="it-IT" sz="3100">
                <a:latin typeface="Century Gothic" panose="020B0502020202020204" pitchFamily="34" charset="0"/>
                <a:ea typeface="+mj-lt"/>
                <a:cs typeface="+mj-lt"/>
              </a:rPr>
              <a:t>Medical </a:t>
            </a:r>
            <a:r>
              <a:rPr lang="it-IT" sz="3100" b="1">
                <a:solidFill>
                  <a:srgbClr val="258BA1"/>
                </a:solidFill>
                <a:latin typeface="Century Gothic" panose="020B0502020202020204" pitchFamily="34" charset="0"/>
                <a:ea typeface="+mj-lt"/>
                <a:cs typeface="+mj-lt"/>
              </a:rPr>
              <a:t>institutions </a:t>
            </a:r>
            <a:r>
              <a:rPr lang="it-IT" sz="3100" err="1">
                <a:latin typeface="Century Gothic" panose="020B0502020202020204" pitchFamily="34" charset="0"/>
                <a:ea typeface="+mj-lt"/>
                <a:cs typeface="+mj-lt"/>
              </a:rPr>
              <a:t>shouldn't</a:t>
            </a:r>
            <a:r>
              <a:rPr lang="it-IT" sz="3100">
                <a:latin typeface="Century Gothic" panose="020B0502020202020204" pitchFamily="34" charset="0"/>
                <a:ea typeface="+mj-lt"/>
                <a:cs typeface="+mj-lt"/>
              </a:rPr>
              <a:t> </a:t>
            </a:r>
            <a:r>
              <a:rPr lang="it-IT" sz="3100" err="1">
                <a:latin typeface="Century Gothic" panose="020B0502020202020204" pitchFamily="34" charset="0"/>
                <a:ea typeface="+mj-lt"/>
                <a:cs typeface="+mj-lt"/>
              </a:rPr>
              <a:t>either</a:t>
            </a:r>
            <a:r>
              <a:rPr lang="it-IT" sz="3100">
                <a:latin typeface="Century Gothic" panose="020B0502020202020204" pitchFamily="34" charset="0"/>
                <a:ea typeface="+mj-lt"/>
                <a:cs typeface="+mj-lt"/>
              </a:rPr>
              <a:t>.</a:t>
            </a:r>
            <a:endParaRPr lang="it-IT" sz="3100">
              <a:latin typeface="Century Gothic" panose="020B0502020202020204" pitchFamily="34" charset="0"/>
              <a:ea typeface="Calibri Light"/>
              <a:cs typeface="Calibri Light"/>
            </a:endParaRPr>
          </a:p>
        </p:txBody>
      </p:sp>
      <p:pic>
        <p:nvPicPr>
          <p:cNvPr id="2050" name="Picture 2" descr="Medical, hospital, health, clinic, institution, infirmary icon - Download  on Iconfinder">
            <a:extLst>
              <a:ext uri="{FF2B5EF4-FFF2-40B4-BE49-F238E27FC236}">
                <a16:creationId xmlns:a16="http://schemas.microsoft.com/office/drawing/2014/main" id="{5C8B0A58-2799-5132-9D2A-6EA5D119B6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37091" y="1497690"/>
            <a:ext cx="1066816" cy="10668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54492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2050"/>
                                        </p:tgtEl>
                                        <p:attrNameLst>
                                          <p:attrName>style.visibility</p:attrName>
                                        </p:attrNameLst>
                                      </p:cBhvr>
                                      <p:to>
                                        <p:strVal val="visible"/>
                                      </p:to>
                                    </p:set>
                                    <p:animEffect transition="in" filter="fade">
                                      <p:cBhvr>
                                        <p:cTn id="10" dur="500"/>
                                        <p:tgtEl>
                                          <p:spTgt spid="2050"/>
                                        </p:tgtEl>
                                      </p:cBhvr>
                                    </p:animEffect>
                                  </p:childTnLst>
                                </p:cTn>
                              </p:par>
                              <p:par>
                                <p:cTn id="11" presetID="10" presetClass="entr" presetSubtype="0" fill="hold" nodeType="withEffect">
                                  <p:stCondLst>
                                    <p:cond delay="0"/>
                                  </p:stCondLst>
                                  <p:childTnLst>
                                    <p:set>
                                      <p:cBhvr>
                                        <p:cTn id="12" dur="1" fill="hold">
                                          <p:stCondLst>
                                            <p:cond delay="0"/>
                                          </p:stCondLst>
                                        </p:cTn>
                                        <p:tgtEl>
                                          <p:spTgt spid="1026"/>
                                        </p:tgtEl>
                                        <p:attrNameLst>
                                          <p:attrName>style.visibility</p:attrName>
                                        </p:attrNameLst>
                                      </p:cBhvr>
                                      <p:to>
                                        <p:strVal val="visible"/>
                                      </p:to>
                                    </p:set>
                                    <p:animEffect transition="in" filter="fade">
                                      <p:cBhvr>
                                        <p:cTn id="13" dur="500"/>
                                        <p:tgtEl>
                                          <p:spTgt spid="1026"/>
                                        </p:tgtEl>
                                      </p:cBhvr>
                                    </p:animEffect>
                                  </p:childTnLst>
                                </p:cTn>
                              </p:par>
                            </p:childTnLst>
                          </p:cTn>
                        </p:par>
                        <p:par>
                          <p:cTn id="14" fill="hold">
                            <p:stCondLst>
                              <p:cond delay="500"/>
                            </p:stCondLst>
                            <p:childTnLst>
                              <p:par>
                                <p:cTn id="15" presetID="26" presetClass="emph" presetSubtype="0" fill="hold" grpId="1" nodeType="afterEffect">
                                  <p:stCondLst>
                                    <p:cond delay="0"/>
                                  </p:stCondLst>
                                  <p:childTnLst>
                                    <p:animEffect transition="out" filter="fade">
                                      <p:cBhvr>
                                        <p:cTn id="16" dur="500" tmFilter="0, 0; .2, .5; .8, .5; 1, 0"/>
                                        <p:tgtEl>
                                          <p:spTgt spid="2"/>
                                        </p:tgtEl>
                                      </p:cBhvr>
                                    </p:animEffect>
                                    <p:animScale>
                                      <p:cBhvr>
                                        <p:cTn id="17" dur="250" autoRev="1" fill="hold"/>
                                        <p:tgtEl>
                                          <p:spTgt spid="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F8307A9-9340-682C-12BF-CB824D26C239}"/>
              </a:ext>
            </a:extLst>
          </p:cNvPr>
          <p:cNvSpPr>
            <a:spLocks noGrp="1"/>
          </p:cNvSpPr>
          <p:nvPr>
            <p:ph type="title"/>
          </p:nvPr>
        </p:nvSpPr>
        <p:spPr/>
        <p:txBody>
          <a:bodyPr/>
          <a:lstStyle/>
          <a:p>
            <a:r>
              <a:rPr lang="it-IT" b="1" err="1">
                <a:solidFill>
                  <a:srgbClr val="258BA1"/>
                </a:solidFill>
                <a:latin typeface="Century Gothic" panose="020B0502020202020204" pitchFamily="34" charset="0"/>
              </a:rPr>
              <a:t>Bias</a:t>
            </a:r>
            <a:endParaRPr lang="it-IT" b="1">
              <a:solidFill>
                <a:srgbClr val="258BA1"/>
              </a:solidFill>
              <a:latin typeface="Century Gothic" panose="020B0502020202020204" pitchFamily="34" charset="0"/>
            </a:endParaRPr>
          </a:p>
        </p:txBody>
      </p:sp>
      <p:pic>
        <p:nvPicPr>
          <p:cNvPr id="7" name="Segnaposto contenuto 6">
            <a:extLst>
              <a:ext uri="{FF2B5EF4-FFF2-40B4-BE49-F238E27FC236}">
                <a16:creationId xmlns:a16="http://schemas.microsoft.com/office/drawing/2014/main" id="{125080C9-B820-0E17-BC38-1502E6E3E091}"/>
              </a:ext>
            </a:extLst>
          </p:cNvPr>
          <p:cNvPicPr>
            <a:picLocks noGrp="1" noChangeAspect="1"/>
          </p:cNvPicPr>
          <p:nvPr>
            <p:ph idx="1"/>
          </p:nvPr>
        </p:nvPicPr>
        <p:blipFill>
          <a:blip r:embed="rId2"/>
          <a:stretch>
            <a:fillRect/>
          </a:stretch>
        </p:blipFill>
        <p:spPr>
          <a:xfrm>
            <a:off x="4974767" y="1217445"/>
            <a:ext cx="6731808" cy="4160837"/>
          </a:xfrm>
          <a:prstGeom prst="rect">
            <a:avLst/>
          </a:prstGeom>
        </p:spPr>
      </p:pic>
      <p:sp>
        <p:nvSpPr>
          <p:cNvPr id="4" name="Segnaposto testo 3">
            <a:extLst>
              <a:ext uri="{FF2B5EF4-FFF2-40B4-BE49-F238E27FC236}">
                <a16:creationId xmlns:a16="http://schemas.microsoft.com/office/drawing/2014/main" id="{9E6F7F46-6C4E-F349-1FAF-673755713F03}"/>
              </a:ext>
            </a:extLst>
          </p:cNvPr>
          <p:cNvSpPr>
            <a:spLocks noGrp="1"/>
          </p:cNvSpPr>
          <p:nvPr>
            <p:ph type="body" sz="half" idx="4294967295"/>
          </p:nvPr>
        </p:nvSpPr>
        <p:spPr>
          <a:xfrm>
            <a:off x="637825" y="2300204"/>
            <a:ext cx="3886200" cy="2468562"/>
          </a:xfrm>
        </p:spPr>
        <p:txBody>
          <a:bodyPr>
            <a:normAutofit fontScale="62500" lnSpcReduction="20000"/>
          </a:bodyPr>
          <a:lstStyle/>
          <a:p>
            <a:pPr>
              <a:buFont typeface="Wingdings" panose="05000000000000000000" pitchFamily="2" charset="2"/>
              <a:buChar char="§"/>
            </a:pPr>
            <a:r>
              <a:rPr lang="it-IT" err="1">
                <a:latin typeface="Century Gothic" panose="020B0502020202020204" pitchFamily="34" charset="0"/>
              </a:rPr>
              <a:t>We</a:t>
            </a:r>
            <a:r>
              <a:rPr lang="it-IT">
                <a:latin typeface="Century Gothic" panose="020B0502020202020204" pitchFamily="34" charset="0"/>
              </a:rPr>
              <a:t> </a:t>
            </a:r>
            <a:r>
              <a:rPr lang="it-IT" err="1">
                <a:latin typeface="Century Gothic" panose="020B0502020202020204" pitchFamily="34" charset="0"/>
              </a:rPr>
              <a:t>have</a:t>
            </a:r>
            <a:r>
              <a:rPr lang="it-IT">
                <a:latin typeface="Century Gothic" panose="020B0502020202020204" pitchFamily="34" charset="0"/>
              </a:rPr>
              <a:t> </a:t>
            </a:r>
            <a:r>
              <a:rPr lang="it-IT" err="1">
                <a:latin typeface="Century Gothic" panose="020B0502020202020204" pitchFamily="34" charset="0"/>
              </a:rPr>
              <a:t>done</a:t>
            </a:r>
            <a:r>
              <a:rPr lang="it-IT">
                <a:latin typeface="Century Gothic" panose="020B0502020202020204" pitchFamily="34" charset="0"/>
              </a:rPr>
              <a:t> a work on diabete </a:t>
            </a:r>
            <a:r>
              <a:rPr lang="it-IT" err="1">
                <a:latin typeface="Century Gothic" panose="020B0502020202020204" pitchFamily="34" charset="0"/>
              </a:rPr>
              <a:t>that</a:t>
            </a:r>
            <a:r>
              <a:rPr lang="it-IT">
                <a:latin typeface="Century Gothic" panose="020B0502020202020204" pitchFamily="34" charset="0"/>
              </a:rPr>
              <a:t> </a:t>
            </a:r>
            <a:r>
              <a:rPr lang="it-IT" err="1">
                <a:latin typeface="Century Gothic" panose="020B0502020202020204" pitchFamily="34" charset="0"/>
              </a:rPr>
              <a:t>might</a:t>
            </a:r>
            <a:r>
              <a:rPr lang="it-IT">
                <a:latin typeface="Century Gothic" panose="020B0502020202020204" pitchFamily="34" charset="0"/>
              </a:rPr>
              <a:t> be </a:t>
            </a:r>
            <a:r>
              <a:rPr lang="it-IT" err="1">
                <a:latin typeface="Century Gothic" panose="020B0502020202020204" pitchFamily="34" charset="0"/>
              </a:rPr>
              <a:t>interesting</a:t>
            </a:r>
            <a:r>
              <a:rPr lang="it-IT">
                <a:latin typeface="Century Gothic" panose="020B0502020202020204" pitchFamily="34" charset="0"/>
              </a:rPr>
              <a:t> </a:t>
            </a:r>
            <a:r>
              <a:rPr lang="it-IT" err="1">
                <a:latin typeface="Century Gothic" panose="020B0502020202020204" pitchFamily="34" charset="0"/>
              </a:rPr>
              <a:t>as</a:t>
            </a:r>
            <a:r>
              <a:rPr lang="it-IT">
                <a:latin typeface="Century Gothic" panose="020B0502020202020204" pitchFamily="34" charset="0"/>
              </a:rPr>
              <a:t> an </a:t>
            </a:r>
            <a:r>
              <a:rPr lang="it-IT" err="1">
                <a:latin typeface="Century Gothic" panose="020B0502020202020204" pitchFamily="34" charset="0"/>
              </a:rPr>
              <a:t>example</a:t>
            </a:r>
            <a:r>
              <a:rPr lang="it-IT">
                <a:latin typeface="Century Gothic" panose="020B0502020202020204" pitchFamily="34" charset="0"/>
              </a:rPr>
              <a:t>: </a:t>
            </a:r>
          </a:p>
          <a:p>
            <a:pPr>
              <a:buFont typeface="Wingdings" panose="05000000000000000000" pitchFamily="2" charset="2"/>
              <a:buChar char="§"/>
            </a:pPr>
            <a:r>
              <a:rPr lang="it-IT">
                <a:latin typeface="Century Gothic" panose="020B0502020202020204" pitchFamily="34" charset="0"/>
                <a:hlinkClick r:id="rId3"/>
              </a:rPr>
              <a:t>https://github.com/SimoneCallegarin/TIS_project</a:t>
            </a:r>
            <a:endParaRPr lang="it-IT">
              <a:latin typeface="Century Gothic" panose="020B0502020202020204" pitchFamily="34" charset="0"/>
            </a:endParaRPr>
          </a:p>
          <a:p>
            <a:pPr>
              <a:buFont typeface="Wingdings" panose="05000000000000000000" pitchFamily="2" charset="2"/>
              <a:buChar char="§"/>
            </a:pPr>
            <a:r>
              <a:rPr lang="it-IT">
                <a:latin typeface="Century Gothic" panose="020B0502020202020204" pitchFamily="34" charset="0"/>
              </a:rPr>
              <a:t>Paper:  </a:t>
            </a:r>
            <a:r>
              <a:rPr lang="it-IT">
                <a:latin typeface="Century Gothic" panose="020B0502020202020204" pitchFamily="34" charset="0"/>
                <a:hlinkClick r:id="rId4"/>
              </a:rPr>
              <a:t>https://arxiv.org/pdf/1811.05577v2.pdf</a:t>
            </a:r>
            <a:r>
              <a:rPr lang="it-IT">
                <a:latin typeface="Century Gothic" panose="020B0502020202020204" pitchFamily="34" charset="0"/>
              </a:rPr>
              <a:t> (In brief: use of the AEQUITAS toolkit to audit </a:t>
            </a:r>
            <a:r>
              <a:rPr lang="it-IT" err="1">
                <a:latin typeface="Century Gothic" panose="020B0502020202020204" pitchFamily="34" charset="0"/>
              </a:rPr>
              <a:t>fairness</a:t>
            </a:r>
            <a:r>
              <a:rPr lang="it-IT">
                <a:latin typeface="Century Gothic" panose="020B0502020202020204" pitchFamily="34" charset="0"/>
              </a:rPr>
              <a:t> in a </a:t>
            </a:r>
            <a:r>
              <a:rPr lang="it-IT" err="1">
                <a:latin typeface="Century Gothic" panose="020B0502020202020204" pitchFamily="34" charset="0"/>
              </a:rPr>
              <a:t>medical</a:t>
            </a:r>
            <a:r>
              <a:rPr lang="it-IT">
                <a:latin typeface="Century Gothic" panose="020B0502020202020204" pitchFamily="34" charset="0"/>
              </a:rPr>
              <a:t> database)</a:t>
            </a:r>
          </a:p>
        </p:txBody>
      </p:sp>
      <p:pic>
        <p:nvPicPr>
          <p:cNvPr id="6" name="Immagine 5">
            <a:extLst>
              <a:ext uri="{FF2B5EF4-FFF2-40B4-BE49-F238E27FC236}">
                <a16:creationId xmlns:a16="http://schemas.microsoft.com/office/drawing/2014/main" id="{4E659FD0-E580-10DF-5B67-2930049F8398}"/>
              </a:ext>
            </a:extLst>
          </p:cNvPr>
          <p:cNvPicPr>
            <a:picLocks noChangeAspect="1"/>
          </p:cNvPicPr>
          <p:nvPr/>
        </p:nvPicPr>
        <p:blipFill>
          <a:blip r:embed="rId5"/>
          <a:stretch>
            <a:fillRect/>
          </a:stretch>
        </p:blipFill>
        <p:spPr>
          <a:xfrm>
            <a:off x="485425" y="4911333"/>
            <a:ext cx="6881377" cy="611861"/>
          </a:xfrm>
          <a:prstGeom prst="rect">
            <a:avLst/>
          </a:prstGeom>
        </p:spPr>
      </p:pic>
      <p:sp>
        <p:nvSpPr>
          <p:cNvPr id="3" name="CasellaDiTesto 2">
            <a:extLst>
              <a:ext uri="{FF2B5EF4-FFF2-40B4-BE49-F238E27FC236}">
                <a16:creationId xmlns:a16="http://schemas.microsoft.com/office/drawing/2014/main" id="{B3B8B9E7-2B2C-F307-5802-B1B580E7B2E8}"/>
              </a:ext>
            </a:extLst>
          </p:cNvPr>
          <p:cNvSpPr txBox="1"/>
          <p:nvPr/>
        </p:nvSpPr>
        <p:spPr>
          <a:xfrm>
            <a:off x="838200" y="1334806"/>
            <a:ext cx="4381215" cy="430887"/>
          </a:xfrm>
          <a:prstGeom prst="rect">
            <a:avLst/>
          </a:prstGeom>
          <a:noFill/>
        </p:spPr>
        <p:txBody>
          <a:bodyPr wrap="square" rtlCol="0">
            <a:spAutoFit/>
          </a:bodyPr>
          <a:lstStyle/>
          <a:p>
            <a:r>
              <a:rPr lang="it-IT" sz="2200" err="1">
                <a:latin typeface="Century Gothic" panose="020B0502020202020204" pitchFamily="34" charset="0"/>
              </a:rPr>
              <a:t>Bias</a:t>
            </a:r>
            <a:r>
              <a:rPr lang="it-IT" sz="2200">
                <a:latin typeface="Century Gothic" panose="020B0502020202020204" pitchFamily="34" charset="0"/>
              </a:rPr>
              <a:t> in algorithm</a:t>
            </a:r>
          </a:p>
        </p:txBody>
      </p:sp>
    </p:spTree>
    <p:extLst>
      <p:ext uri="{BB962C8B-B14F-4D97-AF65-F5344CB8AC3E}">
        <p14:creationId xmlns:p14="http://schemas.microsoft.com/office/powerpoint/2010/main" val="42338143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91B0FCF-6A1C-7739-C67F-30E5710871B4}"/>
              </a:ext>
            </a:extLst>
          </p:cNvPr>
          <p:cNvSpPr txBox="1">
            <a:spLocks/>
          </p:cNvSpPr>
          <p:nvPr/>
        </p:nvSpPr>
        <p:spPr>
          <a:xfrm>
            <a:off x="3310502" y="267849"/>
            <a:ext cx="5224027" cy="786263"/>
          </a:xfrm>
          <a:prstGeom prst="rect">
            <a:avLst/>
          </a:prstGeom>
          <a:noFill/>
          <a:ln>
            <a:noFill/>
          </a:ln>
          <a:effectLst/>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600" b="1">
                <a:solidFill>
                  <a:srgbClr val="258BA1"/>
                </a:solidFill>
                <a:latin typeface="Century Gothic" panose="020B0502020202020204" pitchFamily="34" charset="0"/>
              </a:rPr>
              <a:t>Conclusions</a:t>
            </a:r>
            <a:endParaRPr lang="it-IT" sz="6600" b="1">
              <a:solidFill>
                <a:srgbClr val="258BA1"/>
              </a:solidFill>
              <a:latin typeface="Century Gothic" panose="020B0502020202020204" pitchFamily="34" charset="0"/>
            </a:endParaRPr>
          </a:p>
        </p:txBody>
      </p:sp>
      <p:pic>
        <p:nvPicPr>
          <p:cNvPr id="4" name="Picture 4" descr="Robots help doctors analyze data in isometric illustration">
            <a:extLst>
              <a:ext uri="{FF2B5EF4-FFF2-40B4-BE49-F238E27FC236}">
                <a16:creationId xmlns:a16="http://schemas.microsoft.com/office/drawing/2014/main" id="{54FAAA6E-5491-E511-C3AB-39CA0174952F}"/>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backgroundRemoval t="9981" b="95393" l="9904" r="89936">
                        <a14:foregroundMark x1="46326" y1="41075" x2="46326" y2="41075"/>
                        <a14:foregroundMark x1="43450" y1="35317" x2="43131" y2="49136"/>
                        <a14:foregroundMark x1="39936" y1="42035" x2="43131" y2="36084"/>
                        <a14:foregroundMark x1="22045" y1="33013" x2="22364" y2="29750"/>
                        <a14:foregroundMark x1="22684" y1="31286" x2="25879" y2="57006"/>
                        <a14:foregroundMark x1="25879" y1="29942" x2="28594" y2="42802"/>
                        <a14:foregroundMark x1="23323" y1="23608" x2="20927" y2="31862"/>
                        <a14:foregroundMark x1="23482" y1="20154" x2="18211" y2="33205"/>
                        <a14:foregroundMark x1="18211" y1="33205" x2="17572" y2="51823"/>
                        <a14:foregroundMark x1="17572" y1="51823" x2="21246" y2="63724"/>
                        <a14:foregroundMark x1="21246" y1="63724" x2="30511" y2="54511"/>
                        <a14:foregroundMark x1="30511" y1="54511" x2="25399" y2="21881"/>
                        <a14:foregroundMark x1="25399" y1="21881" x2="22843" y2="21881"/>
                        <a14:foregroundMark x1="50160" y1="30902" x2="39617" y2="18042"/>
                        <a14:foregroundMark x1="39617" y1="18042" x2="44409" y2="9981"/>
                        <a14:foregroundMark x1="44409" y1="9981" x2="44888" y2="10749"/>
                        <a14:foregroundMark x1="47284" y1="29175" x2="36262" y2="34549"/>
                        <a14:foregroundMark x1="36262" y1="34549" x2="32268" y2="61612"/>
                        <a14:foregroundMark x1="32268" y1="61612" x2="34505" y2="78503"/>
                        <a14:foregroundMark x1="34505" y1="78503" x2="41534" y2="84645"/>
                        <a14:foregroundMark x1="41534" y1="84645" x2="51917" y2="82726"/>
                        <a14:foregroundMark x1="51917" y1="82726" x2="53514" y2="55278"/>
                        <a14:foregroundMark x1="53514" y1="55278" x2="48562" y2="30326"/>
                        <a14:foregroundMark x1="48562" y1="30326" x2="47444" y2="28215"/>
                        <a14:foregroundMark x1="47125" y1="60461" x2="35144" y2="52975"/>
                        <a14:foregroundMark x1="35144" y1="52975" x2="34505" y2="52783"/>
                        <a14:foregroundMark x1="57348" y1="37428" x2="57348" y2="37428"/>
                        <a14:foregroundMark x1="67891" y1="35317" x2="67891" y2="35317"/>
                        <a14:foregroundMark x1="55112" y1="84261" x2="52875" y2="80038"/>
                        <a14:foregroundMark x1="65016" y1="87332" x2="63898" y2="77351"/>
                        <a14:foregroundMark x1="63898" y1="77351" x2="56869" y2="68714"/>
                        <a14:foregroundMark x1="56869" y1="68714" x2="35304" y2="68714"/>
                        <a14:foregroundMark x1="35304" y1="68714" x2="25719" y2="74280"/>
                        <a14:foregroundMark x1="25719" y1="74280" x2="22045" y2="85221"/>
                        <a14:foregroundMark x1="22045" y1="85221" x2="30032" y2="93282"/>
                        <a14:foregroundMark x1="30032" y1="93282" x2="46166" y2="96545"/>
                        <a14:foregroundMark x1="46166" y1="96545" x2="54792" y2="95393"/>
                        <a14:foregroundMark x1="54792" y1="95393" x2="65495" y2="86372"/>
                        <a14:foregroundMark x1="23003" y1="82150" x2="24441" y2="72553"/>
                        <a14:foregroundMark x1="24441" y1="72553" x2="33227" y2="68714"/>
                        <a14:foregroundMark x1="31310" y1="69674" x2="23802" y2="75432"/>
                        <a14:foregroundMark x1="23802" y1="75432" x2="22524" y2="82917"/>
                        <a14:foregroundMark x1="64696" y1="87332" x2="67412" y2="77543"/>
                        <a14:foregroundMark x1="67412" y1="77543" x2="61502" y2="72745"/>
                        <a14:foregroundMark x1="62460" y1="71785" x2="67891" y2="81766"/>
                        <a14:foregroundMark x1="67891" y1="81766" x2="65016" y2="87140"/>
                        <a14:foregroundMark x1="64377" y1="75624" x2="63898" y2="74472"/>
                        <a14:foregroundMark x1="66454" y1="77927" x2="67572" y2="78695"/>
                        <a14:foregroundMark x1="64058" y1="79079" x2="64217" y2="69866"/>
                        <a14:foregroundMark x1="64537" y1="78119" x2="67093" y2="79655"/>
                        <a14:foregroundMark x1="67572" y1="80230" x2="65016" y2="71401"/>
                        <a14:foregroundMark x1="21885" y1="86372" x2="22045" y2="75432"/>
                        <a14:foregroundMark x1="22045" y1="75432" x2="25559" y2="72937"/>
                      </a14:backgroundRemoval>
                    </a14:imgEffect>
                  </a14:imgLayer>
                </a14:imgProps>
              </a:ext>
              <a:ext uri="{28A0092B-C50C-407E-A947-70E740481C1C}">
                <a14:useLocalDpi xmlns:a14="http://schemas.microsoft.com/office/drawing/2010/main" val="0"/>
              </a:ext>
            </a:extLst>
          </a:blip>
          <a:srcRect l="14558" r="9832" b="1934"/>
          <a:stretch/>
        </p:blipFill>
        <p:spPr bwMode="auto">
          <a:xfrm>
            <a:off x="9057197" y="1690062"/>
            <a:ext cx="3221889" cy="3477875"/>
          </a:xfrm>
          <a:prstGeom prst="rect">
            <a:avLst/>
          </a:prstGeom>
          <a:noFill/>
          <a:extLst>
            <a:ext uri="{909E8E84-426E-40DD-AFC4-6F175D3DCCD1}">
              <a14:hiddenFill xmlns:a14="http://schemas.microsoft.com/office/drawing/2010/main">
                <a:solidFill>
                  <a:srgbClr val="FFFFFF"/>
                </a:solidFill>
              </a14:hiddenFill>
            </a:ext>
          </a:extLst>
        </p:spPr>
      </p:pic>
      <p:sp>
        <p:nvSpPr>
          <p:cNvPr id="7" name="CasellaDiTesto 6">
            <a:extLst>
              <a:ext uri="{FF2B5EF4-FFF2-40B4-BE49-F238E27FC236}">
                <a16:creationId xmlns:a16="http://schemas.microsoft.com/office/drawing/2014/main" id="{0BA83CBD-5782-9375-A811-F6E7A53CF62B}"/>
              </a:ext>
            </a:extLst>
          </p:cNvPr>
          <p:cNvSpPr txBox="1"/>
          <p:nvPr/>
        </p:nvSpPr>
        <p:spPr>
          <a:xfrm>
            <a:off x="3310502" y="1570124"/>
            <a:ext cx="5570991" cy="3477875"/>
          </a:xfrm>
          <a:prstGeom prst="rect">
            <a:avLst/>
          </a:prstGeom>
          <a:noFill/>
        </p:spPr>
        <p:txBody>
          <a:bodyPr wrap="square" rtlCol="0">
            <a:spAutoFit/>
          </a:bodyPr>
          <a:lstStyle/>
          <a:p>
            <a:pPr algn="ctr"/>
            <a:r>
              <a:rPr lang="en-US" sz="2200" b="0" i="1">
                <a:solidFill>
                  <a:srgbClr val="333333"/>
                </a:solidFill>
                <a:effectLst/>
                <a:latin typeface="Century Gothic" panose="020B0502020202020204" pitchFamily="34" charset="0"/>
              </a:rPr>
              <a:t>"</a:t>
            </a:r>
            <a:r>
              <a:rPr lang="en-US" sz="2200" b="0" i="1" u="sng">
                <a:solidFill>
                  <a:srgbClr val="333333"/>
                </a:solidFill>
                <a:effectLst/>
                <a:latin typeface="Century Gothic" panose="020B0502020202020204" pitchFamily="34" charset="0"/>
              </a:rPr>
              <a:t>As autopilot in aviation</a:t>
            </a:r>
            <a:r>
              <a:rPr lang="en-US" sz="2200" b="0" i="1">
                <a:solidFill>
                  <a:srgbClr val="333333"/>
                </a:solidFill>
                <a:effectLst/>
                <a:latin typeface="Century Gothic" panose="020B0502020202020204" pitchFamily="34" charset="0"/>
              </a:rPr>
              <a:t>. The innovation did not replace real pilots, it only augmented their tasks. On very long flights, it is handy to turn on the autopilot, but they are useless when you need rapid judgment. </a:t>
            </a:r>
          </a:p>
          <a:p>
            <a:pPr algn="ctr"/>
            <a:endParaRPr lang="en-US" sz="2200" b="0" i="1">
              <a:solidFill>
                <a:srgbClr val="333333"/>
              </a:solidFill>
              <a:effectLst/>
              <a:latin typeface="Century Gothic" panose="020B0502020202020204" pitchFamily="34" charset="0"/>
            </a:endParaRPr>
          </a:p>
          <a:p>
            <a:pPr algn="ctr"/>
            <a:r>
              <a:rPr lang="en-US" sz="2200" b="0" i="1">
                <a:solidFill>
                  <a:srgbClr val="333333"/>
                </a:solidFill>
                <a:effectLst/>
                <a:latin typeface="Century Gothic" panose="020B0502020202020204" pitchFamily="34" charset="0"/>
              </a:rPr>
              <a:t>So, </a:t>
            </a:r>
            <a:r>
              <a:rPr lang="en-US" sz="2200" b="0" i="1" u="sng">
                <a:solidFill>
                  <a:srgbClr val="333333"/>
                </a:solidFill>
                <a:effectLst/>
                <a:latin typeface="Century Gothic" panose="020B0502020202020204" pitchFamily="34" charset="0"/>
              </a:rPr>
              <a:t>the combination of humans and machines is the winning solution</a:t>
            </a:r>
            <a:r>
              <a:rPr lang="en-US" sz="2200" b="0" i="1">
                <a:solidFill>
                  <a:srgbClr val="333333"/>
                </a:solidFill>
                <a:effectLst/>
                <a:latin typeface="Century Gothic" panose="020B0502020202020204" pitchFamily="34" charset="0"/>
              </a:rPr>
              <a:t>. And it will be the same in healthcare." </a:t>
            </a:r>
            <a:r>
              <a:rPr lang="it-IT" sz="2200">
                <a:latin typeface="Century Gothic"/>
                <a:ea typeface="+mn-lt"/>
                <a:cs typeface="+mn-lt"/>
                <a:hlinkClick r:id="rId4" action="ppaction://hlinksldjump"/>
              </a:rPr>
              <a:t>[6,7]</a:t>
            </a:r>
            <a:r>
              <a:rPr lang="it-IT" sz="2200">
                <a:latin typeface="Century Gothic"/>
                <a:ea typeface="+mn-lt"/>
                <a:cs typeface="+mn-lt"/>
              </a:rPr>
              <a:t> </a:t>
            </a:r>
            <a:endParaRPr lang="it-IT" sz="2200">
              <a:latin typeface="Century Gothic" panose="020B0502020202020204" pitchFamily="34" charset="0"/>
            </a:endParaRPr>
          </a:p>
        </p:txBody>
      </p:sp>
      <p:sp>
        <p:nvSpPr>
          <p:cNvPr id="8" name="CasellaDiTesto 7">
            <a:extLst>
              <a:ext uri="{FF2B5EF4-FFF2-40B4-BE49-F238E27FC236}">
                <a16:creationId xmlns:a16="http://schemas.microsoft.com/office/drawing/2014/main" id="{A0AFB530-D9A7-AF96-FF02-19FA52F2D991}"/>
              </a:ext>
            </a:extLst>
          </p:cNvPr>
          <p:cNvSpPr txBox="1"/>
          <p:nvPr/>
        </p:nvSpPr>
        <p:spPr>
          <a:xfrm>
            <a:off x="1956950" y="5649634"/>
            <a:ext cx="8278093" cy="769441"/>
          </a:xfrm>
          <a:prstGeom prst="rect">
            <a:avLst/>
          </a:prstGeom>
          <a:solidFill>
            <a:srgbClr val="F2FAFC"/>
          </a:solidFill>
          <a:ln w="19050">
            <a:solidFill>
              <a:srgbClr val="258BA1"/>
            </a:solidFill>
          </a:ln>
          <a:effectLst>
            <a:outerShdw blurRad="63500" sx="102000" sy="102000" algn="ctr" rotWithShape="0">
              <a:prstClr val="black">
                <a:alpha val="40000"/>
              </a:prstClr>
            </a:outerShdw>
          </a:effectLst>
        </p:spPr>
        <p:txBody>
          <a:bodyPr wrap="square" rtlCol="0">
            <a:spAutoFit/>
          </a:bodyPr>
          <a:lstStyle/>
          <a:p>
            <a:pPr algn="ctr"/>
            <a:r>
              <a:rPr lang="en-GB" sz="2200" kern="100">
                <a:effectLst/>
                <a:latin typeface="Century Gothic" panose="020B0502020202020204" pitchFamily="34" charset="0"/>
                <a:ea typeface="Calibri" panose="020F0502020204030204" pitchFamily="34" charset="0"/>
                <a:cs typeface="Times New Roman" panose="02020603050405020304" pitchFamily="18" charset="0"/>
              </a:rPr>
              <a:t>AI and medical professionals show better results when they complement each other rather than work in isolation.</a:t>
            </a:r>
            <a:endParaRPr lang="it-IT" sz="2200" kern="10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9" name="Picture 2" descr="pilot and doctor using face masks Stock Vector Image &amp; Art - Alamy">
            <a:extLst>
              <a:ext uri="{FF2B5EF4-FFF2-40B4-BE49-F238E27FC236}">
                <a16:creationId xmlns:a16="http://schemas.microsoft.com/office/drawing/2014/main" id="{A772A78F-EF44-0113-BD9B-72179323F8F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67" r="-267" b="6526"/>
          <a:stretch/>
        </p:blipFill>
        <p:spPr bwMode="auto">
          <a:xfrm>
            <a:off x="813473" y="1570124"/>
            <a:ext cx="1962003" cy="3477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12282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10"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par>
                          <p:cTn id="16" fill="hold">
                            <p:stCondLst>
                              <p:cond delay="500"/>
                            </p:stCondLst>
                            <p:childTnLst>
                              <p:par>
                                <p:cTn id="17" presetID="26" presetClass="emph" presetSubtype="0" fill="hold" grpId="1" nodeType="afterEffect">
                                  <p:stCondLst>
                                    <p:cond delay="0"/>
                                  </p:stCondLst>
                                  <p:childTnLst>
                                    <p:animEffect transition="out" filter="fade">
                                      <p:cBhvr>
                                        <p:cTn id="18" dur="500" tmFilter="0, 0; .2, .5; .8, .5; 1, 0"/>
                                        <p:tgtEl>
                                          <p:spTgt spid="7"/>
                                        </p:tgtEl>
                                      </p:cBhvr>
                                    </p:animEffect>
                                    <p:animScale>
                                      <p:cBhvr>
                                        <p:cTn id="19" dur="250" autoRev="1" fill="hold"/>
                                        <p:tgtEl>
                                          <p:spTgt spid="7"/>
                                        </p:tgtEl>
                                      </p:cBhvr>
                                      <p:by x="105000" y="105000"/>
                                    </p:animScale>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par>
                                <p:cTn id="25" presetID="10" presetClass="entr" presetSubtype="0" fill="hold" nodeType="with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500"/>
                                        <p:tgtEl>
                                          <p:spTgt spid="4"/>
                                        </p:tgtEl>
                                      </p:cBhvr>
                                    </p:animEffect>
                                  </p:childTnLst>
                                </p:cTn>
                              </p:par>
                            </p:childTnLst>
                          </p:cTn>
                        </p:par>
                        <p:par>
                          <p:cTn id="28" fill="hold">
                            <p:stCondLst>
                              <p:cond delay="500"/>
                            </p:stCondLst>
                            <p:childTnLst>
                              <p:par>
                                <p:cTn id="29" presetID="26" presetClass="emph" presetSubtype="0" fill="hold" grpId="1" nodeType="afterEffect">
                                  <p:stCondLst>
                                    <p:cond delay="0"/>
                                  </p:stCondLst>
                                  <p:childTnLst>
                                    <p:animEffect transition="out" filter="fade">
                                      <p:cBhvr>
                                        <p:cTn id="30" dur="500" tmFilter="0, 0; .2, .5; .8, .5; 1, 0"/>
                                        <p:tgtEl>
                                          <p:spTgt spid="8"/>
                                        </p:tgtEl>
                                      </p:cBhvr>
                                    </p:animEffect>
                                    <p:animScale>
                                      <p:cBhvr>
                                        <p:cTn id="31" dur="250" autoRev="1" fill="hold"/>
                                        <p:tgtEl>
                                          <p:spTgt spid="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7" grpId="1"/>
      <p:bldP spid="8" grpId="0" animBg="1"/>
      <p:bldP spid="8" grpId="1"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1">
            <a:extLst>
              <a:ext uri="{FF2B5EF4-FFF2-40B4-BE49-F238E27FC236}">
                <a16:creationId xmlns:a16="http://schemas.microsoft.com/office/drawing/2014/main" id="{A277E721-8E2F-85CE-EC36-7B84DAA7E497}"/>
              </a:ext>
            </a:extLst>
          </p:cNvPr>
          <p:cNvSpPr txBox="1">
            <a:spLocks/>
          </p:cNvSpPr>
          <p:nvPr/>
        </p:nvSpPr>
        <p:spPr>
          <a:xfrm>
            <a:off x="3637284" y="338543"/>
            <a:ext cx="4416697" cy="699788"/>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atin typeface="Century Gothic" panose="020B0502020202020204" pitchFamily="34" charset="0"/>
              </a:rPr>
              <a:t>AI </a:t>
            </a:r>
            <a:r>
              <a:rPr lang="en-US" b="1">
                <a:solidFill>
                  <a:srgbClr val="258BA1"/>
                </a:solidFill>
                <a:latin typeface="Century Gothic" panose="020B0502020202020204" pitchFamily="34" charset="0"/>
              </a:rPr>
              <a:t>professionals</a:t>
            </a:r>
            <a:endParaRPr lang="it-IT" b="1">
              <a:solidFill>
                <a:srgbClr val="258BA1"/>
              </a:solidFill>
              <a:latin typeface="Century Gothic" panose="020B0502020202020204" pitchFamily="34" charset="0"/>
            </a:endParaRPr>
          </a:p>
        </p:txBody>
      </p:sp>
      <p:sp>
        <p:nvSpPr>
          <p:cNvPr id="4" name="CasellaDiTesto 3">
            <a:extLst>
              <a:ext uri="{FF2B5EF4-FFF2-40B4-BE49-F238E27FC236}">
                <a16:creationId xmlns:a16="http://schemas.microsoft.com/office/drawing/2014/main" id="{DC05E10E-2AB8-17EF-8C09-A06BA2695030}"/>
              </a:ext>
            </a:extLst>
          </p:cNvPr>
          <p:cNvSpPr txBox="1"/>
          <p:nvPr/>
        </p:nvSpPr>
        <p:spPr>
          <a:xfrm>
            <a:off x="2612569" y="1381151"/>
            <a:ext cx="6966861" cy="1938992"/>
          </a:xfrm>
          <a:prstGeom prst="rect">
            <a:avLst/>
          </a:prstGeom>
          <a:noFill/>
        </p:spPr>
        <p:txBody>
          <a:bodyPr wrap="square">
            <a:spAutoFit/>
          </a:bodyPr>
          <a:lstStyle/>
          <a:p>
            <a:pPr algn="ctr"/>
            <a:r>
              <a:rPr lang="en-US" sz="2400" b="0" i="1">
                <a:solidFill>
                  <a:srgbClr val="212121"/>
                </a:solidFill>
                <a:effectLst/>
                <a:latin typeface="Century Gothic" panose="020B0502020202020204" pitchFamily="34" charset="0"/>
              </a:rPr>
              <a:t>"With AI, it is easier for medical professionals to care for a larger number of patients. AI tools help them make better diagnostic decisions, improve treatment outcomes and reduce medical errors." </a:t>
            </a:r>
            <a:r>
              <a:rPr lang="it-IT" sz="2400">
                <a:latin typeface="Century Gothic"/>
                <a:ea typeface="+mn-lt"/>
                <a:cs typeface="+mn-lt"/>
                <a:hlinkClick r:id="rId2" action="ppaction://hlinksldjump"/>
              </a:rPr>
              <a:t>[8]</a:t>
            </a:r>
            <a:endParaRPr lang="it-IT" sz="2400" i="1">
              <a:latin typeface="Century Gothic" panose="020B0502020202020204" pitchFamily="34" charset="0"/>
            </a:endParaRPr>
          </a:p>
        </p:txBody>
      </p:sp>
      <p:pic>
        <p:nvPicPr>
          <p:cNvPr id="6" name="Immagine 5">
            <a:extLst>
              <a:ext uri="{FF2B5EF4-FFF2-40B4-BE49-F238E27FC236}">
                <a16:creationId xmlns:a16="http://schemas.microsoft.com/office/drawing/2014/main" id="{90E755FD-36B8-4187-1050-DABCD8F5FD37}"/>
              </a:ext>
            </a:extLst>
          </p:cNvPr>
          <p:cNvPicPr>
            <a:picLocks noChangeAspect="1"/>
          </p:cNvPicPr>
          <p:nvPr/>
        </p:nvPicPr>
        <p:blipFill rotWithShape="1">
          <a:blip r:embed="rId3"/>
          <a:srcRect r="4506"/>
          <a:stretch/>
        </p:blipFill>
        <p:spPr>
          <a:xfrm>
            <a:off x="3444755" y="3661362"/>
            <a:ext cx="5302490" cy="3196638"/>
          </a:xfrm>
          <a:prstGeom prst="rect">
            <a:avLst/>
          </a:prstGeom>
        </p:spPr>
      </p:pic>
    </p:spTree>
    <p:extLst>
      <p:ext uri="{BB962C8B-B14F-4D97-AF65-F5344CB8AC3E}">
        <p14:creationId xmlns:p14="http://schemas.microsoft.com/office/powerpoint/2010/main" val="23605531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par>
                          <p:cTn id="16" fill="hold">
                            <p:stCondLst>
                              <p:cond delay="500"/>
                            </p:stCondLst>
                            <p:childTnLst>
                              <p:par>
                                <p:cTn id="17" presetID="26" presetClass="emph" presetSubtype="0" fill="hold" grpId="1" nodeType="afterEffect">
                                  <p:stCondLst>
                                    <p:cond delay="0"/>
                                  </p:stCondLst>
                                  <p:childTnLst>
                                    <p:animEffect transition="out" filter="fade">
                                      <p:cBhvr>
                                        <p:cTn id="18" dur="500" tmFilter="0, 0; .2, .5; .8, .5; 1, 0"/>
                                        <p:tgtEl>
                                          <p:spTgt spid="4"/>
                                        </p:tgtEl>
                                      </p:cBhvr>
                                    </p:animEffect>
                                    <p:animScale>
                                      <p:cBhvr>
                                        <p:cTn id="19" dur="25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4" grpId="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magine 1">
            <a:extLst>
              <a:ext uri="{FF2B5EF4-FFF2-40B4-BE49-F238E27FC236}">
                <a16:creationId xmlns:a16="http://schemas.microsoft.com/office/drawing/2014/main" id="{825B6026-95FE-B90B-6474-AF59BF1576AD}"/>
              </a:ext>
            </a:extLst>
          </p:cNvPr>
          <p:cNvPicPr>
            <a:picLocks noChangeAspect="1"/>
          </p:cNvPicPr>
          <p:nvPr/>
        </p:nvPicPr>
        <p:blipFill rotWithShape="1">
          <a:blip r:embed="rId2"/>
          <a:srcRect r="9028"/>
          <a:stretch/>
        </p:blipFill>
        <p:spPr>
          <a:xfrm>
            <a:off x="5925433" y="0"/>
            <a:ext cx="6266567" cy="6858000"/>
          </a:xfrm>
          <a:prstGeom prst="rect">
            <a:avLst/>
          </a:prstGeom>
        </p:spPr>
      </p:pic>
      <p:sp>
        <p:nvSpPr>
          <p:cNvPr id="3" name="Titolo 1">
            <a:extLst>
              <a:ext uri="{FF2B5EF4-FFF2-40B4-BE49-F238E27FC236}">
                <a16:creationId xmlns:a16="http://schemas.microsoft.com/office/drawing/2014/main" id="{A277E721-8E2F-85CE-EC36-7B84DAA7E497}"/>
              </a:ext>
            </a:extLst>
          </p:cNvPr>
          <p:cNvSpPr txBox="1">
            <a:spLocks/>
          </p:cNvSpPr>
          <p:nvPr/>
        </p:nvSpPr>
        <p:spPr>
          <a:xfrm>
            <a:off x="970284" y="240572"/>
            <a:ext cx="4416697" cy="699788"/>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atin typeface="Century Gothic" panose="020B0502020202020204" pitchFamily="34" charset="0"/>
              </a:rPr>
              <a:t>AI </a:t>
            </a:r>
            <a:r>
              <a:rPr lang="en-US" b="1">
                <a:solidFill>
                  <a:srgbClr val="258BA1"/>
                </a:solidFill>
                <a:latin typeface="Century Gothic" panose="020B0502020202020204" pitchFamily="34" charset="0"/>
              </a:rPr>
              <a:t>professionals</a:t>
            </a:r>
            <a:endParaRPr lang="it-IT" b="1">
              <a:solidFill>
                <a:srgbClr val="258BA1"/>
              </a:solidFill>
              <a:latin typeface="Century Gothic" panose="020B0502020202020204" pitchFamily="34" charset="0"/>
            </a:endParaRPr>
          </a:p>
        </p:txBody>
      </p:sp>
      <p:sp>
        <p:nvSpPr>
          <p:cNvPr id="4" name="CasellaDiTesto 3">
            <a:extLst>
              <a:ext uri="{FF2B5EF4-FFF2-40B4-BE49-F238E27FC236}">
                <a16:creationId xmlns:a16="http://schemas.microsoft.com/office/drawing/2014/main" id="{DC05E10E-2AB8-17EF-8C09-A06BA2695030}"/>
              </a:ext>
            </a:extLst>
          </p:cNvPr>
          <p:cNvSpPr txBox="1"/>
          <p:nvPr/>
        </p:nvSpPr>
        <p:spPr>
          <a:xfrm>
            <a:off x="511634" y="1132332"/>
            <a:ext cx="5334001" cy="1938992"/>
          </a:xfrm>
          <a:prstGeom prst="rect">
            <a:avLst/>
          </a:prstGeom>
          <a:noFill/>
        </p:spPr>
        <p:txBody>
          <a:bodyPr wrap="square">
            <a:spAutoFit/>
          </a:bodyPr>
          <a:lstStyle/>
          <a:p>
            <a:pPr algn="ctr"/>
            <a:r>
              <a:rPr lang="en-US" sz="2000" b="0" i="1">
                <a:solidFill>
                  <a:srgbClr val="212121"/>
                </a:solidFill>
                <a:effectLst/>
                <a:latin typeface="Century Gothic" panose="020B0502020202020204" pitchFamily="34" charset="0"/>
              </a:rPr>
              <a:t>"With AI, it is easier for medical professionals to care for a larger number of patients. AI tools help them make better diagnostic decisions, improve treatment outcomes and reduce medical errors." </a:t>
            </a:r>
            <a:r>
              <a:rPr lang="it-IT" sz="2000">
                <a:latin typeface="Century Gothic"/>
                <a:ea typeface="+mn-lt"/>
                <a:cs typeface="+mn-lt"/>
                <a:hlinkClick r:id="rId3" action="ppaction://hlinksldjump"/>
              </a:rPr>
              <a:t>[8]</a:t>
            </a:r>
            <a:endParaRPr lang="it-IT" sz="2000" i="1">
              <a:latin typeface="Century Gothic" panose="020B0502020202020204" pitchFamily="34" charset="0"/>
            </a:endParaRPr>
          </a:p>
        </p:txBody>
      </p:sp>
      <p:pic>
        <p:nvPicPr>
          <p:cNvPr id="6" name="Immagine 5">
            <a:extLst>
              <a:ext uri="{FF2B5EF4-FFF2-40B4-BE49-F238E27FC236}">
                <a16:creationId xmlns:a16="http://schemas.microsoft.com/office/drawing/2014/main" id="{90E755FD-36B8-4187-1050-DABCD8F5FD37}"/>
              </a:ext>
            </a:extLst>
          </p:cNvPr>
          <p:cNvPicPr>
            <a:picLocks noChangeAspect="1"/>
          </p:cNvPicPr>
          <p:nvPr/>
        </p:nvPicPr>
        <p:blipFill>
          <a:blip r:embed="rId4"/>
          <a:stretch>
            <a:fillRect/>
          </a:stretch>
        </p:blipFill>
        <p:spPr>
          <a:xfrm>
            <a:off x="1225898" y="3295021"/>
            <a:ext cx="3905474" cy="2248348"/>
          </a:xfrm>
          <a:prstGeom prst="rect">
            <a:avLst/>
          </a:prstGeom>
        </p:spPr>
      </p:pic>
      <p:sp>
        <p:nvSpPr>
          <p:cNvPr id="7" name="CasellaDiTesto 6">
            <a:extLst>
              <a:ext uri="{FF2B5EF4-FFF2-40B4-BE49-F238E27FC236}">
                <a16:creationId xmlns:a16="http://schemas.microsoft.com/office/drawing/2014/main" id="{26778658-31B2-C306-90A6-A5C194FA910B}"/>
              </a:ext>
            </a:extLst>
          </p:cNvPr>
          <p:cNvSpPr txBox="1"/>
          <p:nvPr/>
        </p:nvSpPr>
        <p:spPr>
          <a:xfrm>
            <a:off x="511633" y="5679982"/>
            <a:ext cx="5334001" cy="1015663"/>
          </a:xfrm>
          <a:prstGeom prst="rect">
            <a:avLst/>
          </a:prstGeom>
          <a:noFill/>
        </p:spPr>
        <p:txBody>
          <a:bodyPr wrap="square">
            <a:spAutoFit/>
          </a:bodyPr>
          <a:lstStyle/>
          <a:p>
            <a:pPr algn="ctr"/>
            <a:r>
              <a:rPr lang="en-US" sz="2000" b="0" i="1">
                <a:solidFill>
                  <a:srgbClr val="212121"/>
                </a:solidFill>
                <a:effectLst/>
                <a:latin typeface="Century Gothic" panose="020B0502020202020204" pitchFamily="34" charset="0"/>
              </a:rPr>
              <a:t>"AI is not meant to replace medical professionals, but the ones using AI will probably replace those who don’t." </a:t>
            </a:r>
            <a:r>
              <a:rPr lang="it-IT" sz="2000">
                <a:latin typeface="Century Gothic"/>
                <a:ea typeface="+mn-lt"/>
                <a:cs typeface="+mn-lt"/>
                <a:hlinkClick r:id="rId3" action="ppaction://hlinksldjump"/>
              </a:rPr>
              <a:t>[8]</a:t>
            </a:r>
            <a:endParaRPr lang="it-IT" sz="2000" i="1">
              <a:latin typeface="Century Gothic" panose="020B0502020202020204" pitchFamily="34" charset="0"/>
            </a:endParaRPr>
          </a:p>
        </p:txBody>
      </p:sp>
    </p:spTree>
    <p:extLst>
      <p:ext uri="{BB962C8B-B14F-4D97-AF65-F5344CB8AC3E}">
        <p14:creationId xmlns:p14="http://schemas.microsoft.com/office/powerpoint/2010/main" val="5663512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EE5028B-7BB2-6842-66DF-94BACAFD44F2}"/>
              </a:ext>
            </a:extLst>
          </p:cNvPr>
          <p:cNvSpPr>
            <a:spLocks noGrp="1"/>
          </p:cNvSpPr>
          <p:nvPr>
            <p:ph type="title"/>
          </p:nvPr>
        </p:nvSpPr>
        <p:spPr/>
        <p:txBody>
          <a:bodyPr/>
          <a:lstStyle/>
          <a:p>
            <a:r>
              <a:rPr lang="it-IT" b="1" err="1">
                <a:solidFill>
                  <a:srgbClr val="258BA1"/>
                </a:solidFill>
              </a:rPr>
              <a:t>References</a:t>
            </a:r>
            <a:endParaRPr lang="it-IT" b="1">
              <a:solidFill>
                <a:srgbClr val="258BA1"/>
              </a:solidFill>
            </a:endParaRPr>
          </a:p>
        </p:txBody>
      </p:sp>
      <p:sp>
        <p:nvSpPr>
          <p:cNvPr id="3" name="Segnaposto contenuto 2">
            <a:extLst>
              <a:ext uri="{FF2B5EF4-FFF2-40B4-BE49-F238E27FC236}">
                <a16:creationId xmlns:a16="http://schemas.microsoft.com/office/drawing/2014/main" id="{C9363544-FDB8-5F6B-45E9-F10FF8627BA4}"/>
              </a:ext>
            </a:extLst>
          </p:cNvPr>
          <p:cNvSpPr>
            <a:spLocks noGrp="1"/>
          </p:cNvSpPr>
          <p:nvPr>
            <p:ph idx="1"/>
          </p:nvPr>
        </p:nvSpPr>
        <p:spPr>
          <a:xfrm>
            <a:off x="838200" y="1562217"/>
            <a:ext cx="10515600" cy="5000449"/>
          </a:xfrm>
        </p:spPr>
        <p:txBody>
          <a:bodyPr vert="horz" lIns="91440" tIns="45720" rIns="91440" bIns="45720" rtlCol="0" anchor="t">
            <a:normAutofit fontScale="92500"/>
          </a:bodyPr>
          <a:lstStyle/>
          <a:p>
            <a:pPr marL="514350" indent="-514350">
              <a:buFont typeface="+mj-lt"/>
              <a:buAutoNum type="arabicPeriod"/>
            </a:pPr>
            <a:r>
              <a:rPr lang="it-IT" sz="2000">
                <a:latin typeface="Century Gothic" panose="020B0502020202020204" pitchFamily="34" charset="0"/>
              </a:rPr>
              <a:t>Andrew Ng.  </a:t>
            </a:r>
            <a:r>
              <a:rPr lang="it-IT" sz="2000">
                <a:latin typeface="Century Gothic" panose="020B0502020202020204" pitchFamily="34" charset="0"/>
                <a:hlinkClick r:id="rId2"/>
              </a:rPr>
              <a:t>"The batch" from deeplearning.ai</a:t>
            </a:r>
            <a:r>
              <a:rPr lang="it-IT" sz="2000">
                <a:latin typeface="Century Gothic" panose="020B0502020202020204" pitchFamily="34" charset="0"/>
              </a:rPr>
              <a:t>. </a:t>
            </a:r>
            <a:r>
              <a:rPr lang="it-IT" sz="2000" err="1">
                <a:latin typeface="Century Gothic" panose="020B0502020202020204" pitchFamily="34" charset="0"/>
              </a:rPr>
              <a:t>February</a:t>
            </a:r>
            <a:r>
              <a:rPr lang="it-IT" sz="2000">
                <a:latin typeface="Century Gothic" panose="020B0502020202020204" pitchFamily="34" charset="0"/>
              </a:rPr>
              <a:t> 24, 2021.</a:t>
            </a:r>
          </a:p>
          <a:p>
            <a:pPr marL="514350" indent="-514350">
              <a:buFont typeface="+mj-lt"/>
              <a:buAutoNum type="arabicPeriod"/>
            </a:pPr>
            <a:r>
              <a:rPr lang="it-IT" sz="2000" err="1">
                <a:latin typeface="Century Gothic"/>
              </a:rPr>
              <a:t>Benjamens</a:t>
            </a:r>
            <a:r>
              <a:rPr lang="it-IT" sz="2000">
                <a:latin typeface="Century Gothic"/>
              </a:rPr>
              <a:t>, S., </a:t>
            </a:r>
            <a:r>
              <a:rPr lang="it-IT" sz="2000" err="1">
                <a:latin typeface="Century Gothic"/>
              </a:rPr>
              <a:t>Dhunnoo</a:t>
            </a:r>
            <a:r>
              <a:rPr lang="it-IT" sz="2000">
                <a:latin typeface="Century Gothic"/>
              </a:rPr>
              <a:t>, P. &amp; </a:t>
            </a:r>
            <a:r>
              <a:rPr lang="it-IT" sz="2000" err="1">
                <a:latin typeface="Century Gothic"/>
              </a:rPr>
              <a:t>Meskó</a:t>
            </a:r>
            <a:r>
              <a:rPr lang="it-IT" sz="2000">
                <a:latin typeface="Century Gothic"/>
              </a:rPr>
              <a:t>, B. </a:t>
            </a:r>
            <a:r>
              <a:rPr lang="it-IT" sz="2000">
                <a:latin typeface="Century Gothic"/>
                <a:hlinkClick r:id="rId3"/>
              </a:rPr>
              <a:t>The state of artificial intelligence-based FDA-approved medical devices and algorithms: an online database</a:t>
            </a:r>
            <a:r>
              <a:rPr lang="it-IT" sz="2000">
                <a:latin typeface="Century Gothic"/>
              </a:rPr>
              <a:t>. </a:t>
            </a:r>
            <a:r>
              <a:rPr lang="it-IT" sz="2000" err="1">
                <a:latin typeface="Century Gothic"/>
              </a:rPr>
              <a:t>npj</a:t>
            </a:r>
            <a:r>
              <a:rPr lang="it-IT" sz="2000">
                <a:latin typeface="Century Gothic"/>
              </a:rPr>
              <a:t> Digit. </a:t>
            </a:r>
            <a:r>
              <a:rPr lang="it-IT" sz="2000" err="1">
                <a:latin typeface="Century Gothic"/>
              </a:rPr>
              <a:t>Med</a:t>
            </a:r>
            <a:r>
              <a:rPr lang="it-IT" sz="2000">
                <a:latin typeface="Century Gothic"/>
              </a:rPr>
              <a:t>. 3, 118 (2020).</a:t>
            </a:r>
            <a:endParaRPr lang="it-IT" sz="2000">
              <a:latin typeface="Century Gothic"/>
              <a:ea typeface="Calibri"/>
              <a:cs typeface="Calibri"/>
            </a:endParaRPr>
          </a:p>
          <a:p>
            <a:pPr marL="514350" indent="-514350">
              <a:buFont typeface="+mj-lt"/>
              <a:buAutoNum type="arabicPeriod"/>
            </a:pPr>
            <a:r>
              <a:rPr lang="en-US" sz="2000" err="1">
                <a:latin typeface="Century Gothic"/>
              </a:rPr>
              <a:t>FasterCapital</a:t>
            </a:r>
            <a:r>
              <a:rPr lang="en-US" sz="2000">
                <a:latin typeface="Century Gothic"/>
              </a:rPr>
              <a:t> </a:t>
            </a:r>
            <a:r>
              <a:rPr lang="en-US" sz="2000">
                <a:latin typeface="Century Gothic"/>
                <a:hlinkClick r:id="rId4"/>
              </a:rPr>
              <a:t>Transforming Healthcare with AIB: Innovations for Better Patient Care</a:t>
            </a:r>
            <a:r>
              <a:rPr lang="en-US" sz="2000">
                <a:latin typeface="Century Gothic"/>
              </a:rPr>
              <a:t> chapter 1. The Role of Artificial Intelligence in Healthcare. November 12, 2023.</a:t>
            </a:r>
            <a:endParaRPr lang="en-US" sz="2000">
              <a:latin typeface="Century Gothic"/>
              <a:ea typeface="Calibri"/>
              <a:cs typeface="Calibri"/>
            </a:endParaRPr>
          </a:p>
          <a:p>
            <a:pPr marL="514350" indent="-514350">
              <a:buAutoNum type="arabicPeriod"/>
            </a:pPr>
            <a:r>
              <a:rPr lang="en-US" sz="2000">
                <a:latin typeface="Century Gothic"/>
                <a:ea typeface="Calibri"/>
                <a:cs typeface="Calibri"/>
              </a:rPr>
              <a:t>Montemayor, C., Halpern, J. &amp; Fairweather, A. </a:t>
            </a:r>
            <a:r>
              <a:rPr lang="en-US" sz="2000">
                <a:latin typeface="Century Gothic"/>
                <a:ea typeface="Calibri"/>
                <a:cs typeface="Calibri"/>
                <a:hlinkClick r:id="rId5"/>
              </a:rPr>
              <a:t>In principle obstacles for empathic AI: why we can’t replace human empathy in healthcare</a:t>
            </a:r>
            <a:r>
              <a:rPr lang="en-US" sz="2000">
                <a:latin typeface="Century Gothic"/>
                <a:ea typeface="Calibri"/>
                <a:cs typeface="Calibri"/>
              </a:rPr>
              <a:t>. AI &amp; Soc 37, 1353–1359 (2022). </a:t>
            </a:r>
          </a:p>
          <a:p>
            <a:pPr marL="514350" indent="-514350">
              <a:buAutoNum type="arabicPeriod"/>
            </a:pPr>
            <a:r>
              <a:rPr lang="en-US" sz="2000" err="1">
                <a:latin typeface="Century Gothic"/>
                <a:ea typeface="+mn-lt"/>
                <a:cs typeface="+mn-lt"/>
              </a:rPr>
              <a:t>Ruosi</a:t>
            </a:r>
            <a:r>
              <a:rPr lang="en-US" sz="2000">
                <a:latin typeface="Century Gothic"/>
                <a:ea typeface="+mn-lt"/>
                <a:cs typeface="+mn-lt"/>
              </a:rPr>
              <a:t> Shao, </a:t>
            </a:r>
            <a:r>
              <a:rPr lang="en-US" sz="2000">
                <a:latin typeface="Century Gothic"/>
                <a:ea typeface="+mn-lt"/>
                <a:cs typeface="+mn-lt"/>
                <a:hlinkClick r:id="rId6"/>
              </a:rPr>
              <a:t>An Empathetic AI for Mental Health Intervention: Conceptualizing and Examining Artificial Empathy</a:t>
            </a:r>
            <a:r>
              <a:rPr lang="en-US" sz="2000">
                <a:latin typeface="Century Gothic"/>
                <a:ea typeface="+mn-lt"/>
                <a:cs typeface="+mn-lt"/>
              </a:rPr>
              <a:t>. May 18, 2023. </a:t>
            </a:r>
            <a:endParaRPr lang="en-US" sz="2000">
              <a:latin typeface="Century Gothic" panose="020B0502020202020204" pitchFamily="34" charset="0"/>
              <a:ea typeface="+mn-lt"/>
              <a:cs typeface="+mn-lt"/>
            </a:endParaRPr>
          </a:p>
          <a:p>
            <a:pPr marL="514350" indent="-514350">
              <a:buAutoNum type="arabicPeriod"/>
            </a:pPr>
            <a:r>
              <a:rPr lang="en-US" sz="2000" err="1">
                <a:latin typeface="Century Gothic"/>
                <a:ea typeface="+mn-lt"/>
                <a:cs typeface="+mn-lt"/>
              </a:rPr>
              <a:t>Viz.ai</a:t>
            </a:r>
            <a:r>
              <a:rPr lang="en-US" sz="2000">
                <a:latin typeface="Century Gothic"/>
                <a:ea typeface="+mn-lt"/>
                <a:cs typeface="+mn-lt"/>
              </a:rPr>
              <a:t>, Healthcare AI Trends White Paper, </a:t>
            </a:r>
            <a:r>
              <a:rPr lang="en-US" sz="2000">
                <a:latin typeface="Century Gothic"/>
                <a:ea typeface="+mn-lt"/>
                <a:cs typeface="+mn-lt"/>
                <a:hlinkClick r:id="rId7"/>
              </a:rPr>
              <a:t>Revolutionizing Healthcare</a:t>
            </a:r>
            <a:r>
              <a:rPr lang="en-US" sz="2000">
                <a:latin typeface="Century Gothic"/>
                <a:ea typeface="+mn-lt"/>
                <a:cs typeface="+mn-lt"/>
              </a:rPr>
              <a:t>. June 2023.</a:t>
            </a:r>
          </a:p>
          <a:p>
            <a:pPr marL="514350" indent="-514350">
              <a:buAutoNum type="arabicPeriod"/>
            </a:pPr>
            <a:r>
              <a:rPr lang="en-US" sz="2000" err="1">
                <a:latin typeface="Century Gothic"/>
                <a:ea typeface="+mn-lt"/>
                <a:cs typeface="+mn-lt"/>
              </a:rPr>
              <a:t>Langlotz</a:t>
            </a:r>
            <a:r>
              <a:rPr lang="en-US" sz="2000">
                <a:latin typeface="Century Gothic"/>
                <a:ea typeface="+mn-lt"/>
                <a:cs typeface="+mn-lt"/>
              </a:rPr>
              <a:t>, Curtis P. </a:t>
            </a:r>
            <a:r>
              <a:rPr lang="en-US" sz="2000">
                <a:latin typeface="Century Gothic"/>
                <a:ea typeface="+mn-lt"/>
                <a:cs typeface="+mn-lt"/>
                <a:hlinkClick r:id="rId8"/>
              </a:rPr>
              <a:t>Will Artificial Intelligence Replace Radiologists?</a:t>
            </a:r>
            <a:r>
              <a:rPr lang="en-US" sz="2000">
                <a:latin typeface="Century Gothic"/>
                <a:ea typeface="+mn-lt"/>
                <a:cs typeface="+mn-lt"/>
              </a:rPr>
              <a:t>. May 15, 2019.</a:t>
            </a:r>
          </a:p>
          <a:p>
            <a:pPr marL="514350" indent="-514350">
              <a:buAutoNum type="arabicPeriod"/>
            </a:pPr>
            <a:r>
              <a:rPr lang="en-US" sz="2000" err="1">
                <a:latin typeface="Century Gothic"/>
                <a:ea typeface="+mn-lt"/>
                <a:cs typeface="+mn-lt"/>
              </a:rPr>
              <a:t>Meskó</a:t>
            </a:r>
            <a:r>
              <a:rPr lang="en-US" sz="2000">
                <a:latin typeface="Century Gothic"/>
                <a:ea typeface="+mn-lt"/>
                <a:cs typeface="+mn-lt"/>
              </a:rPr>
              <a:t> B, </a:t>
            </a:r>
            <a:r>
              <a:rPr lang="en-US" sz="2000" err="1">
                <a:latin typeface="Century Gothic"/>
                <a:ea typeface="+mn-lt"/>
                <a:cs typeface="+mn-lt"/>
              </a:rPr>
              <a:t>Hetényi</a:t>
            </a:r>
            <a:r>
              <a:rPr lang="en-US" sz="2000">
                <a:latin typeface="Century Gothic"/>
                <a:ea typeface="+mn-lt"/>
                <a:cs typeface="+mn-lt"/>
              </a:rPr>
              <a:t> G, </a:t>
            </a:r>
            <a:r>
              <a:rPr lang="en-US" sz="2000" err="1">
                <a:latin typeface="Century Gothic"/>
                <a:ea typeface="+mn-lt"/>
                <a:cs typeface="+mn-lt"/>
              </a:rPr>
              <a:t>Győrffy</a:t>
            </a:r>
            <a:r>
              <a:rPr lang="en-US" sz="2000">
                <a:latin typeface="Century Gothic"/>
                <a:ea typeface="+mn-lt"/>
                <a:cs typeface="+mn-lt"/>
              </a:rPr>
              <a:t> Z. </a:t>
            </a:r>
            <a:r>
              <a:rPr lang="en-US" sz="2000">
                <a:latin typeface="Century Gothic"/>
                <a:ea typeface="+mn-lt"/>
                <a:cs typeface="+mn-lt"/>
                <a:hlinkClick r:id="rId9"/>
              </a:rPr>
              <a:t>Will artificial intelligence solve the human resource crisis in healthcare? </a:t>
            </a:r>
            <a:r>
              <a:rPr lang="en-US" sz="2000">
                <a:latin typeface="Century Gothic"/>
                <a:ea typeface="+mn-lt"/>
                <a:cs typeface="+mn-lt"/>
              </a:rPr>
              <a:t>BMC Health Serv Res (conclusion only). July 13, 2018.</a:t>
            </a:r>
            <a:endParaRPr lang="it-IT" sz="3200">
              <a:solidFill>
                <a:srgbClr val="000000"/>
              </a:solidFill>
              <a:latin typeface="Calibri"/>
              <a:ea typeface="Calibri"/>
              <a:cs typeface="Calibri"/>
            </a:endParaRPr>
          </a:p>
          <a:p>
            <a:pPr marL="514350" indent="-514350">
              <a:buAutoNum type="arabicPeriod"/>
            </a:pPr>
            <a:endParaRPr lang="it-IT" sz="2400">
              <a:solidFill>
                <a:srgbClr val="0563C1"/>
              </a:solidFill>
              <a:latin typeface="Calibri"/>
              <a:ea typeface="Calibri"/>
              <a:cs typeface="Calibri"/>
            </a:endParaRPr>
          </a:p>
        </p:txBody>
      </p:sp>
    </p:spTree>
    <p:extLst>
      <p:ext uri="{BB962C8B-B14F-4D97-AF65-F5344CB8AC3E}">
        <p14:creationId xmlns:p14="http://schemas.microsoft.com/office/powerpoint/2010/main" val="31176056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EE5028B-7BB2-6842-66DF-94BACAFD44F2}"/>
              </a:ext>
            </a:extLst>
          </p:cNvPr>
          <p:cNvSpPr>
            <a:spLocks noGrp="1"/>
          </p:cNvSpPr>
          <p:nvPr>
            <p:ph type="title"/>
          </p:nvPr>
        </p:nvSpPr>
        <p:spPr/>
        <p:txBody>
          <a:bodyPr/>
          <a:lstStyle/>
          <a:p>
            <a:r>
              <a:rPr lang="it-IT" b="1" err="1">
                <a:solidFill>
                  <a:srgbClr val="258BA1"/>
                </a:solidFill>
              </a:rPr>
              <a:t>References</a:t>
            </a:r>
            <a:endParaRPr lang="it-IT" b="1">
              <a:solidFill>
                <a:srgbClr val="258BA1"/>
              </a:solidFill>
            </a:endParaRPr>
          </a:p>
        </p:txBody>
      </p:sp>
      <p:sp>
        <p:nvSpPr>
          <p:cNvPr id="3" name="Segnaposto contenuto 2">
            <a:extLst>
              <a:ext uri="{FF2B5EF4-FFF2-40B4-BE49-F238E27FC236}">
                <a16:creationId xmlns:a16="http://schemas.microsoft.com/office/drawing/2014/main" id="{C9363544-FDB8-5F6B-45E9-F10FF8627BA4}"/>
              </a:ext>
            </a:extLst>
          </p:cNvPr>
          <p:cNvSpPr>
            <a:spLocks noGrp="1"/>
          </p:cNvSpPr>
          <p:nvPr>
            <p:ph idx="1"/>
          </p:nvPr>
        </p:nvSpPr>
        <p:spPr>
          <a:xfrm>
            <a:off x="838200" y="1589088"/>
            <a:ext cx="10515600" cy="5071356"/>
          </a:xfrm>
        </p:spPr>
        <p:txBody>
          <a:bodyPr vert="horz" lIns="91440" tIns="45720" rIns="91440" bIns="45720" rtlCol="0" anchor="t">
            <a:normAutofit fontScale="92500" lnSpcReduction="10000"/>
          </a:bodyPr>
          <a:lstStyle/>
          <a:p>
            <a:pPr marL="514350" indent="-514350">
              <a:buFont typeface="+mj-lt"/>
              <a:buAutoNum type="arabicPeriod" startAt="9"/>
            </a:pPr>
            <a:r>
              <a:rPr lang="it-IT" sz="2000">
                <a:solidFill>
                  <a:srgbClr val="000000"/>
                </a:solidFill>
                <a:latin typeface="Century Gothic"/>
                <a:ea typeface="+mn-lt"/>
                <a:cs typeface="+mn-lt"/>
              </a:rPr>
              <a:t>Sarah </a:t>
            </a:r>
            <a:r>
              <a:rPr lang="it-IT" sz="2000" err="1">
                <a:solidFill>
                  <a:srgbClr val="000000"/>
                </a:solidFill>
                <a:latin typeface="Century Gothic"/>
                <a:ea typeface="+mn-lt"/>
                <a:cs typeface="+mn-lt"/>
              </a:rPr>
              <a:t>R</a:t>
            </a:r>
            <a:r>
              <a:rPr lang="it-IT" sz="2000">
                <a:solidFill>
                  <a:srgbClr val="000000"/>
                </a:solidFill>
                <a:latin typeface="Century Gothic"/>
                <a:ea typeface="+mn-lt"/>
                <a:cs typeface="+mn-lt"/>
              </a:rPr>
              <a:t>. </a:t>
            </a:r>
            <a:r>
              <a:rPr lang="it-IT" sz="2000" err="1">
                <a:solidFill>
                  <a:srgbClr val="000000"/>
                </a:solidFill>
                <a:latin typeface="Century Gothic"/>
                <a:ea typeface="+mn-lt"/>
                <a:cs typeface="+mn-lt"/>
              </a:rPr>
              <a:t>Blenner</a:t>
            </a:r>
            <a:r>
              <a:rPr lang="it-IT" sz="2000">
                <a:solidFill>
                  <a:srgbClr val="000000"/>
                </a:solidFill>
                <a:latin typeface="Century Gothic"/>
                <a:ea typeface="+mn-lt"/>
                <a:cs typeface="+mn-lt"/>
              </a:rPr>
              <a:t>, Melanie </a:t>
            </a:r>
            <a:r>
              <a:rPr lang="it-IT" sz="2000" err="1">
                <a:solidFill>
                  <a:srgbClr val="000000"/>
                </a:solidFill>
                <a:latin typeface="Century Gothic"/>
                <a:ea typeface="+mn-lt"/>
                <a:cs typeface="+mn-lt"/>
              </a:rPr>
              <a:t>Köllmer</a:t>
            </a:r>
            <a:r>
              <a:rPr lang="it-IT" sz="2000">
                <a:solidFill>
                  <a:srgbClr val="000000"/>
                </a:solidFill>
                <a:latin typeface="Century Gothic"/>
                <a:ea typeface="+mn-lt"/>
                <a:cs typeface="+mn-lt"/>
              </a:rPr>
              <a:t>, Adam </a:t>
            </a:r>
            <a:r>
              <a:rPr lang="it-IT" sz="2000" err="1">
                <a:solidFill>
                  <a:srgbClr val="000000"/>
                </a:solidFill>
                <a:latin typeface="Century Gothic"/>
                <a:ea typeface="+mn-lt"/>
                <a:cs typeface="+mn-lt"/>
              </a:rPr>
              <a:t>J</a:t>
            </a:r>
            <a:r>
              <a:rPr lang="it-IT" sz="2000">
                <a:solidFill>
                  <a:srgbClr val="000000"/>
                </a:solidFill>
                <a:latin typeface="Century Gothic"/>
                <a:ea typeface="+mn-lt"/>
                <a:cs typeface="+mn-lt"/>
              </a:rPr>
              <a:t>. </a:t>
            </a:r>
            <a:r>
              <a:rPr lang="it-IT" sz="2000" err="1">
                <a:solidFill>
                  <a:srgbClr val="000000"/>
                </a:solidFill>
                <a:latin typeface="Century Gothic"/>
                <a:ea typeface="+mn-lt"/>
                <a:cs typeface="+mn-lt"/>
              </a:rPr>
              <a:t>Rouse</a:t>
            </a:r>
            <a:r>
              <a:rPr lang="it-IT" sz="2000">
                <a:solidFill>
                  <a:srgbClr val="000000"/>
                </a:solidFill>
                <a:latin typeface="Century Gothic"/>
                <a:ea typeface="+mn-lt"/>
                <a:cs typeface="+mn-lt"/>
              </a:rPr>
              <a:t>. </a:t>
            </a:r>
            <a:r>
              <a:rPr lang="it-IT" sz="2000">
                <a:solidFill>
                  <a:srgbClr val="000000"/>
                </a:solidFill>
                <a:latin typeface="Century Gothic"/>
                <a:ea typeface="+mn-lt"/>
                <a:cs typeface="+mn-lt"/>
                <a:hlinkClick r:id="rId2"/>
              </a:rPr>
              <a:t>Privacy Policies of Android Diabetes Apps and Sharing of Health Information</a:t>
            </a:r>
            <a:r>
              <a:rPr lang="it-IT" sz="2000">
                <a:solidFill>
                  <a:srgbClr val="000000"/>
                </a:solidFill>
                <a:latin typeface="Century Gothic"/>
                <a:ea typeface="+mn-lt"/>
                <a:cs typeface="+mn-lt"/>
              </a:rPr>
              <a:t>. March 8, 2016</a:t>
            </a:r>
            <a:endParaRPr lang="it-IT" sz="2400">
              <a:solidFill>
                <a:srgbClr val="0563C1"/>
              </a:solidFill>
              <a:ea typeface="+mn-lt"/>
              <a:cs typeface="+mn-lt"/>
              <a:hlinkClick r:id="rId2">
                <a:extLst>
                  <a:ext uri="{A12FA001-AC4F-418D-AE19-62706E023703}">
                    <ahyp:hlinkClr xmlns:ahyp="http://schemas.microsoft.com/office/drawing/2018/hyperlinkcolor" val="tx"/>
                  </a:ext>
                </a:extLst>
              </a:hlinkClick>
            </a:endParaRPr>
          </a:p>
          <a:p>
            <a:pPr marL="514350" indent="-514350">
              <a:buFont typeface="+mj-lt"/>
              <a:buAutoNum type="arabicPeriod" startAt="9"/>
            </a:pPr>
            <a:r>
              <a:rPr lang="it-IT" sz="2000" err="1">
                <a:latin typeface="Century Gothic"/>
                <a:ea typeface="+mn-lt"/>
                <a:cs typeface="+mn-lt"/>
              </a:rPr>
              <a:t>Zuboff</a:t>
            </a:r>
            <a:r>
              <a:rPr lang="it-IT" sz="2000">
                <a:latin typeface="Century Gothic"/>
                <a:ea typeface="+mn-lt"/>
                <a:cs typeface="+mn-lt"/>
              </a:rPr>
              <a:t>, S. (2019). </a:t>
            </a:r>
            <a:r>
              <a:rPr lang="it-IT" sz="2000" i="1">
                <a:latin typeface="Century Gothic"/>
                <a:ea typeface="+mn-lt"/>
                <a:cs typeface="+mn-lt"/>
                <a:hlinkClick r:id="rId3"/>
              </a:rPr>
              <a:t>The Age of Surveillance Capitalism: The Fight for a Human Future at the New Frontier of Power</a:t>
            </a:r>
            <a:r>
              <a:rPr lang="it-IT" sz="2000" i="1">
                <a:latin typeface="Century Gothic"/>
                <a:ea typeface="+mn-lt"/>
                <a:cs typeface="+mn-lt"/>
              </a:rPr>
              <a:t>.</a:t>
            </a:r>
            <a:r>
              <a:rPr lang="it-IT" sz="2000">
                <a:latin typeface="Century Gothic"/>
                <a:ea typeface="+mn-lt"/>
                <a:cs typeface="+mn-lt"/>
              </a:rPr>
              <a:t> </a:t>
            </a:r>
            <a:r>
              <a:rPr lang="it-IT" sz="2000" err="1">
                <a:latin typeface="Century Gothic"/>
                <a:ea typeface="+mn-lt"/>
                <a:cs typeface="+mn-lt"/>
              </a:rPr>
              <a:t>PublicAffairs</a:t>
            </a:r>
            <a:r>
              <a:rPr lang="it-IT" sz="2000">
                <a:latin typeface="Century Gothic"/>
                <a:ea typeface="+mn-lt"/>
                <a:cs typeface="+mn-lt"/>
              </a:rPr>
              <a:t>.</a:t>
            </a:r>
            <a:endParaRPr lang="it-IT" sz="2000">
              <a:latin typeface="Century Gothic" panose="020B0502020202020204" pitchFamily="34" charset="0"/>
              <a:ea typeface="Calibri"/>
              <a:cs typeface="Calibri"/>
            </a:endParaRPr>
          </a:p>
          <a:p>
            <a:pPr marL="342900" indent="-342900">
              <a:buSzPct val="100000"/>
              <a:buFont typeface="+mj-lt"/>
              <a:buAutoNum type="arabicPeriod" startAt="9"/>
            </a:pPr>
            <a:r>
              <a:rPr lang="it-IT" sz="2000">
                <a:latin typeface="Century Gothic" panose="020B0502020202020204" pitchFamily="34" charset="0"/>
                <a:ea typeface="Calibri"/>
                <a:cs typeface="Calibri"/>
              </a:rPr>
              <a:t>   Matt Burgess. </a:t>
            </a:r>
            <a:r>
              <a:rPr lang="it-IT" sz="2000">
                <a:latin typeface="Century Gothic" panose="020B0502020202020204" pitchFamily="34" charset="0"/>
                <a:ea typeface="+mn-lt"/>
                <a:cs typeface="+mn-lt"/>
                <a:hlinkClick r:id="rId4"/>
              </a:rPr>
              <a:t>How Your New Car Tracks You. </a:t>
            </a:r>
            <a:r>
              <a:rPr lang="it-IT" sz="2000" i="1">
                <a:latin typeface="Century Gothic" panose="020B0502020202020204" pitchFamily="34" charset="0"/>
                <a:ea typeface="+mn-lt"/>
                <a:cs typeface="+mn-lt"/>
                <a:hlinkClick r:id="rId4"/>
              </a:rPr>
              <a:t>Wired Magazine</a:t>
            </a:r>
            <a:r>
              <a:rPr lang="it-IT" sz="2000">
                <a:latin typeface="Century Gothic" panose="020B0502020202020204" pitchFamily="34" charset="0"/>
                <a:ea typeface="+mn-lt"/>
                <a:cs typeface="+mn-lt"/>
              </a:rPr>
              <a:t>. June 21, 2023. </a:t>
            </a:r>
          </a:p>
          <a:p>
            <a:pPr marL="342900" indent="-342900">
              <a:buSzPct val="100000"/>
              <a:buFont typeface="+mj-lt"/>
              <a:buAutoNum type="arabicPeriod" startAt="9"/>
            </a:pPr>
            <a:r>
              <a:rPr lang="it-IT" sz="2000">
                <a:solidFill>
                  <a:srgbClr val="000000"/>
                </a:solidFill>
                <a:latin typeface="Century Gothic" panose="020B0502020202020204" pitchFamily="34" charset="0"/>
                <a:ea typeface="+mn-lt"/>
                <a:cs typeface="+mn-lt"/>
              </a:rPr>
              <a:t>   Allen, Anita, </a:t>
            </a:r>
            <a:r>
              <a:rPr lang="it-IT" sz="2000">
                <a:solidFill>
                  <a:srgbClr val="000000"/>
                </a:solidFill>
                <a:latin typeface="Century Gothic" panose="020B0502020202020204" pitchFamily="34" charset="0"/>
                <a:ea typeface="+mn-lt"/>
                <a:cs typeface="+mn-lt"/>
                <a:hlinkClick r:id="rId5"/>
              </a:rPr>
              <a:t>Privacy and Medicine</a:t>
            </a:r>
            <a:r>
              <a:rPr lang="it-IT" sz="2000">
                <a:solidFill>
                  <a:srgbClr val="000000"/>
                </a:solidFill>
                <a:latin typeface="Century Gothic" panose="020B0502020202020204" pitchFamily="34" charset="0"/>
                <a:ea typeface="+mn-lt"/>
                <a:cs typeface="+mn-lt"/>
              </a:rPr>
              <a:t>, </a:t>
            </a:r>
            <a:r>
              <a:rPr lang="it-IT" sz="2000" i="1">
                <a:solidFill>
                  <a:srgbClr val="000000"/>
                </a:solidFill>
                <a:latin typeface="Century Gothic" panose="020B0502020202020204" pitchFamily="34" charset="0"/>
                <a:ea typeface="+mn-lt"/>
                <a:cs typeface="+mn-lt"/>
              </a:rPr>
              <a:t>The Stanford Encyclopedia of </a:t>
            </a:r>
            <a:r>
              <a:rPr lang="it-IT" sz="2000" i="1" err="1">
                <a:solidFill>
                  <a:srgbClr val="000000"/>
                </a:solidFill>
                <a:latin typeface="Century Gothic" panose="020B0502020202020204" pitchFamily="34" charset="0"/>
                <a:ea typeface="+mn-lt"/>
                <a:cs typeface="+mn-lt"/>
              </a:rPr>
              <a:t>Philosophy</a:t>
            </a:r>
            <a:r>
              <a:rPr lang="it-IT" sz="2000" i="1">
                <a:solidFill>
                  <a:srgbClr val="000000"/>
                </a:solidFill>
                <a:latin typeface="Century Gothic" panose="020B0502020202020204" pitchFamily="34" charset="0"/>
                <a:ea typeface="+mn-lt"/>
                <a:cs typeface="+mn-lt"/>
              </a:rPr>
              <a:t> </a:t>
            </a:r>
            <a:r>
              <a:rPr lang="it-IT" sz="2000">
                <a:solidFill>
                  <a:srgbClr val="000000"/>
                </a:solidFill>
                <a:latin typeface="Century Gothic" panose="020B0502020202020204" pitchFamily="34" charset="0"/>
                <a:ea typeface="+mn-lt"/>
                <a:cs typeface="+mn-lt"/>
              </a:rPr>
              <a:t>(Spring 2021 Edition), Edward N. </a:t>
            </a:r>
            <a:r>
              <a:rPr lang="it-IT" sz="2000" err="1">
                <a:solidFill>
                  <a:srgbClr val="000000"/>
                </a:solidFill>
                <a:latin typeface="Century Gothic" panose="020B0502020202020204" pitchFamily="34" charset="0"/>
                <a:ea typeface="+mn-lt"/>
                <a:cs typeface="+mn-lt"/>
              </a:rPr>
              <a:t>Zalta</a:t>
            </a:r>
            <a:r>
              <a:rPr lang="it-IT" sz="2000">
                <a:solidFill>
                  <a:srgbClr val="000000"/>
                </a:solidFill>
                <a:latin typeface="Century Gothic" panose="020B0502020202020204" pitchFamily="34" charset="0"/>
                <a:ea typeface="+mn-lt"/>
                <a:cs typeface="+mn-lt"/>
              </a:rPr>
              <a:t> (ed.) </a:t>
            </a:r>
          </a:p>
          <a:p>
            <a:pPr marL="342900" indent="-342900">
              <a:buSzPct val="100000"/>
              <a:buFont typeface="+mj-lt"/>
              <a:buAutoNum type="arabicPeriod" startAt="9"/>
            </a:pPr>
            <a:r>
              <a:rPr lang="it-IT" sz="2000">
                <a:solidFill>
                  <a:srgbClr val="000000"/>
                </a:solidFill>
                <a:latin typeface="Century Gothic" panose="020B0502020202020204" pitchFamily="34" charset="0"/>
                <a:ea typeface="+mn-lt"/>
                <a:cs typeface="+mn-lt"/>
              </a:rPr>
              <a:t>   Chiara Longoni, Andrea Bonezzi, Carey K. </a:t>
            </a:r>
            <a:r>
              <a:rPr lang="it-IT" sz="2000" err="1">
                <a:solidFill>
                  <a:srgbClr val="000000"/>
                </a:solidFill>
                <a:latin typeface="Century Gothic" panose="020B0502020202020204" pitchFamily="34" charset="0"/>
                <a:ea typeface="+mn-lt"/>
                <a:cs typeface="+mn-lt"/>
              </a:rPr>
              <a:t>Morewedge</a:t>
            </a:r>
            <a:r>
              <a:rPr lang="it-IT" sz="2000">
                <a:solidFill>
                  <a:srgbClr val="000000"/>
                </a:solidFill>
                <a:latin typeface="Century Gothic" panose="020B0502020202020204" pitchFamily="34" charset="0"/>
                <a:ea typeface="+mn-lt"/>
                <a:cs typeface="+mn-lt"/>
              </a:rPr>
              <a:t>, </a:t>
            </a:r>
            <a:r>
              <a:rPr lang="it-IT" sz="2000">
                <a:solidFill>
                  <a:srgbClr val="000000"/>
                </a:solidFill>
                <a:latin typeface="Century Gothic" panose="020B0502020202020204" pitchFamily="34" charset="0"/>
                <a:ea typeface="+mn-lt"/>
                <a:cs typeface="+mn-lt"/>
                <a:hlinkClick r:id="rId6"/>
              </a:rPr>
              <a:t>Resistance to Medical Artificial Intelligence</a:t>
            </a:r>
            <a:r>
              <a:rPr lang="it-IT" sz="2000">
                <a:solidFill>
                  <a:srgbClr val="000000"/>
                </a:solidFill>
                <a:latin typeface="Century Gothic" panose="020B0502020202020204" pitchFamily="34" charset="0"/>
                <a:ea typeface="+mn-lt"/>
                <a:cs typeface="+mn-lt"/>
              </a:rPr>
              <a:t>, Journal of Consumer </a:t>
            </a:r>
            <a:r>
              <a:rPr lang="it-IT" sz="2000" err="1">
                <a:solidFill>
                  <a:srgbClr val="000000"/>
                </a:solidFill>
                <a:latin typeface="Century Gothic" panose="020B0502020202020204" pitchFamily="34" charset="0"/>
                <a:ea typeface="+mn-lt"/>
                <a:cs typeface="+mn-lt"/>
              </a:rPr>
              <a:t>Research</a:t>
            </a:r>
            <a:r>
              <a:rPr lang="it-IT" sz="2000">
                <a:solidFill>
                  <a:srgbClr val="000000"/>
                </a:solidFill>
                <a:latin typeface="Century Gothic" panose="020B0502020202020204" pitchFamily="34" charset="0"/>
                <a:ea typeface="+mn-lt"/>
                <a:cs typeface="+mn-lt"/>
              </a:rPr>
              <a:t>, Volume 46, </a:t>
            </a:r>
            <a:r>
              <a:rPr lang="it-IT" sz="2000" err="1">
                <a:solidFill>
                  <a:srgbClr val="000000"/>
                </a:solidFill>
                <a:latin typeface="Century Gothic" panose="020B0502020202020204" pitchFamily="34" charset="0"/>
                <a:ea typeface="+mn-lt"/>
                <a:cs typeface="+mn-lt"/>
              </a:rPr>
              <a:t>Issue</a:t>
            </a:r>
            <a:r>
              <a:rPr lang="it-IT" sz="2000">
                <a:solidFill>
                  <a:srgbClr val="000000"/>
                </a:solidFill>
                <a:latin typeface="Century Gothic" panose="020B0502020202020204" pitchFamily="34" charset="0"/>
                <a:ea typeface="+mn-lt"/>
                <a:cs typeface="+mn-lt"/>
              </a:rPr>
              <a:t> 4, </a:t>
            </a:r>
            <a:r>
              <a:rPr lang="it-IT" sz="2000" err="1">
                <a:solidFill>
                  <a:srgbClr val="000000"/>
                </a:solidFill>
                <a:latin typeface="Century Gothic" panose="020B0502020202020204" pitchFamily="34" charset="0"/>
                <a:ea typeface="+mn-lt"/>
                <a:cs typeface="+mn-lt"/>
              </a:rPr>
              <a:t>December</a:t>
            </a:r>
            <a:r>
              <a:rPr lang="it-IT" sz="2000">
                <a:solidFill>
                  <a:srgbClr val="000000"/>
                </a:solidFill>
                <a:latin typeface="Century Gothic" panose="020B0502020202020204" pitchFamily="34" charset="0"/>
                <a:ea typeface="+mn-lt"/>
                <a:cs typeface="+mn-lt"/>
              </a:rPr>
              <a:t> 2019, Pages 629–650</a:t>
            </a:r>
          </a:p>
          <a:p>
            <a:pPr marL="342900" indent="-342900">
              <a:buSzPct val="100000"/>
              <a:buFont typeface="+mj-lt"/>
              <a:buAutoNum type="arabicPeriod" startAt="9"/>
            </a:pPr>
            <a:r>
              <a:rPr lang="it-IT" sz="2000">
                <a:solidFill>
                  <a:srgbClr val="000000"/>
                </a:solidFill>
                <a:latin typeface="Century Gothic" panose="020B0502020202020204" pitchFamily="34" charset="0"/>
                <a:ea typeface="+mn-lt"/>
                <a:cs typeface="+mn-lt"/>
              </a:rPr>
              <a:t>   S. Wood, K. </a:t>
            </a:r>
            <a:r>
              <a:rPr lang="it-IT" sz="2000" err="1">
                <a:solidFill>
                  <a:srgbClr val="000000"/>
                </a:solidFill>
                <a:latin typeface="Century Gothic" panose="020B0502020202020204" pitchFamily="34" charset="0"/>
                <a:ea typeface="+mn-lt"/>
                <a:cs typeface="+mn-lt"/>
              </a:rPr>
              <a:t>Schulman</a:t>
            </a:r>
            <a:r>
              <a:rPr lang="it-IT" sz="2000">
                <a:solidFill>
                  <a:srgbClr val="000000"/>
                </a:solidFill>
                <a:latin typeface="Century Gothic" panose="020B0502020202020204" pitchFamily="34" charset="0"/>
                <a:ea typeface="+mn-lt"/>
                <a:cs typeface="+mn-lt"/>
              </a:rPr>
              <a:t>, </a:t>
            </a:r>
            <a:r>
              <a:rPr lang="it-IT" sz="2000">
                <a:solidFill>
                  <a:srgbClr val="000000"/>
                </a:solidFill>
                <a:latin typeface="Century Gothic" panose="020B0502020202020204" pitchFamily="34" charset="0"/>
                <a:ea typeface="+mn-lt"/>
                <a:cs typeface="+mn-lt"/>
                <a:hlinkClick r:id="rId7"/>
              </a:rPr>
              <a:t>Beyond politics – promoting Covid-19 vaccination in the United States</a:t>
            </a:r>
            <a:r>
              <a:rPr lang="it-IT" sz="2000">
                <a:solidFill>
                  <a:srgbClr val="000000"/>
                </a:solidFill>
                <a:latin typeface="Century Gothic" panose="020B0502020202020204" pitchFamily="34" charset="0"/>
                <a:ea typeface="+mn-lt"/>
                <a:cs typeface="+mn-lt"/>
              </a:rPr>
              <a:t>, </a:t>
            </a:r>
            <a:r>
              <a:rPr lang="it-IT" sz="2000" err="1">
                <a:solidFill>
                  <a:srgbClr val="000000"/>
                </a:solidFill>
                <a:latin typeface="Century Gothic" panose="020B0502020202020204" pitchFamily="34" charset="0"/>
                <a:ea typeface="+mn-lt"/>
                <a:cs typeface="+mn-lt"/>
              </a:rPr>
              <a:t>February</a:t>
            </a:r>
            <a:r>
              <a:rPr lang="it-IT" sz="2000">
                <a:solidFill>
                  <a:srgbClr val="000000"/>
                </a:solidFill>
                <a:latin typeface="Century Gothic" panose="020B0502020202020204" pitchFamily="34" charset="0"/>
                <a:ea typeface="+mn-lt"/>
                <a:cs typeface="+mn-lt"/>
              </a:rPr>
              <a:t> 18, 2021</a:t>
            </a:r>
          </a:p>
          <a:p>
            <a:pPr marL="342900" indent="-342900">
              <a:buSzPct val="100000"/>
              <a:buFont typeface="+mj-lt"/>
              <a:buAutoNum type="arabicPeriod" startAt="9"/>
            </a:pPr>
            <a:r>
              <a:rPr lang="it-IT" sz="2000">
                <a:solidFill>
                  <a:srgbClr val="000000"/>
                </a:solidFill>
                <a:latin typeface="Century Gothic" panose="020B0502020202020204" pitchFamily="34" charset="0"/>
                <a:ea typeface="+mn-lt"/>
                <a:cs typeface="+mn-lt"/>
              </a:rPr>
              <a:t>  </a:t>
            </a:r>
            <a:r>
              <a:rPr lang="it-IT" sz="2000" err="1">
                <a:solidFill>
                  <a:srgbClr val="000000"/>
                </a:solidFill>
                <a:latin typeface="Century Gothic" panose="020B0502020202020204" pitchFamily="34" charset="0"/>
                <a:ea typeface="+mn-lt"/>
                <a:cs typeface="+mn-lt"/>
              </a:rPr>
              <a:t>Jin</a:t>
            </a:r>
            <a:r>
              <a:rPr lang="it-IT" sz="2000">
                <a:solidFill>
                  <a:srgbClr val="000000"/>
                </a:solidFill>
                <a:latin typeface="Century Gothic" panose="020B0502020202020204" pitchFamily="34" charset="0"/>
                <a:ea typeface="+mn-lt"/>
                <a:cs typeface="+mn-lt"/>
              </a:rPr>
              <a:t> Chen, Cheng Chen, Joseph B. Walther, S. </a:t>
            </a:r>
            <a:r>
              <a:rPr lang="it-IT" sz="2000" err="1">
                <a:solidFill>
                  <a:srgbClr val="000000"/>
                </a:solidFill>
                <a:latin typeface="Century Gothic" panose="020B0502020202020204" pitchFamily="34" charset="0"/>
                <a:ea typeface="+mn-lt"/>
                <a:cs typeface="+mn-lt"/>
              </a:rPr>
              <a:t>Shyam</a:t>
            </a:r>
            <a:r>
              <a:rPr lang="it-IT" sz="2000">
                <a:solidFill>
                  <a:srgbClr val="000000"/>
                </a:solidFill>
                <a:latin typeface="Century Gothic" panose="020B0502020202020204" pitchFamily="34" charset="0"/>
                <a:ea typeface="+mn-lt"/>
                <a:cs typeface="+mn-lt"/>
              </a:rPr>
              <a:t> </a:t>
            </a:r>
            <a:r>
              <a:rPr lang="it-IT" sz="2000" err="1">
                <a:solidFill>
                  <a:srgbClr val="000000"/>
                </a:solidFill>
                <a:latin typeface="Century Gothic" panose="020B0502020202020204" pitchFamily="34" charset="0"/>
                <a:ea typeface="+mn-lt"/>
                <a:cs typeface="+mn-lt"/>
              </a:rPr>
              <a:t>Sundar</a:t>
            </a:r>
            <a:r>
              <a:rPr lang="it-IT" sz="2000">
                <a:solidFill>
                  <a:srgbClr val="000000"/>
                </a:solidFill>
                <a:latin typeface="Century Gothic" panose="020B0502020202020204" pitchFamily="34" charset="0"/>
                <a:ea typeface="+mn-lt"/>
                <a:cs typeface="+mn-lt"/>
              </a:rPr>
              <a:t>, </a:t>
            </a:r>
            <a:r>
              <a:rPr lang="it-IT" sz="2000">
                <a:solidFill>
                  <a:srgbClr val="000000"/>
                </a:solidFill>
                <a:latin typeface="Century Gothic" panose="020B0502020202020204" pitchFamily="34" charset="0"/>
                <a:ea typeface="+mn-lt"/>
                <a:cs typeface="+mn-lt"/>
                <a:hlinkClick r:id="rId8"/>
              </a:rPr>
              <a:t>Do You Feel Special When an AI Doctor Remembers You? Individuation Effects of AI vs. Human Doctors on User Experience</a:t>
            </a:r>
            <a:r>
              <a:rPr lang="it-IT" sz="2000">
                <a:solidFill>
                  <a:srgbClr val="000000"/>
                </a:solidFill>
                <a:latin typeface="Century Gothic" panose="020B0502020202020204" pitchFamily="34" charset="0"/>
                <a:ea typeface="+mn-lt"/>
                <a:cs typeface="+mn-lt"/>
              </a:rPr>
              <a:t>, Association for Computing </a:t>
            </a:r>
            <a:r>
              <a:rPr lang="it-IT" sz="2000" err="1">
                <a:solidFill>
                  <a:srgbClr val="000000"/>
                </a:solidFill>
                <a:latin typeface="Century Gothic" panose="020B0502020202020204" pitchFamily="34" charset="0"/>
                <a:ea typeface="+mn-lt"/>
                <a:cs typeface="+mn-lt"/>
              </a:rPr>
              <a:t>Machinery</a:t>
            </a:r>
            <a:r>
              <a:rPr lang="it-IT" sz="2000">
                <a:solidFill>
                  <a:srgbClr val="000000"/>
                </a:solidFill>
                <a:latin typeface="Century Gothic" panose="020B0502020202020204" pitchFamily="34" charset="0"/>
                <a:ea typeface="+mn-lt"/>
                <a:cs typeface="+mn-lt"/>
              </a:rPr>
              <a:t>, </a:t>
            </a:r>
            <a:r>
              <a:rPr lang="it-IT" sz="2000" err="1">
                <a:solidFill>
                  <a:srgbClr val="000000"/>
                </a:solidFill>
                <a:latin typeface="Century Gothic" panose="020B0502020202020204" pitchFamily="34" charset="0"/>
                <a:ea typeface="+mn-lt"/>
                <a:cs typeface="+mn-lt"/>
              </a:rPr>
              <a:t>Article</a:t>
            </a:r>
            <a:r>
              <a:rPr lang="it-IT" sz="2000">
                <a:solidFill>
                  <a:srgbClr val="000000"/>
                </a:solidFill>
                <a:latin typeface="Century Gothic" panose="020B0502020202020204" pitchFamily="34" charset="0"/>
                <a:ea typeface="+mn-lt"/>
                <a:cs typeface="+mn-lt"/>
              </a:rPr>
              <a:t> 299, 1–7</a:t>
            </a:r>
          </a:p>
          <a:p>
            <a:pPr marL="342900" indent="-342900">
              <a:buSzPct val="100000"/>
              <a:buFont typeface="+mj-lt"/>
              <a:buAutoNum type="arabicPeriod" startAt="9"/>
            </a:pPr>
            <a:r>
              <a:rPr lang="it-IT" sz="2000">
                <a:solidFill>
                  <a:srgbClr val="000000"/>
                </a:solidFill>
                <a:latin typeface="Century Gothic" panose="020B0502020202020204" pitchFamily="34" charset="0"/>
                <a:ea typeface="+mn-lt"/>
                <a:cs typeface="+mn-lt"/>
              </a:rPr>
              <a:t> Chiara Longoni, Carey K. </a:t>
            </a:r>
            <a:r>
              <a:rPr lang="it-IT" sz="2000" err="1">
                <a:solidFill>
                  <a:srgbClr val="000000"/>
                </a:solidFill>
                <a:latin typeface="Century Gothic" panose="020B0502020202020204" pitchFamily="34" charset="0"/>
                <a:ea typeface="+mn-lt"/>
                <a:cs typeface="+mn-lt"/>
              </a:rPr>
              <a:t>Morewedge</a:t>
            </a:r>
            <a:r>
              <a:rPr lang="it-IT" sz="2000">
                <a:solidFill>
                  <a:srgbClr val="000000"/>
                </a:solidFill>
                <a:latin typeface="Century Gothic" panose="020B0502020202020204" pitchFamily="34" charset="0"/>
                <a:ea typeface="+mn-lt"/>
                <a:cs typeface="+mn-lt"/>
              </a:rPr>
              <a:t>, </a:t>
            </a:r>
            <a:r>
              <a:rPr lang="it-IT" sz="2000">
                <a:solidFill>
                  <a:srgbClr val="000000"/>
                </a:solidFill>
                <a:latin typeface="Century Gothic" panose="020B0502020202020204" pitchFamily="34" charset="0"/>
                <a:ea typeface="+mn-lt"/>
                <a:cs typeface="+mn-lt"/>
                <a:hlinkClick r:id="rId9"/>
              </a:rPr>
              <a:t>AI Can </a:t>
            </a:r>
            <a:r>
              <a:rPr lang="it-IT" sz="2000" err="1">
                <a:solidFill>
                  <a:srgbClr val="000000"/>
                </a:solidFill>
                <a:latin typeface="Century Gothic" panose="020B0502020202020204" pitchFamily="34" charset="0"/>
                <a:ea typeface="+mn-lt"/>
                <a:cs typeface="+mn-lt"/>
                <a:hlinkClick r:id="rId9"/>
              </a:rPr>
              <a:t>Outperform</a:t>
            </a:r>
            <a:r>
              <a:rPr lang="it-IT" sz="2000">
                <a:solidFill>
                  <a:srgbClr val="000000"/>
                </a:solidFill>
                <a:latin typeface="Century Gothic" panose="020B0502020202020204" pitchFamily="34" charset="0"/>
                <a:ea typeface="+mn-lt"/>
                <a:cs typeface="+mn-lt"/>
                <a:hlinkClick r:id="rId9"/>
              </a:rPr>
              <a:t> Doctors. So Why Don’t Patients Trust It?</a:t>
            </a:r>
            <a:r>
              <a:rPr lang="it-IT" sz="2000">
                <a:solidFill>
                  <a:srgbClr val="000000"/>
                </a:solidFill>
                <a:latin typeface="Century Gothic" panose="020B0502020202020204" pitchFamily="34" charset="0"/>
                <a:ea typeface="+mn-lt"/>
                <a:cs typeface="+mn-lt"/>
              </a:rPr>
              <a:t>, </a:t>
            </a:r>
            <a:r>
              <a:rPr lang="it-IT" sz="2000" err="1">
                <a:solidFill>
                  <a:srgbClr val="000000"/>
                </a:solidFill>
                <a:latin typeface="Century Gothic" panose="020B0502020202020204" pitchFamily="34" charset="0"/>
                <a:ea typeface="+mn-lt"/>
                <a:cs typeface="+mn-lt"/>
              </a:rPr>
              <a:t>October</a:t>
            </a:r>
            <a:r>
              <a:rPr lang="it-IT" sz="2000">
                <a:solidFill>
                  <a:srgbClr val="000000"/>
                </a:solidFill>
                <a:latin typeface="Century Gothic" panose="020B0502020202020204" pitchFamily="34" charset="0"/>
                <a:ea typeface="+mn-lt"/>
                <a:cs typeface="+mn-lt"/>
              </a:rPr>
              <a:t> 30, 2019</a:t>
            </a:r>
            <a:endParaRPr lang="it-IT" sz="3200">
              <a:solidFill>
                <a:srgbClr val="000000"/>
              </a:solidFill>
              <a:latin typeface="Century Gothic" panose="020B0502020202020204" pitchFamily="34" charset="0"/>
              <a:ea typeface="Calibri"/>
              <a:cs typeface="Calibri"/>
            </a:endParaRPr>
          </a:p>
        </p:txBody>
      </p:sp>
    </p:spTree>
    <p:extLst>
      <p:ext uri="{BB962C8B-B14F-4D97-AF65-F5344CB8AC3E}">
        <p14:creationId xmlns:p14="http://schemas.microsoft.com/office/powerpoint/2010/main" val="39406080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ig. 1">
            <a:extLst>
              <a:ext uri="{FF2B5EF4-FFF2-40B4-BE49-F238E27FC236}">
                <a16:creationId xmlns:a16="http://schemas.microsoft.com/office/drawing/2014/main" id="{E02608CF-5F02-D486-A3A4-006EB48738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56" y="0"/>
            <a:ext cx="12180888"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CasellaDiTesto 1">
            <a:extLst>
              <a:ext uri="{FF2B5EF4-FFF2-40B4-BE49-F238E27FC236}">
                <a16:creationId xmlns:a16="http://schemas.microsoft.com/office/drawing/2014/main" id="{E8BBF076-7980-9B5D-B808-0A8B257859B8}"/>
              </a:ext>
            </a:extLst>
          </p:cNvPr>
          <p:cNvSpPr txBox="1"/>
          <p:nvPr/>
        </p:nvSpPr>
        <p:spPr>
          <a:xfrm>
            <a:off x="6512560" y="187431"/>
            <a:ext cx="690880" cy="369332"/>
          </a:xfrm>
          <a:prstGeom prst="rect">
            <a:avLst/>
          </a:prstGeom>
          <a:noFill/>
        </p:spPr>
        <p:txBody>
          <a:bodyPr wrap="square" rtlCol="0">
            <a:spAutoFit/>
          </a:bodyPr>
          <a:lstStyle/>
          <a:p>
            <a:r>
              <a:rPr lang="it-IT">
                <a:solidFill>
                  <a:srgbClr val="258BA1"/>
                </a:solidFill>
                <a:hlinkClick r:id="rId4" action="ppaction://hlinksldjump">
                  <a:extLst>
                    <a:ext uri="{A12FA001-AC4F-418D-AE19-62706E023703}">
                      <ahyp:hlinkClr xmlns:ahyp="http://schemas.microsoft.com/office/drawing/2018/hyperlinkcolor" val="tx"/>
                    </a:ext>
                  </a:extLst>
                </a:hlinkClick>
              </a:rPr>
              <a:t>[2]</a:t>
            </a:r>
            <a:endParaRPr lang="it-IT">
              <a:solidFill>
                <a:srgbClr val="258BA1"/>
              </a:solidFill>
            </a:endParaRPr>
          </a:p>
        </p:txBody>
      </p:sp>
    </p:spTree>
    <p:extLst>
      <p:ext uri="{BB962C8B-B14F-4D97-AF65-F5344CB8AC3E}">
        <p14:creationId xmlns:p14="http://schemas.microsoft.com/office/powerpoint/2010/main" val="42042291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8EEF176-0E29-BF0A-7863-E627252DA34F}"/>
              </a:ext>
            </a:extLst>
          </p:cNvPr>
          <p:cNvSpPr>
            <a:spLocks noGrp="1"/>
          </p:cNvSpPr>
          <p:nvPr>
            <p:ph type="title"/>
          </p:nvPr>
        </p:nvSpPr>
        <p:spPr/>
        <p:txBody>
          <a:bodyPr/>
          <a:lstStyle/>
          <a:p>
            <a:r>
              <a:rPr lang="it-IT"/>
              <a:t>Other slides di prova</a:t>
            </a:r>
          </a:p>
        </p:txBody>
      </p:sp>
      <p:sp>
        <p:nvSpPr>
          <p:cNvPr id="3" name="Segnaposto contenuto 2">
            <a:extLst>
              <a:ext uri="{FF2B5EF4-FFF2-40B4-BE49-F238E27FC236}">
                <a16:creationId xmlns:a16="http://schemas.microsoft.com/office/drawing/2014/main" id="{9B519011-D16C-6229-725C-B0FC5D495104}"/>
              </a:ext>
            </a:extLst>
          </p:cNvPr>
          <p:cNvSpPr>
            <a:spLocks noGrp="1"/>
          </p:cNvSpPr>
          <p:nvPr>
            <p:ph idx="1"/>
          </p:nvPr>
        </p:nvSpPr>
        <p:spPr/>
        <p:txBody>
          <a:bodyPr/>
          <a:lstStyle/>
          <a:p>
            <a:pPr marL="0" indent="0">
              <a:buNone/>
            </a:pPr>
            <a:r>
              <a:rPr lang="it-IT"/>
              <a:t>(</a:t>
            </a:r>
            <a:r>
              <a:rPr lang="it-IT" err="1"/>
              <a:t>Ignore</a:t>
            </a:r>
            <a:r>
              <a:rPr lang="it-IT"/>
              <a:t>)</a:t>
            </a:r>
          </a:p>
        </p:txBody>
      </p:sp>
    </p:spTree>
    <p:extLst>
      <p:ext uri="{BB962C8B-B14F-4D97-AF65-F5344CB8AC3E}">
        <p14:creationId xmlns:p14="http://schemas.microsoft.com/office/powerpoint/2010/main" val="1986350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BCC933FB-A5FE-7A4E-5DE2-9F30B9634B2E}"/>
              </a:ext>
            </a:extLst>
          </p:cNvPr>
          <p:cNvSpPr txBox="1"/>
          <p:nvPr/>
        </p:nvSpPr>
        <p:spPr>
          <a:xfrm>
            <a:off x="685800" y="359229"/>
            <a:ext cx="5105400" cy="369332"/>
          </a:xfrm>
          <a:prstGeom prst="rect">
            <a:avLst/>
          </a:prstGeom>
          <a:noFill/>
        </p:spPr>
        <p:txBody>
          <a:bodyPr wrap="square" rtlCol="0">
            <a:spAutoFit/>
          </a:bodyPr>
          <a:lstStyle/>
          <a:p>
            <a:r>
              <a:rPr lang="it-IT"/>
              <a:t>Other useful images:</a:t>
            </a:r>
          </a:p>
        </p:txBody>
      </p:sp>
      <p:pic>
        <p:nvPicPr>
          <p:cNvPr id="4102" name="Picture 6" descr="AI Can Outperform Doctors. So Why Don't Patients Trust It?">
            <a:extLst>
              <a:ext uri="{FF2B5EF4-FFF2-40B4-BE49-F238E27FC236}">
                <a16:creationId xmlns:a16="http://schemas.microsoft.com/office/drawing/2014/main" id="{2A5D7B5D-31C0-5E12-D714-8D1529C7716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2663"/>
          <a:stretch/>
        </p:blipFill>
        <p:spPr bwMode="auto">
          <a:xfrm>
            <a:off x="6175467" y="925286"/>
            <a:ext cx="2612571" cy="1469571"/>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Ai Doctor Avatar Mascot by Manu on Dribbble">
            <a:extLst>
              <a:ext uri="{FF2B5EF4-FFF2-40B4-BE49-F238E27FC236}">
                <a16:creationId xmlns:a16="http://schemas.microsoft.com/office/drawing/2014/main" id="{EC9EECAA-065B-7210-6D13-3A77FC5D1B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866" y="3233058"/>
            <a:ext cx="2857500" cy="2143497"/>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AI can't replace a physician's gut feeling - STAT">
            <a:extLst>
              <a:ext uri="{FF2B5EF4-FFF2-40B4-BE49-F238E27FC236}">
                <a16:creationId xmlns:a16="http://schemas.microsoft.com/office/drawing/2014/main" id="{4BA6BAFB-9C7E-8DC8-E54E-C5F96843BFD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59033" y="3227121"/>
            <a:ext cx="1948543" cy="1948543"/>
          </a:xfrm>
          <a:prstGeom prst="rect">
            <a:avLst/>
          </a:prstGeom>
          <a:noFill/>
          <a:extLst>
            <a:ext uri="{909E8E84-426E-40DD-AFC4-6F175D3DCCD1}">
              <a14:hiddenFill xmlns:a14="http://schemas.microsoft.com/office/drawing/2010/main">
                <a:solidFill>
                  <a:srgbClr val="FFFFFF"/>
                </a:solidFill>
              </a14:hiddenFill>
            </a:ext>
          </a:extLst>
        </p:spPr>
      </p:pic>
      <p:pic>
        <p:nvPicPr>
          <p:cNvPr id="4110" name="Picture 14" descr="Why Artificial Intelligence (AI) Won't Replace Doctors">
            <a:extLst>
              <a:ext uri="{FF2B5EF4-FFF2-40B4-BE49-F238E27FC236}">
                <a16:creationId xmlns:a16="http://schemas.microsoft.com/office/drawing/2014/main" id="{D9785728-23C1-0F85-4838-46D374C6B1C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14422" y="2618540"/>
            <a:ext cx="2888712" cy="1926771"/>
          </a:xfrm>
          <a:prstGeom prst="rect">
            <a:avLst/>
          </a:prstGeom>
          <a:noFill/>
          <a:extLst>
            <a:ext uri="{909E8E84-426E-40DD-AFC4-6F175D3DCCD1}">
              <a14:hiddenFill xmlns:a14="http://schemas.microsoft.com/office/drawing/2010/main">
                <a:solidFill>
                  <a:srgbClr val="FFFFFF"/>
                </a:solidFill>
              </a14:hiddenFill>
            </a:ext>
          </a:extLst>
        </p:spPr>
      </p:pic>
      <p:pic>
        <p:nvPicPr>
          <p:cNvPr id="4112" name="Picture 16" descr="This AI doctor won't just diagnose you, it will explain its decision too -  Verdict">
            <a:extLst>
              <a:ext uri="{FF2B5EF4-FFF2-40B4-BE49-F238E27FC236}">
                <a16:creationId xmlns:a16="http://schemas.microsoft.com/office/drawing/2014/main" id="{2EB6C415-968A-5EAD-C415-12D1789DE2D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83051" y="145012"/>
            <a:ext cx="2837158" cy="203562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0" descr="Explainable AI: Getting it right in business | McKinsey">
            <a:extLst>
              <a:ext uri="{FF2B5EF4-FFF2-40B4-BE49-F238E27FC236}">
                <a16:creationId xmlns:a16="http://schemas.microsoft.com/office/drawing/2014/main" id="{51592540-B7F6-9A24-8886-418F00CADCE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398766" y="4931229"/>
            <a:ext cx="1798320" cy="1926771"/>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4" descr="AI And Privacy: Balancing Innovation with Data Protection - IABAC">
            <a:extLst>
              <a:ext uri="{FF2B5EF4-FFF2-40B4-BE49-F238E27FC236}">
                <a16:creationId xmlns:a16="http://schemas.microsoft.com/office/drawing/2014/main" id="{9D4EC2A1-9145-1BF3-0DED-58F4DD62764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481752" y="4917729"/>
            <a:ext cx="2746149" cy="161928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6">
            <a:extLst>
              <a:ext uri="{FF2B5EF4-FFF2-40B4-BE49-F238E27FC236}">
                <a16:creationId xmlns:a16="http://schemas.microsoft.com/office/drawing/2014/main" id="{CF4C58CC-A260-E231-B562-484A52A58A7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286785" y="4627565"/>
            <a:ext cx="1909445" cy="1909445"/>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Healthcare Robots are all set for next pandemic: Here's How!">
            <a:extLst>
              <a:ext uri="{FF2B5EF4-FFF2-40B4-BE49-F238E27FC236}">
                <a16:creationId xmlns:a16="http://schemas.microsoft.com/office/drawing/2014/main" id="{93F1A689-3900-95BE-A927-1A7B06FAB171}"/>
              </a:ext>
            </a:extLst>
          </p:cNvPr>
          <p:cNvPicPr>
            <a:picLocks noChangeAspect="1" noChangeArrowheads="1"/>
          </p:cNvPicPr>
          <p:nvPr/>
        </p:nvPicPr>
        <p:blipFill>
          <a:blip r:embed="rId10">
            <a:duotone>
              <a:prstClr val="black"/>
              <a:srgbClr val="258BA1">
                <a:tint val="45000"/>
                <a:satMod val="400000"/>
              </a:srgbClr>
            </a:duotone>
            <a:extLst>
              <a:ext uri="{BEBA8EAE-BF5A-486C-A8C5-ECC9F3942E4B}">
                <a14:imgProps xmlns:a14="http://schemas.microsoft.com/office/drawing/2010/main">
                  <a14:imgLayer r:embed="rId11">
                    <a14:imgEffect>
                      <a14:backgroundRemoval t="10000" b="90000" l="2000" r="97333">
                        <a14:foregroundMark x1="7000" y1="77600" x2="7000" y2="77600"/>
                        <a14:foregroundMark x1="2000" y1="61000" x2="2000" y2="61000"/>
                        <a14:foregroundMark x1="92333" y1="30200" x2="92333" y2="30200"/>
                        <a14:foregroundMark x1="97333" y1="23400" x2="97333" y2="23400"/>
                        <a14:backgroundMark x1="83667" y1="29600" x2="83667" y2="29600"/>
                        <a14:backgroundMark x1="55778" y1="38400" x2="49333" y2="37400"/>
                        <a14:backgroundMark x1="49333" y1="37400" x2="43778" y2="39600"/>
                        <a14:backgroundMark x1="43778" y1="39600" x2="43556" y2="39800"/>
                      </a14:backgroundRemoval>
                    </a14:imgEffect>
                  </a14:imgLayer>
                </a14:imgProps>
              </a:ext>
              <a:ext uri="{28A0092B-C50C-407E-A947-70E740481C1C}">
                <a14:useLocalDpi xmlns:a14="http://schemas.microsoft.com/office/drawing/2010/main" val="0"/>
              </a:ext>
            </a:extLst>
          </a:blip>
          <a:srcRect/>
          <a:stretch>
            <a:fillRect/>
          </a:stretch>
        </p:blipFill>
        <p:spPr bwMode="auto">
          <a:xfrm>
            <a:off x="519318" y="1481445"/>
            <a:ext cx="2649212" cy="14717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16704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32" name="Picture 8">
            <a:extLst>
              <a:ext uri="{FF2B5EF4-FFF2-40B4-BE49-F238E27FC236}">
                <a16:creationId xmlns:a16="http://schemas.microsoft.com/office/drawing/2014/main" id="{91D3CDBC-07F8-DEE8-F8B5-2D618D9095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12192000"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olo 1">
            <a:extLst>
              <a:ext uri="{FF2B5EF4-FFF2-40B4-BE49-F238E27FC236}">
                <a16:creationId xmlns:a16="http://schemas.microsoft.com/office/drawing/2014/main" id="{6ABE7871-49A9-3004-E65E-613EBF5BC435}"/>
              </a:ext>
            </a:extLst>
          </p:cNvPr>
          <p:cNvSpPr txBox="1">
            <a:spLocks/>
          </p:cNvSpPr>
          <p:nvPr/>
        </p:nvSpPr>
        <p:spPr>
          <a:xfrm>
            <a:off x="2606855" y="334965"/>
            <a:ext cx="6978290" cy="1050005"/>
          </a:xfrm>
          <a:prstGeom prst="rect">
            <a:avLst/>
          </a:prstGeom>
          <a:solidFill>
            <a:srgbClr val="BFF0FF"/>
          </a:solidFill>
          <a:ln>
            <a:noFill/>
          </a:ln>
          <a:effectLst>
            <a:outerShdw blurRad="63500" sx="102000" sy="102000" algn="ctr" rotWithShape="0">
              <a:prstClr val="black">
                <a:alpha val="40000"/>
              </a:prstClr>
            </a:outerShdw>
          </a:effectLst>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8000" b="1">
                <a:solidFill>
                  <a:srgbClr val="1F344A"/>
                </a:solidFill>
                <a:latin typeface="Century Gothic" panose="020B0502020202020204" pitchFamily="34" charset="0"/>
              </a:rPr>
              <a:t>Conclusions</a:t>
            </a:r>
            <a:endParaRPr lang="it-IT" sz="8000" b="1">
              <a:solidFill>
                <a:srgbClr val="1F344A"/>
              </a:solidFill>
              <a:latin typeface="Century Gothic" panose="020B0502020202020204" pitchFamily="34" charset="0"/>
            </a:endParaRPr>
          </a:p>
        </p:txBody>
      </p:sp>
    </p:spTree>
    <p:extLst>
      <p:ext uri="{BB962C8B-B14F-4D97-AF65-F5344CB8AC3E}">
        <p14:creationId xmlns:p14="http://schemas.microsoft.com/office/powerpoint/2010/main" val="2616705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6" presetClass="exit" presetSubtype="32" fill="hold" grpId="1" nodeType="clickEffect">
                                  <p:stCondLst>
                                    <p:cond delay="0"/>
                                  </p:stCondLst>
                                  <p:childTnLst>
                                    <p:animEffect transition="out" filter="circle(out)">
                                      <p:cBhvr>
                                        <p:cTn id="11" dur="2000"/>
                                        <p:tgtEl>
                                          <p:spTgt spid="2"/>
                                        </p:tgtEl>
                                      </p:cBhvr>
                                    </p:animEffect>
                                    <p:set>
                                      <p:cBhvr>
                                        <p:cTn id="12" dur="1" fill="hold">
                                          <p:stCondLst>
                                            <p:cond delay="19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91B0FCF-6A1C-7739-C67F-30E5710871B4}"/>
              </a:ext>
            </a:extLst>
          </p:cNvPr>
          <p:cNvSpPr txBox="1">
            <a:spLocks/>
          </p:cNvSpPr>
          <p:nvPr/>
        </p:nvSpPr>
        <p:spPr>
          <a:xfrm>
            <a:off x="246911" y="243511"/>
            <a:ext cx="4412306" cy="786263"/>
          </a:xfrm>
          <a:prstGeom prst="rect">
            <a:avLst/>
          </a:prstGeom>
          <a:noFill/>
          <a:ln>
            <a:noFill/>
          </a:ln>
          <a:effectLst/>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800" b="1">
                <a:solidFill>
                  <a:srgbClr val="258BA1"/>
                </a:solidFill>
                <a:latin typeface="Century Gothic" panose="020B0502020202020204" pitchFamily="34" charset="0"/>
              </a:rPr>
              <a:t>Conclusions</a:t>
            </a:r>
            <a:endParaRPr lang="it-IT" sz="4800" b="1">
              <a:solidFill>
                <a:srgbClr val="258BA1"/>
              </a:solidFill>
              <a:latin typeface="Century Gothic" panose="020B0502020202020204" pitchFamily="34" charset="0"/>
            </a:endParaRPr>
          </a:p>
        </p:txBody>
      </p:sp>
      <p:pic>
        <p:nvPicPr>
          <p:cNvPr id="4" name="Picture 4" descr="Robots help doctors analyze data in isometric illustration">
            <a:extLst>
              <a:ext uri="{FF2B5EF4-FFF2-40B4-BE49-F238E27FC236}">
                <a16:creationId xmlns:a16="http://schemas.microsoft.com/office/drawing/2014/main" id="{54FAAA6E-5491-E511-C3AB-39CA0174952F}"/>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backgroundRemoval t="9981" b="95393" l="9904" r="89936">
                        <a14:foregroundMark x1="46326" y1="41075" x2="46326" y2="41075"/>
                        <a14:foregroundMark x1="43450" y1="35317" x2="43131" y2="49136"/>
                        <a14:foregroundMark x1="39936" y1="42035" x2="43131" y2="36084"/>
                        <a14:foregroundMark x1="22045" y1="33013" x2="22364" y2="29750"/>
                        <a14:foregroundMark x1="22684" y1="31286" x2="25879" y2="57006"/>
                        <a14:foregroundMark x1="25879" y1="29942" x2="28594" y2="42802"/>
                        <a14:foregroundMark x1="23323" y1="23608" x2="20927" y2="31862"/>
                        <a14:foregroundMark x1="23482" y1="20154" x2="18211" y2="33205"/>
                        <a14:foregroundMark x1="18211" y1="33205" x2="17572" y2="51823"/>
                        <a14:foregroundMark x1="17572" y1="51823" x2="21246" y2="63724"/>
                        <a14:foregroundMark x1="21246" y1="63724" x2="30511" y2="54511"/>
                        <a14:foregroundMark x1="30511" y1="54511" x2="25399" y2="21881"/>
                        <a14:foregroundMark x1="25399" y1="21881" x2="22843" y2="21881"/>
                        <a14:foregroundMark x1="50160" y1="30902" x2="39617" y2="18042"/>
                        <a14:foregroundMark x1="39617" y1="18042" x2="44409" y2="9981"/>
                        <a14:foregroundMark x1="44409" y1="9981" x2="44888" y2="10749"/>
                        <a14:foregroundMark x1="47284" y1="29175" x2="36262" y2="34549"/>
                        <a14:foregroundMark x1="36262" y1="34549" x2="32268" y2="61612"/>
                        <a14:foregroundMark x1="32268" y1="61612" x2="34505" y2="78503"/>
                        <a14:foregroundMark x1="34505" y1="78503" x2="41534" y2="84645"/>
                        <a14:foregroundMark x1="41534" y1="84645" x2="51917" y2="82726"/>
                        <a14:foregroundMark x1="51917" y1="82726" x2="53514" y2="55278"/>
                        <a14:foregroundMark x1="53514" y1="55278" x2="48562" y2="30326"/>
                        <a14:foregroundMark x1="48562" y1="30326" x2="47444" y2="28215"/>
                        <a14:foregroundMark x1="47125" y1="60461" x2="35144" y2="52975"/>
                        <a14:foregroundMark x1="35144" y1="52975" x2="34505" y2="52783"/>
                        <a14:foregroundMark x1="57348" y1="37428" x2="57348" y2="37428"/>
                        <a14:foregroundMark x1="67891" y1="35317" x2="67891" y2="35317"/>
                        <a14:foregroundMark x1="55112" y1="84261" x2="52875" y2="80038"/>
                        <a14:foregroundMark x1="65016" y1="87332" x2="63898" y2="77351"/>
                        <a14:foregroundMark x1="63898" y1="77351" x2="56869" y2="68714"/>
                        <a14:foregroundMark x1="56869" y1="68714" x2="35304" y2="68714"/>
                        <a14:foregroundMark x1="35304" y1="68714" x2="25719" y2="74280"/>
                        <a14:foregroundMark x1="25719" y1="74280" x2="22045" y2="85221"/>
                        <a14:foregroundMark x1="22045" y1="85221" x2="30032" y2="93282"/>
                        <a14:foregroundMark x1="30032" y1="93282" x2="46166" y2="96545"/>
                        <a14:foregroundMark x1="46166" y1="96545" x2="54792" y2="95393"/>
                        <a14:foregroundMark x1="54792" y1="95393" x2="65495" y2="86372"/>
                        <a14:foregroundMark x1="23003" y1="82150" x2="24441" y2="72553"/>
                        <a14:foregroundMark x1="24441" y1="72553" x2="33227" y2="68714"/>
                        <a14:foregroundMark x1="31310" y1="69674" x2="23802" y2="75432"/>
                        <a14:foregroundMark x1="23802" y1="75432" x2="22524" y2="82917"/>
                        <a14:foregroundMark x1="64696" y1="87332" x2="67412" y2="77543"/>
                        <a14:foregroundMark x1="67412" y1="77543" x2="61502" y2="72745"/>
                        <a14:foregroundMark x1="62460" y1="71785" x2="67891" y2="81766"/>
                        <a14:foregroundMark x1="67891" y1="81766" x2="65016" y2="87140"/>
                        <a14:foregroundMark x1="64377" y1="75624" x2="63898" y2="74472"/>
                        <a14:foregroundMark x1="66454" y1="77927" x2="67572" y2="78695"/>
                        <a14:foregroundMark x1="64058" y1="79079" x2="64217" y2="69866"/>
                        <a14:foregroundMark x1="64537" y1="78119" x2="67093" y2="79655"/>
                        <a14:foregroundMark x1="67572" y1="80230" x2="65016" y2="71401"/>
                        <a14:foregroundMark x1="21885" y1="86372" x2="22045" y2="75432"/>
                        <a14:foregroundMark x1="22045" y1="75432" x2="25559" y2="72937"/>
                      </a14:backgroundRemoval>
                    </a14:imgEffect>
                  </a14:imgLayer>
                </a14:imgProps>
              </a:ext>
              <a:ext uri="{28A0092B-C50C-407E-A947-70E740481C1C}">
                <a14:useLocalDpi xmlns:a14="http://schemas.microsoft.com/office/drawing/2010/main" val="0"/>
              </a:ext>
            </a:extLst>
          </a:blip>
          <a:srcRect l="14558" r="9832" b="1934"/>
          <a:stretch/>
        </p:blipFill>
        <p:spPr bwMode="auto">
          <a:xfrm>
            <a:off x="8661509" y="0"/>
            <a:ext cx="3530491" cy="3810996"/>
          </a:xfrm>
          <a:prstGeom prst="rect">
            <a:avLst/>
          </a:prstGeom>
          <a:noFill/>
          <a:extLst>
            <a:ext uri="{909E8E84-426E-40DD-AFC4-6F175D3DCCD1}">
              <a14:hiddenFill xmlns:a14="http://schemas.microsoft.com/office/drawing/2010/main">
                <a:solidFill>
                  <a:srgbClr val="FFFFFF"/>
                </a:solidFill>
              </a14:hiddenFill>
            </a:ext>
          </a:extLst>
        </p:spPr>
      </p:pic>
      <p:sp>
        <p:nvSpPr>
          <p:cNvPr id="7" name="CasellaDiTesto 6">
            <a:extLst>
              <a:ext uri="{FF2B5EF4-FFF2-40B4-BE49-F238E27FC236}">
                <a16:creationId xmlns:a16="http://schemas.microsoft.com/office/drawing/2014/main" id="{0BA83CBD-5782-9375-A811-F6E7A53CF62B}"/>
              </a:ext>
            </a:extLst>
          </p:cNvPr>
          <p:cNvSpPr txBox="1"/>
          <p:nvPr/>
        </p:nvSpPr>
        <p:spPr>
          <a:xfrm>
            <a:off x="2453064" y="1333064"/>
            <a:ext cx="5570991" cy="2308324"/>
          </a:xfrm>
          <a:prstGeom prst="rect">
            <a:avLst/>
          </a:prstGeom>
          <a:noFill/>
        </p:spPr>
        <p:txBody>
          <a:bodyPr wrap="square" rtlCol="0">
            <a:spAutoFit/>
          </a:bodyPr>
          <a:lstStyle/>
          <a:p>
            <a:pPr algn="ctr"/>
            <a:r>
              <a:rPr lang="en-US" b="0" i="1">
                <a:solidFill>
                  <a:srgbClr val="333333"/>
                </a:solidFill>
                <a:effectLst/>
                <a:latin typeface="Century Gothic" panose="020B0502020202020204" pitchFamily="34" charset="0"/>
              </a:rPr>
              <a:t>"</a:t>
            </a:r>
            <a:r>
              <a:rPr lang="en-US" b="0" i="1" u="sng">
                <a:solidFill>
                  <a:srgbClr val="333333"/>
                </a:solidFill>
                <a:effectLst/>
                <a:latin typeface="Century Gothic" panose="020B0502020202020204" pitchFamily="34" charset="0"/>
              </a:rPr>
              <a:t>As autopilot in aviation</a:t>
            </a:r>
            <a:r>
              <a:rPr lang="en-US" b="0" i="1">
                <a:solidFill>
                  <a:srgbClr val="333333"/>
                </a:solidFill>
                <a:effectLst/>
                <a:latin typeface="Century Gothic" panose="020B0502020202020204" pitchFamily="34" charset="0"/>
              </a:rPr>
              <a:t>. The innovation did not replace real pilots, it only augmented their tasks. On very long flights, it is handy to turn on the autopilot, but they are useless when you need rapid judgment. </a:t>
            </a:r>
          </a:p>
          <a:p>
            <a:pPr algn="ctr"/>
            <a:r>
              <a:rPr lang="en-US" b="0" i="1">
                <a:solidFill>
                  <a:srgbClr val="333333"/>
                </a:solidFill>
                <a:effectLst/>
                <a:latin typeface="Century Gothic" panose="020B0502020202020204" pitchFamily="34" charset="0"/>
              </a:rPr>
              <a:t>So, </a:t>
            </a:r>
            <a:r>
              <a:rPr lang="en-US" b="0" i="1" u="sng">
                <a:solidFill>
                  <a:srgbClr val="333333"/>
                </a:solidFill>
                <a:effectLst/>
                <a:latin typeface="Century Gothic" panose="020B0502020202020204" pitchFamily="34" charset="0"/>
              </a:rPr>
              <a:t>the combination of humans and machines is the winning solution</a:t>
            </a:r>
            <a:r>
              <a:rPr lang="en-US" b="0" i="1">
                <a:solidFill>
                  <a:srgbClr val="333333"/>
                </a:solidFill>
                <a:effectLst/>
                <a:latin typeface="Century Gothic" panose="020B0502020202020204" pitchFamily="34" charset="0"/>
              </a:rPr>
              <a:t>. And it will be the same in healthcare." </a:t>
            </a:r>
            <a:r>
              <a:rPr lang="it-IT">
                <a:latin typeface="Century Gothic"/>
                <a:ea typeface="+mn-lt"/>
                <a:cs typeface="+mn-lt"/>
                <a:hlinkClick r:id="rId4" action="ppaction://hlinksldjump"/>
              </a:rPr>
              <a:t>[6,7]</a:t>
            </a:r>
            <a:r>
              <a:rPr lang="it-IT">
                <a:latin typeface="Century Gothic"/>
                <a:ea typeface="+mn-lt"/>
                <a:cs typeface="+mn-lt"/>
              </a:rPr>
              <a:t> </a:t>
            </a:r>
            <a:endParaRPr lang="it-IT">
              <a:latin typeface="Century Gothic" panose="020B0502020202020204" pitchFamily="34" charset="0"/>
            </a:endParaRPr>
          </a:p>
        </p:txBody>
      </p:sp>
      <p:sp>
        <p:nvSpPr>
          <p:cNvPr id="8" name="CasellaDiTesto 7">
            <a:extLst>
              <a:ext uri="{FF2B5EF4-FFF2-40B4-BE49-F238E27FC236}">
                <a16:creationId xmlns:a16="http://schemas.microsoft.com/office/drawing/2014/main" id="{A0AFB530-D9A7-AF96-FF02-19FA52F2D991}"/>
              </a:ext>
            </a:extLst>
          </p:cNvPr>
          <p:cNvSpPr txBox="1"/>
          <p:nvPr/>
        </p:nvSpPr>
        <p:spPr>
          <a:xfrm>
            <a:off x="2453064" y="4052761"/>
            <a:ext cx="7542814" cy="646331"/>
          </a:xfrm>
          <a:prstGeom prst="rect">
            <a:avLst/>
          </a:prstGeom>
          <a:solidFill>
            <a:srgbClr val="F2FAFC"/>
          </a:solidFill>
          <a:ln w="19050">
            <a:solidFill>
              <a:srgbClr val="258BA1"/>
            </a:solidFill>
          </a:ln>
          <a:effectLst>
            <a:outerShdw blurRad="63500" sx="102000" sy="102000" algn="ctr" rotWithShape="0">
              <a:prstClr val="black">
                <a:alpha val="40000"/>
              </a:prstClr>
            </a:outerShdw>
          </a:effectLst>
        </p:spPr>
        <p:txBody>
          <a:bodyPr wrap="square" rtlCol="0">
            <a:spAutoFit/>
          </a:bodyPr>
          <a:lstStyle/>
          <a:p>
            <a:pPr algn="ctr"/>
            <a:r>
              <a:rPr lang="en-GB" kern="100">
                <a:effectLst/>
                <a:latin typeface="Century Gothic" panose="020B0502020202020204" pitchFamily="34" charset="0"/>
                <a:ea typeface="Calibri" panose="020F0502020204030204" pitchFamily="34" charset="0"/>
                <a:cs typeface="Times New Roman" panose="02020603050405020304" pitchFamily="18" charset="0"/>
              </a:rPr>
              <a:t>AI and medical professionals show better results when they complement each other rather than work in isolation.</a:t>
            </a:r>
            <a:endParaRPr lang="it-IT" kern="10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9" name="Picture 2" descr="pilot and doctor using face masks Stock Vector Image &amp; Art - Alamy">
            <a:extLst>
              <a:ext uri="{FF2B5EF4-FFF2-40B4-BE49-F238E27FC236}">
                <a16:creationId xmlns:a16="http://schemas.microsoft.com/office/drawing/2014/main" id="{A772A78F-EF44-0113-BD9B-72179323F8F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67" r="-267" b="6526"/>
          <a:stretch/>
        </p:blipFill>
        <p:spPr bwMode="auto">
          <a:xfrm>
            <a:off x="455076" y="1333064"/>
            <a:ext cx="1533718" cy="2718691"/>
          </a:xfrm>
          <a:prstGeom prst="rect">
            <a:avLst/>
          </a:prstGeom>
          <a:noFill/>
          <a:extLst>
            <a:ext uri="{909E8E84-426E-40DD-AFC4-6F175D3DCCD1}">
              <a14:hiddenFill xmlns:a14="http://schemas.microsoft.com/office/drawing/2010/main">
                <a:solidFill>
                  <a:srgbClr val="FFFFFF"/>
                </a:solidFill>
              </a14:hiddenFill>
            </a:ext>
          </a:extLst>
        </p:spPr>
      </p:pic>
      <p:pic>
        <p:nvPicPr>
          <p:cNvPr id="10" name="Immagine 9">
            <a:extLst>
              <a:ext uri="{FF2B5EF4-FFF2-40B4-BE49-F238E27FC236}">
                <a16:creationId xmlns:a16="http://schemas.microsoft.com/office/drawing/2014/main" id="{BB1709FA-D646-2CFA-47D3-7D74C89B924F}"/>
              </a:ext>
            </a:extLst>
          </p:cNvPr>
          <p:cNvPicPr>
            <a:picLocks noChangeAspect="1"/>
          </p:cNvPicPr>
          <p:nvPr/>
        </p:nvPicPr>
        <p:blipFill>
          <a:blip r:embed="rId6"/>
          <a:stretch>
            <a:fillRect/>
          </a:stretch>
        </p:blipFill>
        <p:spPr>
          <a:xfrm>
            <a:off x="8518315" y="4892005"/>
            <a:ext cx="2955126" cy="1822043"/>
          </a:xfrm>
          <a:prstGeom prst="rect">
            <a:avLst/>
          </a:prstGeom>
        </p:spPr>
      </p:pic>
      <p:sp>
        <p:nvSpPr>
          <p:cNvPr id="11" name="CasellaDiTesto 10">
            <a:extLst>
              <a:ext uri="{FF2B5EF4-FFF2-40B4-BE49-F238E27FC236}">
                <a16:creationId xmlns:a16="http://schemas.microsoft.com/office/drawing/2014/main" id="{285BBD12-6647-AA56-643F-5D3CA06A6A4E}"/>
              </a:ext>
            </a:extLst>
          </p:cNvPr>
          <p:cNvSpPr txBox="1"/>
          <p:nvPr/>
        </p:nvSpPr>
        <p:spPr>
          <a:xfrm>
            <a:off x="878553" y="5141308"/>
            <a:ext cx="6705886" cy="1323439"/>
          </a:xfrm>
          <a:prstGeom prst="rect">
            <a:avLst/>
          </a:prstGeom>
          <a:noFill/>
        </p:spPr>
        <p:txBody>
          <a:bodyPr wrap="square">
            <a:spAutoFit/>
          </a:bodyPr>
          <a:lstStyle/>
          <a:p>
            <a:pPr algn="ctr"/>
            <a:r>
              <a:rPr lang="en-US" sz="2000" b="0" i="1">
                <a:solidFill>
                  <a:srgbClr val="212121"/>
                </a:solidFill>
                <a:effectLst/>
                <a:latin typeface="Century Gothic" panose="020B0502020202020204" pitchFamily="34" charset="0"/>
              </a:rPr>
              <a:t>"With AI, it is easier for medical professionals to care for a larger number of patients. AI tools help them make better diagnostic decisions, improve treatment outcomes and reduce medical errors." </a:t>
            </a:r>
            <a:r>
              <a:rPr lang="it-IT" sz="2000">
                <a:latin typeface="Century Gothic"/>
                <a:ea typeface="+mn-lt"/>
                <a:cs typeface="+mn-lt"/>
                <a:hlinkClick r:id="rId4" action="ppaction://hlinksldjump"/>
              </a:rPr>
              <a:t>[8]</a:t>
            </a:r>
            <a:endParaRPr lang="it-IT" sz="2000" i="1">
              <a:latin typeface="Century Gothic" panose="020B0502020202020204" pitchFamily="34" charset="0"/>
            </a:endParaRPr>
          </a:p>
        </p:txBody>
      </p:sp>
    </p:spTree>
    <p:extLst>
      <p:ext uri="{BB962C8B-B14F-4D97-AF65-F5344CB8AC3E}">
        <p14:creationId xmlns:p14="http://schemas.microsoft.com/office/powerpoint/2010/main" val="37666122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par>
                          <p:cTn id="19" fill="hold">
                            <p:stCondLst>
                              <p:cond delay="500"/>
                            </p:stCondLst>
                            <p:childTnLst>
                              <p:par>
                                <p:cTn id="20" presetID="26" presetClass="emph" presetSubtype="0" fill="hold" grpId="1" nodeType="afterEffect">
                                  <p:stCondLst>
                                    <p:cond delay="0"/>
                                  </p:stCondLst>
                                  <p:childTnLst>
                                    <p:animEffect transition="out" filter="fade">
                                      <p:cBhvr>
                                        <p:cTn id="21" dur="500" tmFilter="0, 0; .2, .5; .8, .5; 1, 0"/>
                                        <p:tgtEl>
                                          <p:spTgt spid="7"/>
                                        </p:tgtEl>
                                      </p:cBhvr>
                                    </p:animEffect>
                                    <p:animScale>
                                      <p:cBhvr>
                                        <p:cTn id="22" dur="250" autoRev="1" fill="hold"/>
                                        <p:tgtEl>
                                          <p:spTgt spid="7"/>
                                        </p:tgtEl>
                                      </p:cBhvr>
                                      <p:by x="105000" y="105000"/>
                                    </p:animScale>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par>
                          <p:cTn id="28" fill="hold">
                            <p:stCondLst>
                              <p:cond delay="500"/>
                            </p:stCondLst>
                            <p:childTnLst>
                              <p:par>
                                <p:cTn id="29" presetID="26" presetClass="emph" presetSubtype="0" fill="hold" grpId="1" nodeType="afterEffect">
                                  <p:stCondLst>
                                    <p:cond delay="0"/>
                                  </p:stCondLst>
                                  <p:childTnLst>
                                    <p:animEffect transition="out" filter="fade">
                                      <p:cBhvr>
                                        <p:cTn id="30" dur="500" tmFilter="0, 0; .2, .5; .8, .5; 1, 0"/>
                                        <p:tgtEl>
                                          <p:spTgt spid="8"/>
                                        </p:tgtEl>
                                      </p:cBhvr>
                                    </p:animEffect>
                                    <p:animScale>
                                      <p:cBhvr>
                                        <p:cTn id="31" dur="250" autoRev="1" fill="hold"/>
                                        <p:tgtEl>
                                          <p:spTgt spid="8"/>
                                        </p:tgtEl>
                                      </p:cBhvr>
                                      <p:by x="105000" y="105000"/>
                                    </p:animScale>
                                  </p:childTnLst>
                                </p:cTn>
                              </p:par>
                              <p:par>
                                <p:cTn id="32" presetID="10" presetClass="entr" presetSubtype="0" fill="hold" nodeType="with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fade">
                                      <p:cBhvr>
                                        <p:cTn id="34" dur="500"/>
                                        <p:tgtEl>
                                          <p:spTgt spid="10"/>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500"/>
                                        <p:tgtEl>
                                          <p:spTgt spid="11"/>
                                        </p:tgtEl>
                                      </p:cBhvr>
                                    </p:animEffect>
                                  </p:childTnLst>
                                </p:cTn>
                              </p:par>
                            </p:childTnLst>
                          </p:cTn>
                        </p:par>
                        <p:par>
                          <p:cTn id="38" fill="hold">
                            <p:stCondLst>
                              <p:cond delay="1000"/>
                            </p:stCondLst>
                            <p:childTnLst>
                              <p:par>
                                <p:cTn id="39" presetID="26" presetClass="emph" presetSubtype="0" fill="hold" grpId="1" nodeType="afterEffect">
                                  <p:stCondLst>
                                    <p:cond delay="0"/>
                                  </p:stCondLst>
                                  <p:childTnLst>
                                    <p:animEffect transition="out" filter="fade">
                                      <p:cBhvr>
                                        <p:cTn id="40" dur="500" tmFilter="0, 0; .2, .5; .8, .5; 1, 0"/>
                                        <p:tgtEl>
                                          <p:spTgt spid="11"/>
                                        </p:tgtEl>
                                      </p:cBhvr>
                                    </p:animEffect>
                                    <p:animScale>
                                      <p:cBhvr>
                                        <p:cTn id="41" dur="250" autoRev="1" fill="hold"/>
                                        <p:tgtEl>
                                          <p:spTgt spid="11"/>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7" grpId="1"/>
      <p:bldP spid="8" grpId="0" animBg="1"/>
      <p:bldP spid="8" grpId="1" animBg="1"/>
      <p:bldP spid="11" grpId="0"/>
      <p:bldP spid="11" grpId="1"/>
    </p:bldLst>
  </p:timing>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olo 1">
            <a:extLst>
              <a:ext uri="{FF2B5EF4-FFF2-40B4-BE49-F238E27FC236}">
                <a16:creationId xmlns:a16="http://schemas.microsoft.com/office/drawing/2014/main" id="{A277E721-8E2F-85CE-EC36-7B84DAA7E497}"/>
              </a:ext>
            </a:extLst>
          </p:cNvPr>
          <p:cNvSpPr txBox="1">
            <a:spLocks/>
          </p:cNvSpPr>
          <p:nvPr/>
        </p:nvSpPr>
        <p:spPr>
          <a:xfrm>
            <a:off x="3642181" y="452933"/>
            <a:ext cx="4577080" cy="1133499"/>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atin typeface="Century Gothic" panose="020B0502020202020204" pitchFamily="34" charset="0"/>
              </a:rPr>
              <a:t>AI as a </a:t>
            </a:r>
            <a:r>
              <a:rPr lang="en-US" b="1">
                <a:solidFill>
                  <a:srgbClr val="258BA1"/>
                </a:solidFill>
                <a:latin typeface="Century Gothic" panose="020B0502020202020204" pitchFamily="34" charset="0"/>
              </a:rPr>
              <a:t>support</a:t>
            </a:r>
            <a:endParaRPr lang="it-IT" b="1">
              <a:solidFill>
                <a:srgbClr val="258BA1"/>
              </a:solidFill>
              <a:latin typeface="Century Gothic" panose="020B0502020202020204" pitchFamily="34" charset="0"/>
            </a:endParaRPr>
          </a:p>
        </p:txBody>
      </p:sp>
      <p:pic>
        <p:nvPicPr>
          <p:cNvPr id="16" name="Immagine 15">
            <a:extLst>
              <a:ext uri="{FF2B5EF4-FFF2-40B4-BE49-F238E27FC236}">
                <a16:creationId xmlns:a16="http://schemas.microsoft.com/office/drawing/2014/main" id="{55BD875A-B248-3C97-FE92-59229A49C412}"/>
              </a:ext>
            </a:extLst>
          </p:cNvPr>
          <p:cNvPicPr>
            <a:picLocks noChangeAspect="1"/>
          </p:cNvPicPr>
          <p:nvPr/>
        </p:nvPicPr>
        <p:blipFill>
          <a:blip r:embed="rId2"/>
          <a:stretch>
            <a:fillRect/>
          </a:stretch>
        </p:blipFill>
        <p:spPr>
          <a:xfrm>
            <a:off x="8515514" y="3023996"/>
            <a:ext cx="2955126" cy="1822043"/>
          </a:xfrm>
          <a:prstGeom prst="rect">
            <a:avLst/>
          </a:prstGeom>
        </p:spPr>
      </p:pic>
      <p:sp>
        <p:nvSpPr>
          <p:cNvPr id="4" name="CasellaDiTesto 3">
            <a:extLst>
              <a:ext uri="{FF2B5EF4-FFF2-40B4-BE49-F238E27FC236}">
                <a16:creationId xmlns:a16="http://schemas.microsoft.com/office/drawing/2014/main" id="{A7F1C547-0551-0149-1195-4661D692C881}"/>
              </a:ext>
            </a:extLst>
          </p:cNvPr>
          <p:cNvSpPr txBox="1"/>
          <p:nvPr/>
        </p:nvSpPr>
        <p:spPr>
          <a:xfrm>
            <a:off x="3103415" y="1380450"/>
            <a:ext cx="8229975" cy="1477328"/>
          </a:xfrm>
          <a:prstGeom prst="rect">
            <a:avLst/>
          </a:prstGeom>
          <a:noFill/>
        </p:spPr>
        <p:txBody>
          <a:bodyPr wrap="square" rtlCol="0">
            <a:spAutoFit/>
          </a:bodyPr>
          <a:lstStyle/>
          <a:p>
            <a:pPr algn="ctr"/>
            <a:r>
              <a:rPr lang="en-US" b="0" i="1">
                <a:solidFill>
                  <a:srgbClr val="333333"/>
                </a:solidFill>
                <a:effectLst/>
                <a:latin typeface="Century Gothic" panose="020B0502020202020204" pitchFamily="34" charset="0"/>
              </a:rPr>
              <a:t>"</a:t>
            </a:r>
            <a:r>
              <a:rPr lang="en-US" b="0" i="1" u="sng">
                <a:solidFill>
                  <a:srgbClr val="333333"/>
                </a:solidFill>
                <a:effectLst/>
                <a:latin typeface="Century Gothic" panose="020B0502020202020204" pitchFamily="34" charset="0"/>
              </a:rPr>
              <a:t>As autopilot in aviation</a:t>
            </a:r>
            <a:r>
              <a:rPr lang="en-US" b="0" i="1">
                <a:solidFill>
                  <a:srgbClr val="333333"/>
                </a:solidFill>
                <a:effectLst/>
                <a:latin typeface="Century Gothic" panose="020B0502020202020204" pitchFamily="34" charset="0"/>
              </a:rPr>
              <a:t>. The innovation did not replace real pilots, it only augmented their tasks. On very long flights, it is handy to turn on the autopilot, but they are useless when you need rapid judgment. </a:t>
            </a:r>
          </a:p>
          <a:p>
            <a:pPr algn="ctr"/>
            <a:r>
              <a:rPr lang="en-US" b="0" i="1">
                <a:solidFill>
                  <a:srgbClr val="333333"/>
                </a:solidFill>
                <a:effectLst/>
                <a:latin typeface="Century Gothic" panose="020B0502020202020204" pitchFamily="34" charset="0"/>
              </a:rPr>
              <a:t>So, </a:t>
            </a:r>
            <a:r>
              <a:rPr lang="en-US" b="0" i="1" u="sng">
                <a:solidFill>
                  <a:srgbClr val="333333"/>
                </a:solidFill>
                <a:effectLst/>
                <a:latin typeface="Century Gothic" panose="020B0502020202020204" pitchFamily="34" charset="0"/>
              </a:rPr>
              <a:t>the combination of humans and machines is the winning solution</a:t>
            </a:r>
            <a:r>
              <a:rPr lang="en-US" b="0" i="1">
                <a:solidFill>
                  <a:srgbClr val="333333"/>
                </a:solidFill>
                <a:effectLst/>
                <a:latin typeface="Century Gothic" panose="020B0502020202020204" pitchFamily="34" charset="0"/>
              </a:rPr>
              <a:t>. And it will be the same in healthcare." </a:t>
            </a:r>
            <a:r>
              <a:rPr lang="it-IT">
                <a:latin typeface="Century Gothic"/>
                <a:ea typeface="+mn-lt"/>
                <a:cs typeface="+mn-lt"/>
                <a:hlinkClick r:id="rId3" action="ppaction://hlinksldjump"/>
              </a:rPr>
              <a:t>[6,7]</a:t>
            </a:r>
            <a:r>
              <a:rPr lang="it-IT">
                <a:latin typeface="Century Gothic"/>
                <a:ea typeface="+mn-lt"/>
                <a:cs typeface="+mn-lt"/>
              </a:rPr>
              <a:t> </a:t>
            </a:r>
            <a:endParaRPr lang="it-IT">
              <a:latin typeface="Century Gothic" panose="020B0502020202020204" pitchFamily="34" charset="0"/>
            </a:endParaRPr>
          </a:p>
        </p:txBody>
      </p:sp>
      <p:sp>
        <p:nvSpPr>
          <p:cNvPr id="6" name="CasellaDiTesto 5">
            <a:extLst>
              <a:ext uri="{FF2B5EF4-FFF2-40B4-BE49-F238E27FC236}">
                <a16:creationId xmlns:a16="http://schemas.microsoft.com/office/drawing/2014/main" id="{4C2E82E5-1BC0-3FD3-FBA7-FCF6C670E69C}"/>
              </a:ext>
            </a:extLst>
          </p:cNvPr>
          <p:cNvSpPr txBox="1"/>
          <p:nvPr/>
        </p:nvSpPr>
        <p:spPr>
          <a:xfrm>
            <a:off x="3225335" y="3366785"/>
            <a:ext cx="4709339" cy="923330"/>
          </a:xfrm>
          <a:prstGeom prst="rect">
            <a:avLst/>
          </a:prstGeom>
          <a:solidFill>
            <a:srgbClr val="F2FAFC"/>
          </a:solidFill>
          <a:ln w="19050">
            <a:solidFill>
              <a:srgbClr val="258BA1"/>
            </a:solidFill>
          </a:ln>
          <a:effectLst>
            <a:outerShdw blurRad="63500" sx="102000" sy="102000" algn="ctr" rotWithShape="0">
              <a:prstClr val="black">
                <a:alpha val="40000"/>
              </a:prstClr>
            </a:outerShdw>
          </a:effectLst>
        </p:spPr>
        <p:txBody>
          <a:bodyPr wrap="square" rtlCol="0">
            <a:spAutoFit/>
          </a:bodyPr>
          <a:lstStyle/>
          <a:p>
            <a:pPr algn="ctr"/>
            <a:r>
              <a:rPr lang="en-GB" kern="100">
                <a:effectLst/>
                <a:latin typeface="Century Gothic" panose="020B0502020202020204" pitchFamily="34" charset="0"/>
                <a:ea typeface="Calibri" panose="020F0502020204030204" pitchFamily="34" charset="0"/>
                <a:cs typeface="Times New Roman" panose="02020603050405020304" pitchFamily="18" charset="0"/>
              </a:rPr>
              <a:t>AI and medical professionals show better results when they complement each other rather than work in isolation.</a:t>
            </a:r>
            <a:endParaRPr lang="it-IT" kern="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 name="CasellaDiTesto 7">
            <a:extLst>
              <a:ext uri="{FF2B5EF4-FFF2-40B4-BE49-F238E27FC236}">
                <a16:creationId xmlns:a16="http://schemas.microsoft.com/office/drawing/2014/main" id="{CE162860-3538-BC35-4021-13FCBF07067B}"/>
              </a:ext>
            </a:extLst>
          </p:cNvPr>
          <p:cNvSpPr txBox="1"/>
          <p:nvPr/>
        </p:nvSpPr>
        <p:spPr>
          <a:xfrm>
            <a:off x="4764754" y="5095165"/>
            <a:ext cx="6705886" cy="1323439"/>
          </a:xfrm>
          <a:prstGeom prst="rect">
            <a:avLst/>
          </a:prstGeom>
          <a:noFill/>
        </p:spPr>
        <p:txBody>
          <a:bodyPr wrap="square">
            <a:spAutoFit/>
          </a:bodyPr>
          <a:lstStyle/>
          <a:p>
            <a:pPr algn="ctr"/>
            <a:r>
              <a:rPr lang="en-US" sz="2000" b="0" i="1">
                <a:solidFill>
                  <a:srgbClr val="212121"/>
                </a:solidFill>
                <a:effectLst/>
                <a:latin typeface="Century Gothic" panose="020B0502020202020204" pitchFamily="34" charset="0"/>
              </a:rPr>
              <a:t>"With AI, it is easier for medical professionals to care for a larger number of patients. AI tools help them make better diagnostic decisions, improve treatment outcomes and reduce medical errors." </a:t>
            </a:r>
            <a:r>
              <a:rPr lang="it-IT" sz="2000">
                <a:latin typeface="Century Gothic"/>
                <a:ea typeface="+mn-lt"/>
                <a:cs typeface="+mn-lt"/>
                <a:hlinkClick r:id="rId3" action="ppaction://hlinksldjump"/>
              </a:rPr>
              <a:t>[8]</a:t>
            </a:r>
            <a:endParaRPr lang="it-IT" sz="2000" i="1">
              <a:latin typeface="Century Gothic" panose="020B0502020202020204" pitchFamily="34" charset="0"/>
            </a:endParaRPr>
          </a:p>
        </p:txBody>
      </p:sp>
      <p:pic>
        <p:nvPicPr>
          <p:cNvPr id="1026" name="Picture 2" descr="pilot and doctor using face masks Stock Vector Image &amp; Art - Alamy">
            <a:extLst>
              <a:ext uri="{FF2B5EF4-FFF2-40B4-BE49-F238E27FC236}">
                <a16:creationId xmlns:a16="http://schemas.microsoft.com/office/drawing/2014/main" id="{04BDF0D2-A887-7336-2782-F56D7F10D13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67" r="-267" b="6526"/>
          <a:stretch/>
        </p:blipFill>
        <p:spPr bwMode="auto">
          <a:xfrm>
            <a:off x="652275" y="1019682"/>
            <a:ext cx="1660129" cy="2942769"/>
          </a:xfrm>
          <a:prstGeom prst="rect">
            <a:avLst/>
          </a:prstGeom>
          <a:noFill/>
          <a:extLst>
            <a:ext uri="{909E8E84-426E-40DD-AFC4-6F175D3DCCD1}">
              <a14:hiddenFill xmlns:a14="http://schemas.microsoft.com/office/drawing/2010/main">
                <a:solidFill>
                  <a:srgbClr val="FFFFFF"/>
                </a:solidFill>
              </a14:hiddenFill>
            </a:ext>
          </a:extLst>
        </p:spPr>
      </p:pic>
      <p:pic>
        <p:nvPicPr>
          <p:cNvPr id="14" name="Immagine 13">
            <a:extLst>
              <a:ext uri="{FF2B5EF4-FFF2-40B4-BE49-F238E27FC236}">
                <a16:creationId xmlns:a16="http://schemas.microsoft.com/office/drawing/2014/main" id="{CAE87FA9-6102-C7F2-FEBC-727066F3D5CE}"/>
              </a:ext>
            </a:extLst>
          </p:cNvPr>
          <p:cNvPicPr>
            <a:picLocks noChangeAspect="1"/>
          </p:cNvPicPr>
          <p:nvPr/>
        </p:nvPicPr>
        <p:blipFill>
          <a:blip r:embed="rId5"/>
          <a:stretch>
            <a:fillRect/>
          </a:stretch>
        </p:blipFill>
        <p:spPr>
          <a:xfrm>
            <a:off x="544731" y="4497892"/>
            <a:ext cx="3905474" cy="2248348"/>
          </a:xfrm>
          <a:prstGeom prst="rect">
            <a:avLst/>
          </a:prstGeom>
        </p:spPr>
      </p:pic>
    </p:spTree>
    <p:extLst>
      <p:ext uri="{BB962C8B-B14F-4D97-AF65-F5344CB8AC3E}">
        <p14:creationId xmlns:p14="http://schemas.microsoft.com/office/powerpoint/2010/main" val="36034945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1026"/>
                                        </p:tgtEl>
                                        <p:attrNameLst>
                                          <p:attrName>style.visibility</p:attrName>
                                        </p:attrNameLst>
                                      </p:cBhvr>
                                      <p:to>
                                        <p:strVal val="visible"/>
                                      </p:to>
                                    </p:set>
                                    <p:animEffect transition="in" filter="fade">
                                      <p:cBhvr>
                                        <p:cTn id="10" dur="500"/>
                                        <p:tgtEl>
                                          <p:spTgt spid="102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par>
                          <p:cTn id="14" fill="hold">
                            <p:stCondLst>
                              <p:cond delay="500"/>
                            </p:stCondLst>
                            <p:childTnLst>
                              <p:par>
                                <p:cTn id="15" presetID="26" presetClass="emph" presetSubtype="0" fill="hold" grpId="1" nodeType="afterEffect">
                                  <p:stCondLst>
                                    <p:cond delay="0"/>
                                  </p:stCondLst>
                                  <p:childTnLst>
                                    <p:animEffect transition="out" filter="fade">
                                      <p:cBhvr>
                                        <p:cTn id="16" dur="500" tmFilter="0, 0; .2, .5; .8, .5; 1, 0"/>
                                        <p:tgtEl>
                                          <p:spTgt spid="4"/>
                                        </p:tgtEl>
                                      </p:cBhvr>
                                    </p:animEffect>
                                    <p:animScale>
                                      <p:cBhvr>
                                        <p:cTn id="17" dur="250" autoRev="1" fill="hold"/>
                                        <p:tgtEl>
                                          <p:spTgt spid="4"/>
                                        </p:tgtEl>
                                      </p:cBhvr>
                                      <p:by x="105000" y="105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par>
                                <p:cTn id="23" presetID="10" presetClass="entr" presetSubtype="0" fill="hold"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par>
                          <p:cTn id="26" fill="hold">
                            <p:stCondLst>
                              <p:cond delay="500"/>
                            </p:stCondLst>
                            <p:childTnLst>
                              <p:par>
                                <p:cTn id="27" presetID="26" presetClass="emph" presetSubtype="0" fill="hold" grpId="1" nodeType="afterEffect">
                                  <p:stCondLst>
                                    <p:cond delay="0"/>
                                  </p:stCondLst>
                                  <p:childTnLst>
                                    <p:animEffect transition="out" filter="fade">
                                      <p:cBhvr>
                                        <p:cTn id="28" dur="500" tmFilter="0, 0; .2, .5; .8, .5; 1, 0"/>
                                        <p:tgtEl>
                                          <p:spTgt spid="6"/>
                                        </p:tgtEl>
                                      </p:cBhvr>
                                    </p:animEffect>
                                    <p:animScale>
                                      <p:cBhvr>
                                        <p:cTn id="29" dur="250" autoRev="1" fill="hold"/>
                                        <p:tgtEl>
                                          <p:spTgt spid="6"/>
                                        </p:tgtEl>
                                      </p:cBhvr>
                                      <p:by x="105000" y="105000"/>
                                    </p:animScale>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fade">
                                      <p:cBhvr>
                                        <p:cTn id="34" dur="500"/>
                                        <p:tgtEl>
                                          <p:spTgt spid="14"/>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fade">
                                      <p:cBhvr>
                                        <p:cTn id="37" dur="500"/>
                                        <p:tgtEl>
                                          <p:spTgt spid="8"/>
                                        </p:tgtEl>
                                      </p:cBhvr>
                                    </p:animEffect>
                                  </p:childTnLst>
                                </p:cTn>
                              </p:par>
                            </p:childTnLst>
                          </p:cTn>
                        </p:par>
                        <p:par>
                          <p:cTn id="38" fill="hold">
                            <p:stCondLst>
                              <p:cond delay="500"/>
                            </p:stCondLst>
                            <p:childTnLst>
                              <p:par>
                                <p:cTn id="39" presetID="26" presetClass="emph" presetSubtype="0" fill="hold" grpId="1" nodeType="afterEffect">
                                  <p:stCondLst>
                                    <p:cond delay="0"/>
                                  </p:stCondLst>
                                  <p:childTnLst>
                                    <p:animEffect transition="out" filter="fade">
                                      <p:cBhvr>
                                        <p:cTn id="40" dur="500" tmFilter="0, 0; .2, .5; .8, .5; 1, 0"/>
                                        <p:tgtEl>
                                          <p:spTgt spid="8"/>
                                        </p:tgtEl>
                                      </p:cBhvr>
                                    </p:animEffect>
                                    <p:animScale>
                                      <p:cBhvr>
                                        <p:cTn id="41" dur="250" autoRev="1" fill="hold"/>
                                        <p:tgtEl>
                                          <p:spTgt spid="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4" grpId="1"/>
      <p:bldP spid="6" grpId="0" animBg="1"/>
      <p:bldP spid="6" grpId="1" animBg="1"/>
      <p:bldP spid="8" grpId="0"/>
      <p:bldP spid="8" grpId="1"/>
    </p:bldLst>
  </p:timing>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olo 1">
            <a:extLst>
              <a:ext uri="{FF2B5EF4-FFF2-40B4-BE49-F238E27FC236}">
                <a16:creationId xmlns:a16="http://schemas.microsoft.com/office/drawing/2014/main" id="{A277E721-8E2F-85CE-EC36-7B84DAA7E497}"/>
              </a:ext>
            </a:extLst>
          </p:cNvPr>
          <p:cNvSpPr txBox="1">
            <a:spLocks/>
          </p:cNvSpPr>
          <p:nvPr/>
        </p:nvSpPr>
        <p:spPr>
          <a:xfrm>
            <a:off x="3642181" y="452933"/>
            <a:ext cx="4577080" cy="1133499"/>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atin typeface="Century Gothic" panose="020B0502020202020204" pitchFamily="34" charset="0"/>
              </a:rPr>
              <a:t>AI as a </a:t>
            </a:r>
            <a:r>
              <a:rPr lang="en-US" b="1">
                <a:solidFill>
                  <a:srgbClr val="258BA1"/>
                </a:solidFill>
                <a:latin typeface="Century Gothic" panose="020B0502020202020204" pitchFamily="34" charset="0"/>
              </a:rPr>
              <a:t>support</a:t>
            </a:r>
            <a:endParaRPr lang="it-IT" b="1">
              <a:solidFill>
                <a:srgbClr val="258BA1"/>
              </a:solidFill>
              <a:latin typeface="Century Gothic" panose="020B0502020202020204" pitchFamily="34" charset="0"/>
            </a:endParaRPr>
          </a:p>
        </p:txBody>
      </p:sp>
      <p:pic>
        <p:nvPicPr>
          <p:cNvPr id="16" name="Immagine 15">
            <a:extLst>
              <a:ext uri="{FF2B5EF4-FFF2-40B4-BE49-F238E27FC236}">
                <a16:creationId xmlns:a16="http://schemas.microsoft.com/office/drawing/2014/main" id="{55BD875A-B248-3C97-FE92-59229A49C412}"/>
              </a:ext>
            </a:extLst>
          </p:cNvPr>
          <p:cNvPicPr>
            <a:picLocks noChangeAspect="1"/>
          </p:cNvPicPr>
          <p:nvPr/>
        </p:nvPicPr>
        <p:blipFill>
          <a:blip r:embed="rId2"/>
          <a:stretch>
            <a:fillRect/>
          </a:stretch>
        </p:blipFill>
        <p:spPr>
          <a:xfrm>
            <a:off x="0" y="3630"/>
            <a:ext cx="3295819" cy="2032104"/>
          </a:xfrm>
          <a:prstGeom prst="rect">
            <a:avLst/>
          </a:prstGeom>
        </p:spPr>
      </p:pic>
      <p:sp>
        <p:nvSpPr>
          <p:cNvPr id="6" name="CasellaDiTesto 5">
            <a:extLst>
              <a:ext uri="{FF2B5EF4-FFF2-40B4-BE49-F238E27FC236}">
                <a16:creationId xmlns:a16="http://schemas.microsoft.com/office/drawing/2014/main" id="{4C2E82E5-1BC0-3FD3-FBA7-FCF6C670E69C}"/>
              </a:ext>
            </a:extLst>
          </p:cNvPr>
          <p:cNvSpPr txBox="1"/>
          <p:nvPr/>
        </p:nvSpPr>
        <p:spPr>
          <a:xfrm>
            <a:off x="506729" y="5965627"/>
            <a:ext cx="6743700" cy="646331"/>
          </a:xfrm>
          <a:prstGeom prst="rect">
            <a:avLst/>
          </a:prstGeom>
          <a:solidFill>
            <a:srgbClr val="F2FAFC"/>
          </a:solidFill>
          <a:ln w="19050">
            <a:solidFill>
              <a:srgbClr val="258BA1"/>
            </a:solidFill>
          </a:ln>
          <a:effectLst>
            <a:outerShdw blurRad="63500" sx="102000" sy="102000" algn="ctr" rotWithShape="0">
              <a:prstClr val="black">
                <a:alpha val="40000"/>
              </a:prstClr>
            </a:outerShdw>
          </a:effectLst>
        </p:spPr>
        <p:txBody>
          <a:bodyPr wrap="square" rtlCol="0">
            <a:spAutoFit/>
          </a:bodyPr>
          <a:lstStyle/>
          <a:p>
            <a:r>
              <a:rPr lang="en-GB" kern="100">
                <a:effectLst/>
                <a:latin typeface="Century Gothic" panose="020B0502020202020204" pitchFamily="34" charset="0"/>
                <a:ea typeface="Calibri" panose="020F0502020204030204" pitchFamily="34" charset="0"/>
                <a:cs typeface="Times New Roman" panose="02020603050405020304" pitchFamily="18" charset="0"/>
              </a:rPr>
              <a:t>AI and medical professionals show better results when they complement each other rather than work in isolation.</a:t>
            </a:r>
            <a:endParaRPr lang="it-IT" kern="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CasellaDiTesto 4">
            <a:extLst>
              <a:ext uri="{FF2B5EF4-FFF2-40B4-BE49-F238E27FC236}">
                <a16:creationId xmlns:a16="http://schemas.microsoft.com/office/drawing/2014/main" id="{CBB3FDDB-EF52-01E6-40B0-431FF7E9D24E}"/>
              </a:ext>
            </a:extLst>
          </p:cNvPr>
          <p:cNvSpPr txBox="1"/>
          <p:nvPr/>
        </p:nvSpPr>
        <p:spPr>
          <a:xfrm>
            <a:off x="3642181" y="2596290"/>
            <a:ext cx="7945120" cy="2585323"/>
          </a:xfrm>
          <a:prstGeom prst="rect">
            <a:avLst/>
          </a:prstGeom>
          <a:noFill/>
        </p:spPr>
        <p:txBody>
          <a:bodyPr wrap="square">
            <a:spAutoFit/>
          </a:bodyPr>
          <a:lstStyle/>
          <a:p>
            <a:r>
              <a:rPr lang="en-US" b="0" i="1">
                <a:solidFill>
                  <a:srgbClr val="000000"/>
                </a:solidFill>
                <a:effectLst/>
                <a:latin typeface="Century Gothic" panose="020B0502020202020204" pitchFamily="34" charset="0"/>
              </a:rPr>
              <a:t>"Pilots must assimilate a torrent of information from a plane’s sensors and from their own senses to make decisions on which human lives depend. Cockpits are designed to mitigate human failings and to complement the skills of pilots</a:t>
            </a:r>
            <a:r>
              <a:rPr lang="en-US" i="1">
                <a:solidFill>
                  <a:srgbClr val="000000"/>
                </a:solidFill>
                <a:latin typeface="Century Gothic" panose="020B0502020202020204" pitchFamily="34" charset="0"/>
              </a:rPr>
              <a:t>. [...]" </a:t>
            </a:r>
            <a:r>
              <a:rPr lang="it-IT">
                <a:latin typeface="Century Gothic"/>
                <a:ea typeface="+mn-lt"/>
                <a:cs typeface="+mn-lt"/>
                <a:hlinkClick r:id="rId3" action="ppaction://hlinksldjump"/>
              </a:rPr>
              <a:t>[N]</a:t>
            </a:r>
            <a:endParaRPr lang="it-IT"/>
          </a:p>
          <a:p>
            <a:pPr algn="l"/>
            <a:r>
              <a:rPr lang="en-US" b="0" i="1">
                <a:solidFill>
                  <a:srgbClr val="000000"/>
                </a:solidFill>
                <a:effectLst/>
                <a:latin typeface="Century Gothic" panose="020B0502020202020204" pitchFamily="34" charset="0"/>
              </a:rPr>
              <a:t>"The vision for AI in radiology looks much like a cockpit. Detection algorithms will solve “needle in a haystack” search problems. [...] And so AI will elevate the cognitive universe of radiologists to the top of their license—exercising </a:t>
            </a:r>
            <a:r>
              <a:rPr lang="en-US" b="1" i="1">
                <a:solidFill>
                  <a:srgbClr val="000000"/>
                </a:solidFill>
                <a:effectLst/>
                <a:latin typeface="Century Gothic" panose="020B0502020202020204" pitchFamily="34" charset="0"/>
              </a:rPr>
              <a:t>judgment</a:t>
            </a:r>
            <a:r>
              <a:rPr lang="en-US" b="0" i="1">
                <a:solidFill>
                  <a:srgbClr val="000000"/>
                </a:solidFill>
                <a:effectLst/>
                <a:latin typeface="Century Gothic" panose="020B0502020202020204" pitchFamily="34" charset="0"/>
              </a:rPr>
              <a:t>, </a:t>
            </a:r>
            <a:r>
              <a:rPr lang="en-US" b="1" i="1">
                <a:solidFill>
                  <a:srgbClr val="000000"/>
                </a:solidFill>
                <a:effectLst/>
                <a:latin typeface="Century Gothic" panose="020B0502020202020204" pitchFamily="34" charset="0"/>
              </a:rPr>
              <a:t>creativity</a:t>
            </a:r>
            <a:r>
              <a:rPr lang="en-US" b="0" i="1">
                <a:solidFill>
                  <a:srgbClr val="000000"/>
                </a:solidFill>
                <a:effectLst/>
                <a:latin typeface="Century Gothic" panose="020B0502020202020204" pitchFamily="34" charset="0"/>
              </a:rPr>
              <a:t>, and </a:t>
            </a:r>
            <a:r>
              <a:rPr lang="en-US" b="1" i="1">
                <a:solidFill>
                  <a:srgbClr val="000000"/>
                </a:solidFill>
                <a:effectLst/>
                <a:latin typeface="Century Gothic" panose="020B0502020202020204" pitchFamily="34" charset="0"/>
              </a:rPr>
              <a:t>empathy</a:t>
            </a:r>
            <a:r>
              <a:rPr lang="en-US" b="0" i="1">
                <a:solidFill>
                  <a:srgbClr val="000000"/>
                </a:solidFill>
                <a:effectLst/>
                <a:latin typeface="Century Gothic" panose="020B0502020202020204" pitchFamily="34" charset="0"/>
              </a:rPr>
              <a:t> as they interpret images in partnership with AI algorithms and patients." </a:t>
            </a:r>
            <a:r>
              <a:rPr lang="it-IT">
                <a:latin typeface="Century Gothic"/>
                <a:ea typeface="+mn-lt"/>
                <a:cs typeface="+mn-lt"/>
                <a:hlinkClick r:id="rId3" action="ppaction://hlinksldjump"/>
              </a:rPr>
              <a:t>[N]</a:t>
            </a:r>
            <a:endParaRPr lang="en-US" b="0" i="1">
              <a:solidFill>
                <a:srgbClr val="000000"/>
              </a:solidFill>
              <a:effectLst/>
              <a:latin typeface="Century Gothic" panose="020B0502020202020204" pitchFamily="34" charset="0"/>
            </a:endParaRPr>
          </a:p>
        </p:txBody>
      </p:sp>
    </p:spTree>
    <p:extLst>
      <p:ext uri="{BB962C8B-B14F-4D97-AF65-F5344CB8AC3E}">
        <p14:creationId xmlns:p14="http://schemas.microsoft.com/office/powerpoint/2010/main" val="12190470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vale 1">
            <a:extLst>
              <a:ext uri="{FF2B5EF4-FFF2-40B4-BE49-F238E27FC236}">
                <a16:creationId xmlns:a16="http://schemas.microsoft.com/office/drawing/2014/main" id="{7422AE11-2E75-7069-498C-3CBF780DBE84}"/>
              </a:ext>
            </a:extLst>
          </p:cNvPr>
          <p:cNvSpPr/>
          <p:nvPr/>
        </p:nvSpPr>
        <p:spPr>
          <a:xfrm>
            <a:off x="1246738" y="108000"/>
            <a:ext cx="1740965" cy="1740965"/>
          </a:xfrm>
          <a:prstGeom prst="ellipse">
            <a:avLst/>
          </a:prstGeom>
          <a:blipFill rotWithShape="1">
            <a:blip r:embed="rId2">
              <a:extLst>
                <a:ext uri="{28A0092B-C50C-407E-A947-70E740481C1C}">
                  <a14:useLocalDpi xmlns:a14="http://schemas.microsoft.com/office/drawing/2010/main" val="0"/>
                </a:ext>
              </a:extLst>
            </a:blip>
            <a:srcRect/>
            <a:stretch>
              <a:fillRect t="-47000" b="-47000"/>
            </a:stretch>
          </a:blipFill>
          <a:ln>
            <a:solidFill>
              <a:srgbClr val="258BA1"/>
            </a:solidFill>
          </a:ln>
          <a:effectLst>
            <a:glow rad="101600">
              <a:srgbClr val="CDEDF3">
                <a:alpha val="60000"/>
              </a:srgbClr>
            </a:glow>
          </a:effectLst>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p>
            <a:endParaRPr lang="it-IT">
              <a:latin typeface="Century Gothic" panose="020B0502020202020204" pitchFamily="34" charset="0"/>
            </a:endParaRPr>
          </a:p>
        </p:txBody>
      </p:sp>
      <p:sp>
        <p:nvSpPr>
          <p:cNvPr id="3" name="Ovale 2">
            <a:extLst>
              <a:ext uri="{FF2B5EF4-FFF2-40B4-BE49-F238E27FC236}">
                <a16:creationId xmlns:a16="http://schemas.microsoft.com/office/drawing/2014/main" id="{B9290FC6-D26B-BB81-1B2B-F24EAC0AE986}"/>
              </a:ext>
            </a:extLst>
          </p:cNvPr>
          <p:cNvSpPr/>
          <p:nvPr/>
        </p:nvSpPr>
        <p:spPr>
          <a:xfrm>
            <a:off x="323966" y="2556000"/>
            <a:ext cx="1742400" cy="1742400"/>
          </a:xfrm>
          <a:prstGeom prst="ellipse">
            <a:avLst/>
          </a:prstGeom>
          <a:blipFill rotWithShape="1">
            <a:blip r:embed="rId3">
              <a:extLst>
                <a:ext uri="{28A0092B-C50C-407E-A947-70E740481C1C}">
                  <a14:useLocalDpi xmlns:a14="http://schemas.microsoft.com/office/drawing/2010/main" val="0"/>
                </a:ext>
              </a:extLst>
            </a:blip>
            <a:srcRect/>
            <a:stretch>
              <a:fillRect l="-20808" r="-36188"/>
            </a:stretch>
          </a:blipFill>
          <a:ln>
            <a:solidFill>
              <a:srgbClr val="258BA1"/>
            </a:solidFill>
          </a:ln>
          <a:effectLst>
            <a:glow rad="101600">
              <a:srgbClr val="CDEDF3">
                <a:alpha val="60000"/>
              </a:srgbClr>
            </a:glow>
          </a:effectLst>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p>
            <a:endParaRPr lang="it-IT">
              <a:latin typeface="Century Gothic" panose="020B0502020202020204" pitchFamily="34" charset="0"/>
            </a:endParaRPr>
          </a:p>
        </p:txBody>
      </p:sp>
      <p:sp>
        <p:nvSpPr>
          <p:cNvPr id="9" name="Ovale 8">
            <a:extLst>
              <a:ext uri="{FF2B5EF4-FFF2-40B4-BE49-F238E27FC236}">
                <a16:creationId xmlns:a16="http://schemas.microsoft.com/office/drawing/2014/main" id="{93528088-0E30-3FD5-F259-6FD07565FD9F}"/>
              </a:ext>
            </a:extLst>
          </p:cNvPr>
          <p:cNvSpPr/>
          <p:nvPr/>
        </p:nvSpPr>
        <p:spPr>
          <a:xfrm>
            <a:off x="4215600" y="215680"/>
            <a:ext cx="3779520" cy="3706325"/>
          </a:xfrm>
          <a:prstGeom prst="ellipse">
            <a:avLst/>
          </a:prstGeom>
          <a:solidFill>
            <a:srgbClr val="F2FAFC"/>
          </a:solidFill>
          <a:ln w="19050">
            <a:solidFill>
              <a:srgbClr val="258BA1"/>
            </a:solidFill>
          </a:ln>
          <a:effectLst>
            <a:glow rad="50800">
              <a:srgbClr val="258BA1">
                <a:alpha val="39000"/>
              </a:srgbClr>
            </a:glow>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500" b="1">
                <a:solidFill>
                  <a:srgbClr val="258BA1"/>
                </a:solidFill>
                <a:latin typeface="Century Gothic" panose="020B0502020202020204" pitchFamily="34" charset="0"/>
              </a:rPr>
              <a:t>Issues</a:t>
            </a:r>
            <a:r>
              <a:rPr lang="en-US" sz="2500">
                <a:latin typeface="Century Gothic" panose="020B0502020202020204" pitchFamily="34" charset="0"/>
              </a:rPr>
              <a:t> </a:t>
            </a:r>
            <a:r>
              <a:rPr lang="en-US" sz="2500">
                <a:solidFill>
                  <a:schemeClr val="tx1"/>
                </a:solidFill>
                <a:latin typeface="Century Gothic" panose="020B0502020202020204" pitchFamily="34" charset="0"/>
              </a:rPr>
              <a:t>in implementing AI in daily clinical practice</a:t>
            </a:r>
            <a:endParaRPr lang="it-IT" sz="2500">
              <a:solidFill>
                <a:schemeClr val="tx1"/>
              </a:solidFill>
              <a:latin typeface="Century Gothic" panose="020B0502020202020204" pitchFamily="34" charset="0"/>
            </a:endParaRPr>
          </a:p>
        </p:txBody>
      </p:sp>
      <p:sp>
        <p:nvSpPr>
          <p:cNvPr id="10" name="CasellaDiTesto 9">
            <a:extLst>
              <a:ext uri="{FF2B5EF4-FFF2-40B4-BE49-F238E27FC236}">
                <a16:creationId xmlns:a16="http://schemas.microsoft.com/office/drawing/2014/main" id="{25EB300F-91AD-A6E0-61CF-1A1A38760D37}"/>
              </a:ext>
            </a:extLst>
          </p:cNvPr>
          <p:cNvSpPr txBox="1"/>
          <p:nvPr/>
        </p:nvSpPr>
        <p:spPr>
          <a:xfrm>
            <a:off x="1238034" y="1620000"/>
            <a:ext cx="1749669" cy="461665"/>
          </a:xfrm>
          <a:prstGeom prst="rect">
            <a:avLst/>
          </a:prstGeom>
          <a:solidFill>
            <a:srgbClr val="CDEDF3"/>
          </a:solidFill>
          <a:ln>
            <a:solidFill>
              <a:srgbClr val="258BA1"/>
            </a:solidFill>
          </a:ln>
          <a:effectLst>
            <a:glow rad="101600">
              <a:srgbClr val="CDEDF3">
                <a:alpha val="60000"/>
              </a:srgbClr>
            </a:glow>
          </a:effectLst>
        </p:spPr>
        <p:txBody>
          <a:bodyPr wrap="square" rtlCol="0" anchor="ctr" anchorCtr="0">
            <a:spAutoFit/>
          </a:bodyPr>
          <a:lstStyle/>
          <a:p>
            <a:pPr algn="ctr"/>
            <a:r>
              <a:rPr lang="it-IT" sz="2400" b="1">
                <a:solidFill>
                  <a:srgbClr val="258BA1"/>
                </a:solidFill>
                <a:latin typeface="Century Gothic" panose="020B0502020202020204" pitchFamily="34" charset="0"/>
              </a:rPr>
              <a:t>‘</a:t>
            </a:r>
            <a:r>
              <a:rPr lang="it-IT" sz="2400" b="1" err="1">
                <a:solidFill>
                  <a:srgbClr val="258BA1"/>
                </a:solidFill>
                <a:latin typeface="Century Gothic" panose="020B0502020202020204" pitchFamily="34" charset="0"/>
              </a:rPr>
              <a:t>Empathy</a:t>
            </a:r>
            <a:r>
              <a:rPr lang="it-IT" sz="2400" b="1">
                <a:solidFill>
                  <a:srgbClr val="258BA1"/>
                </a:solidFill>
                <a:latin typeface="Century Gothic" panose="020B0502020202020204" pitchFamily="34" charset="0"/>
              </a:rPr>
              <a:t>’</a:t>
            </a:r>
          </a:p>
        </p:txBody>
      </p:sp>
      <p:cxnSp>
        <p:nvCxnSpPr>
          <p:cNvPr id="12" name="Connettore a gomito 11">
            <a:extLst>
              <a:ext uri="{FF2B5EF4-FFF2-40B4-BE49-F238E27FC236}">
                <a16:creationId xmlns:a16="http://schemas.microsoft.com/office/drawing/2014/main" id="{79FF1259-D653-7268-DE8F-E07E0FDAB298}"/>
              </a:ext>
            </a:extLst>
          </p:cNvPr>
          <p:cNvCxnSpPr>
            <a:cxnSpLocks/>
            <a:stCxn id="2" idx="6"/>
            <a:endCxn id="9" idx="1"/>
          </p:cNvCxnSpPr>
          <p:nvPr/>
        </p:nvCxnSpPr>
        <p:spPr>
          <a:xfrm flipV="1">
            <a:off x="2987703" y="758459"/>
            <a:ext cx="1781395" cy="220024"/>
          </a:xfrm>
          <a:prstGeom prst="straightConnector1">
            <a:avLst/>
          </a:prstGeom>
          <a:ln>
            <a:solidFill>
              <a:srgbClr val="258BA1"/>
            </a:solidFill>
            <a:tailEnd type="triangle"/>
          </a:ln>
          <a:effectLst>
            <a:glow rad="101600">
              <a:srgbClr val="CDEDF3">
                <a:alpha val="60000"/>
              </a:srgbClr>
            </a:glow>
          </a:effectLst>
        </p:spPr>
        <p:style>
          <a:lnRef idx="1">
            <a:schemeClr val="accent1"/>
          </a:lnRef>
          <a:fillRef idx="0">
            <a:schemeClr val="accent1"/>
          </a:fillRef>
          <a:effectRef idx="0">
            <a:schemeClr val="accent1"/>
          </a:effectRef>
          <a:fontRef idx="minor">
            <a:schemeClr val="tx1"/>
          </a:fontRef>
        </p:style>
      </p:cxnSp>
      <p:sp>
        <p:nvSpPr>
          <p:cNvPr id="23" name="Ovale 22">
            <a:extLst>
              <a:ext uri="{FF2B5EF4-FFF2-40B4-BE49-F238E27FC236}">
                <a16:creationId xmlns:a16="http://schemas.microsoft.com/office/drawing/2014/main" id="{A1C43852-30EC-C522-38D0-2ACC327DE689}"/>
              </a:ext>
            </a:extLst>
          </p:cNvPr>
          <p:cNvSpPr/>
          <p:nvPr/>
        </p:nvSpPr>
        <p:spPr>
          <a:xfrm>
            <a:off x="7884000" y="4572000"/>
            <a:ext cx="1742400" cy="1742400"/>
          </a:xfrm>
          <a:prstGeom prst="ellipse">
            <a:avLst/>
          </a:prstGeom>
          <a:blipFill rotWithShape="1">
            <a:blip r:embed="rId4"/>
            <a:srcRect/>
            <a:stretch>
              <a:fillRect l="-27000" r="-27000"/>
            </a:stretch>
          </a:blipFill>
          <a:ln>
            <a:solidFill>
              <a:srgbClr val="258BA1"/>
            </a:solidFill>
          </a:ln>
          <a:effectLst>
            <a:glow rad="101600">
              <a:srgbClr val="CDEDF3">
                <a:alpha val="60000"/>
              </a:srgbClr>
            </a:glow>
          </a:effectLst>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p>
            <a:endParaRPr lang="it-IT">
              <a:latin typeface="Century Gothic" panose="020B0502020202020204" pitchFamily="34" charset="0"/>
            </a:endParaRPr>
          </a:p>
        </p:txBody>
      </p:sp>
      <p:sp>
        <p:nvSpPr>
          <p:cNvPr id="31" name="CasellaDiTesto 30">
            <a:extLst>
              <a:ext uri="{FF2B5EF4-FFF2-40B4-BE49-F238E27FC236}">
                <a16:creationId xmlns:a16="http://schemas.microsoft.com/office/drawing/2014/main" id="{FAF84D80-4851-2134-C60E-15F694C4E442}"/>
              </a:ext>
            </a:extLst>
          </p:cNvPr>
          <p:cNvSpPr txBox="1"/>
          <p:nvPr/>
        </p:nvSpPr>
        <p:spPr>
          <a:xfrm>
            <a:off x="303113" y="4140000"/>
            <a:ext cx="1784105" cy="646331"/>
          </a:xfrm>
          <a:prstGeom prst="rect">
            <a:avLst/>
          </a:prstGeom>
          <a:solidFill>
            <a:srgbClr val="CDEDF3"/>
          </a:solidFill>
          <a:ln>
            <a:solidFill>
              <a:srgbClr val="258BA1"/>
            </a:solidFill>
          </a:ln>
          <a:effectLst>
            <a:glow rad="101600">
              <a:srgbClr val="CDEDF3">
                <a:alpha val="60000"/>
              </a:srgbClr>
            </a:glow>
          </a:effectLst>
        </p:spPr>
        <p:txBody>
          <a:bodyPr wrap="square" rtlCol="0">
            <a:spAutoFit/>
          </a:bodyPr>
          <a:lstStyle/>
          <a:p>
            <a:pPr algn="ctr"/>
            <a:r>
              <a:rPr lang="it-IT" b="1" err="1">
                <a:solidFill>
                  <a:srgbClr val="258BA1"/>
                </a:solidFill>
                <a:latin typeface="Century Gothic" panose="020B0502020202020204" pitchFamily="34" charset="0"/>
              </a:rPr>
              <a:t>Resistance</a:t>
            </a:r>
            <a:r>
              <a:rPr lang="it-IT" b="1">
                <a:solidFill>
                  <a:srgbClr val="258BA1"/>
                </a:solidFill>
                <a:latin typeface="Century Gothic" panose="020B0502020202020204" pitchFamily="34" charset="0"/>
              </a:rPr>
              <a:t> to Medical AI</a:t>
            </a:r>
          </a:p>
        </p:txBody>
      </p:sp>
      <p:cxnSp>
        <p:nvCxnSpPr>
          <p:cNvPr id="8193" name="Connettore a gomito 11">
            <a:extLst>
              <a:ext uri="{FF2B5EF4-FFF2-40B4-BE49-F238E27FC236}">
                <a16:creationId xmlns:a16="http://schemas.microsoft.com/office/drawing/2014/main" id="{2F5E0CD6-3943-57E1-B8B7-AF3A5EB5B98F}"/>
              </a:ext>
            </a:extLst>
          </p:cNvPr>
          <p:cNvCxnSpPr>
            <a:cxnSpLocks/>
            <a:stCxn id="3" idx="6"/>
            <a:endCxn id="9" idx="2"/>
          </p:cNvCxnSpPr>
          <p:nvPr/>
        </p:nvCxnSpPr>
        <p:spPr>
          <a:xfrm flipV="1">
            <a:off x="2066366" y="2068843"/>
            <a:ext cx="2149234" cy="1358357"/>
          </a:xfrm>
          <a:prstGeom prst="straightConnector1">
            <a:avLst/>
          </a:prstGeom>
          <a:ln>
            <a:solidFill>
              <a:srgbClr val="258BA1"/>
            </a:solidFill>
            <a:tailEnd type="triangle"/>
          </a:ln>
          <a:effectLst>
            <a:glow rad="101600">
              <a:srgbClr val="CDEDF3">
                <a:alpha val="60000"/>
              </a:srgbClr>
            </a:glow>
          </a:effectLst>
        </p:spPr>
        <p:style>
          <a:lnRef idx="1">
            <a:schemeClr val="accent1"/>
          </a:lnRef>
          <a:fillRef idx="0">
            <a:schemeClr val="accent1"/>
          </a:fillRef>
          <a:effectRef idx="0">
            <a:schemeClr val="accent1"/>
          </a:effectRef>
          <a:fontRef idx="minor">
            <a:schemeClr val="tx1"/>
          </a:fontRef>
        </p:style>
      </p:cxnSp>
      <p:cxnSp>
        <p:nvCxnSpPr>
          <p:cNvPr id="8208" name="Connettore a gomito 11">
            <a:extLst>
              <a:ext uri="{FF2B5EF4-FFF2-40B4-BE49-F238E27FC236}">
                <a16:creationId xmlns:a16="http://schemas.microsoft.com/office/drawing/2014/main" id="{D28C12BB-6AB2-5D2D-21BB-30DD64163F53}"/>
              </a:ext>
            </a:extLst>
          </p:cNvPr>
          <p:cNvCxnSpPr>
            <a:cxnSpLocks/>
            <a:stCxn id="18" idx="2"/>
            <a:endCxn id="9" idx="6"/>
          </p:cNvCxnSpPr>
          <p:nvPr/>
        </p:nvCxnSpPr>
        <p:spPr>
          <a:xfrm flipH="1" flipV="1">
            <a:off x="7995120" y="2068843"/>
            <a:ext cx="1978586" cy="1358357"/>
          </a:xfrm>
          <a:prstGeom prst="straightConnector1">
            <a:avLst/>
          </a:prstGeom>
          <a:ln>
            <a:solidFill>
              <a:srgbClr val="258BA1"/>
            </a:solidFill>
            <a:tailEnd type="triangle"/>
          </a:ln>
          <a:effectLst>
            <a:glow rad="101600">
              <a:srgbClr val="CDEDF3">
                <a:alpha val="60000"/>
              </a:srgbClr>
            </a:glow>
          </a:effectLst>
        </p:spPr>
        <p:style>
          <a:lnRef idx="1">
            <a:schemeClr val="accent1"/>
          </a:lnRef>
          <a:fillRef idx="0">
            <a:schemeClr val="accent1"/>
          </a:fillRef>
          <a:effectRef idx="0">
            <a:schemeClr val="accent1"/>
          </a:effectRef>
          <a:fontRef idx="minor">
            <a:schemeClr val="tx1"/>
          </a:fontRef>
        </p:style>
      </p:cxnSp>
      <p:sp>
        <p:nvSpPr>
          <p:cNvPr id="8225" name="CasellaDiTesto 8224">
            <a:extLst>
              <a:ext uri="{FF2B5EF4-FFF2-40B4-BE49-F238E27FC236}">
                <a16:creationId xmlns:a16="http://schemas.microsoft.com/office/drawing/2014/main" id="{C3E4D02B-CC91-615F-865B-2B39A11539FD}"/>
              </a:ext>
            </a:extLst>
          </p:cNvPr>
          <p:cNvSpPr txBox="1"/>
          <p:nvPr/>
        </p:nvSpPr>
        <p:spPr>
          <a:xfrm>
            <a:off x="8352546" y="6192000"/>
            <a:ext cx="805308" cy="461665"/>
          </a:xfrm>
          <a:prstGeom prst="rect">
            <a:avLst/>
          </a:prstGeom>
          <a:solidFill>
            <a:srgbClr val="CDEDF3"/>
          </a:solidFill>
          <a:ln>
            <a:solidFill>
              <a:srgbClr val="258BA1"/>
            </a:solidFill>
          </a:ln>
          <a:effectLst>
            <a:glow rad="101600">
              <a:srgbClr val="CDEDF3">
                <a:alpha val="60000"/>
              </a:srgbClr>
            </a:glow>
          </a:effectLst>
        </p:spPr>
        <p:txBody>
          <a:bodyPr wrap="square" rtlCol="0" anchor="ctr" anchorCtr="0">
            <a:spAutoFit/>
          </a:bodyPr>
          <a:lstStyle/>
          <a:p>
            <a:pPr algn="ctr"/>
            <a:r>
              <a:rPr lang="it-IT" sz="2400" b="1" err="1">
                <a:solidFill>
                  <a:srgbClr val="258BA1"/>
                </a:solidFill>
                <a:latin typeface="Century Gothic" panose="020B0502020202020204" pitchFamily="34" charset="0"/>
              </a:rPr>
              <a:t>Bias</a:t>
            </a:r>
            <a:endParaRPr lang="it-IT" sz="2400" b="1">
              <a:solidFill>
                <a:srgbClr val="258BA1"/>
              </a:solidFill>
              <a:latin typeface="Century Gothic" panose="020B0502020202020204" pitchFamily="34" charset="0"/>
            </a:endParaRPr>
          </a:p>
        </p:txBody>
      </p:sp>
      <p:cxnSp>
        <p:nvCxnSpPr>
          <p:cNvPr id="8228" name="Connettore a gomito 11">
            <a:extLst>
              <a:ext uri="{FF2B5EF4-FFF2-40B4-BE49-F238E27FC236}">
                <a16:creationId xmlns:a16="http://schemas.microsoft.com/office/drawing/2014/main" id="{12BDF0BB-2DF9-657E-10BA-44A311709F80}"/>
              </a:ext>
            </a:extLst>
          </p:cNvPr>
          <p:cNvCxnSpPr>
            <a:cxnSpLocks/>
            <a:stCxn id="23" idx="1"/>
            <a:endCxn id="9" idx="5"/>
          </p:cNvCxnSpPr>
          <p:nvPr/>
        </p:nvCxnSpPr>
        <p:spPr>
          <a:xfrm flipH="1" flipV="1">
            <a:off x="7441622" y="3379226"/>
            <a:ext cx="697547" cy="1447943"/>
          </a:xfrm>
          <a:prstGeom prst="straightConnector1">
            <a:avLst/>
          </a:prstGeom>
          <a:ln>
            <a:solidFill>
              <a:srgbClr val="258BA1"/>
            </a:solidFill>
            <a:tailEnd type="triangle"/>
          </a:ln>
          <a:effectLst>
            <a:glow rad="101600">
              <a:srgbClr val="CDEDF3">
                <a:alpha val="60000"/>
              </a:srgbClr>
            </a:glow>
          </a:effectLst>
        </p:spPr>
        <p:style>
          <a:lnRef idx="1">
            <a:schemeClr val="accent1"/>
          </a:lnRef>
          <a:fillRef idx="0">
            <a:schemeClr val="accent1"/>
          </a:fillRef>
          <a:effectRef idx="0">
            <a:schemeClr val="accent1"/>
          </a:effectRef>
          <a:fontRef idx="minor">
            <a:schemeClr val="tx1"/>
          </a:fontRef>
        </p:style>
      </p:cxnSp>
      <p:cxnSp>
        <p:nvCxnSpPr>
          <p:cNvPr id="8234" name="Connettore a gomito 11">
            <a:extLst>
              <a:ext uri="{FF2B5EF4-FFF2-40B4-BE49-F238E27FC236}">
                <a16:creationId xmlns:a16="http://schemas.microsoft.com/office/drawing/2014/main" id="{DA166B80-5744-F5B6-70EA-E935B5B3CF0F}"/>
              </a:ext>
            </a:extLst>
          </p:cNvPr>
          <p:cNvCxnSpPr>
            <a:cxnSpLocks/>
            <a:stCxn id="20" idx="2"/>
            <a:endCxn id="9" idx="7"/>
          </p:cNvCxnSpPr>
          <p:nvPr/>
        </p:nvCxnSpPr>
        <p:spPr>
          <a:xfrm flipH="1" flipV="1">
            <a:off x="7441622" y="758459"/>
            <a:ext cx="1954540" cy="220741"/>
          </a:xfrm>
          <a:prstGeom prst="straightConnector1">
            <a:avLst/>
          </a:prstGeom>
          <a:ln>
            <a:solidFill>
              <a:srgbClr val="258BA1"/>
            </a:solidFill>
            <a:tailEnd type="triangle"/>
          </a:ln>
          <a:effectLst>
            <a:glow rad="101600">
              <a:srgbClr val="CDEDF3">
                <a:alpha val="60000"/>
              </a:srgbClr>
            </a:glow>
          </a:effectLst>
        </p:spPr>
        <p:style>
          <a:lnRef idx="1">
            <a:schemeClr val="accent1"/>
          </a:lnRef>
          <a:fillRef idx="0">
            <a:schemeClr val="accent1"/>
          </a:fillRef>
          <a:effectRef idx="0">
            <a:schemeClr val="accent1"/>
          </a:effectRef>
          <a:fontRef idx="minor">
            <a:schemeClr val="tx1"/>
          </a:fontRef>
        </p:style>
      </p:cxnSp>
      <p:sp>
        <p:nvSpPr>
          <p:cNvPr id="8247" name="Ovale 8246">
            <a:extLst>
              <a:ext uri="{FF2B5EF4-FFF2-40B4-BE49-F238E27FC236}">
                <a16:creationId xmlns:a16="http://schemas.microsoft.com/office/drawing/2014/main" id="{D77B9FBD-20C9-5199-35F1-51D285E08FA7}"/>
              </a:ext>
            </a:extLst>
          </p:cNvPr>
          <p:cNvSpPr/>
          <p:nvPr/>
        </p:nvSpPr>
        <p:spPr>
          <a:xfrm>
            <a:off x="5412262" y="4782657"/>
            <a:ext cx="1742400" cy="1742400"/>
          </a:xfrm>
          <a:prstGeom prst="ellipse">
            <a:avLst/>
          </a:prstGeom>
          <a:blipFill dpi="0" rotWithShape="1">
            <a:blip r:embed="rId5">
              <a:extLst>
                <a:ext uri="{28A0092B-C50C-407E-A947-70E740481C1C}">
                  <a14:useLocalDpi xmlns:a14="http://schemas.microsoft.com/office/drawing/2010/main" val="0"/>
                </a:ext>
              </a:extLst>
            </a:blip>
            <a:srcRect/>
            <a:stretch>
              <a:fillRect l="-38751" r="-11249"/>
            </a:stretch>
          </a:blipFill>
          <a:ln>
            <a:solidFill>
              <a:srgbClr val="258BA1"/>
            </a:solidFill>
          </a:ln>
          <a:effectLst>
            <a:glow rad="101600">
              <a:srgbClr val="CDEDF3">
                <a:alpha val="60000"/>
              </a:srgbClr>
            </a:glow>
          </a:effectLst>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p>
            <a:endParaRPr lang="it-IT"/>
          </a:p>
        </p:txBody>
      </p:sp>
      <p:sp>
        <p:nvSpPr>
          <p:cNvPr id="21" name="CasellaDiTesto 20">
            <a:extLst>
              <a:ext uri="{FF2B5EF4-FFF2-40B4-BE49-F238E27FC236}">
                <a16:creationId xmlns:a16="http://schemas.microsoft.com/office/drawing/2014/main" id="{534241F2-CA8F-C5F6-9829-F44722BB9050}"/>
              </a:ext>
            </a:extLst>
          </p:cNvPr>
          <p:cNvSpPr txBox="1"/>
          <p:nvPr/>
        </p:nvSpPr>
        <p:spPr>
          <a:xfrm>
            <a:off x="5614081" y="6294224"/>
            <a:ext cx="1338761" cy="461665"/>
          </a:xfrm>
          <a:prstGeom prst="rect">
            <a:avLst/>
          </a:prstGeom>
          <a:solidFill>
            <a:srgbClr val="CDEDF3"/>
          </a:solidFill>
          <a:ln>
            <a:solidFill>
              <a:srgbClr val="258BA1"/>
            </a:solidFill>
          </a:ln>
          <a:effectLst>
            <a:glow rad="101600">
              <a:srgbClr val="CDEDF3">
                <a:alpha val="60000"/>
              </a:srgbClr>
            </a:glow>
          </a:effectLst>
        </p:spPr>
        <p:txBody>
          <a:bodyPr wrap="square" rtlCol="0" anchor="ctr" anchorCtr="0">
            <a:spAutoFit/>
          </a:bodyPr>
          <a:lstStyle/>
          <a:p>
            <a:pPr algn="ctr"/>
            <a:r>
              <a:rPr lang="it-IT" sz="2400" b="1">
                <a:solidFill>
                  <a:srgbClr val="258BA1"/>
                </a:solidFill>
                <a:latin typeface="Century Gothic" panose="020B0502020202020204" pitchFamily="34" charset="0"/>
              </a:rPr>
              <a:t>Privacy</a:t>
            </a:r>
          </a:p>
        </p:txBody>
      </p:sp>
      <p:cxnSp>
        <p:nvCxnSpPr>
          <p:cNvPr id="22" name="Connettore a gomito 11">
            <a:extLst>
              <a:ext uri="{FF2B5EF4-FFF2-40B4-BE49-F238E27FC236}">
                <a16:creationId xmlns:a16="http://schemas.microsoft.com/office/drawing/2014/main" id="{F66C7A6B-8014-A0E0-6168-EE303F8CA76C}"/>
              </a:ext>
            </a:extLst>
          </p:cNvPr>
          <p:cNvCxnSpPr>
            <a:cxnSpLocks/>
            <a:stCxn id="8247" idx="0"/>
            <a:endCxn id="9" idx="4"/>
          </p:cNvCxnSpPr>
          <p:nvPr/>
        </p:nvCxnSpPr>
        <p:spPr>
          <a:xfrm flipH="1" flipV="1">
            <a:off x="6105360" y="3922005"/>
            <a:ext cx="178102" cy="860652"/>
          </a:xfrm>
          <a:prstGeom prst="straightConnector1">
            <a:avLst/>
          </a:prstGeom>
          <a:ln>
            <a:solidFill>
              <a:srgbClr val="258BA1"/>
            </a:solidFill>
            <a:tailEnd type="triangle"/>
          </a:ln>
          <a:effectLst>
            <a:glow rad="101600">
              <a:srgbClr val="CDEDF3">
                <a:alpha val="60000"/>
              </a:srgbClr>
            </a:glow>
          </a:effectLst>
        </p:spPr>
        <p:style>
          <a:lnRef idx="1">
            <a:schemeClr val="accent1"/>
          </a:lnRef>
          <a:fillRef idx="0">
            <a:schemeClr val="accent1"/>
          </a:fillRef>
          <a:effectRef idx="0">
            <a:schemeClr val="accent1"/>
          </a:effectRef>
          <a:fontRef idx="minor">
            <a:schemeClr val="tx1"/>
          </a:fontRef>
        </p:style>
      </p:cxnSp>
      <p:sp>
        <p:nvSpPr>
          <p:cNvPr id="11" name="Ovale 10">
            <a:extLst>
              <a:ext uri="{FF2B5EF4-FFF2-40B4-BE49-F238E27FC236}">
                <a16:creationId xmlns:a16="http://schemas.microsoft.com/office/drawing/2014/main" id="{3C8B37C0-41C0-C3D4-90BA-574664B9C850}"/>
              </a:ext>
            </a:extLst>
          </p:cNvPr>
          <p:cNvSpPr/>
          <p:nvPr/>
        </p:nvSpPr>
        <p:spPr>
          <a:xfrm>
            <a:off x="2672728" y="4572000"/>
            <a:ext cx="1742400" cy="1742400"/>
          </a:xfrm>
          <a:prstGeom prst="ellipse">
            <a:avLst/>
          </a:prstGeom>
          <a:blipFill rotWithShape="1">
            <a:blip r:embed="rId6"/>
            <a:srcRect/>
            <a:stretch>
              <a:fillRect l="-20000" r="-20000"/>
            </a:stretch>
          </a:blipFill>
          <a:ln>
            <a:solidFill>
              <a:srgbClr val="258BA1"/>
            </a:solidFill>
          </a:ln>
          <a:effectLst>
            <a:glow rad="101600">
              <a:srgbClr val="CDEDF3">
                <a:alpha val="60000"/>
              </a:srgbClr>
            </a:glow>
          </a:effectLst>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p>
            <a:endParaRPr lang="it-IT">
              <a:latin typeface="Century Gothic" panose="020B0502020202020204" pitchFamily="34" charset="0"/>
            </a:endParaRPr>
          </a:p>
        </p:txBody>
      </p:sp>
      <p:sp>
        <p:nvSpPr>
          <p:cNvPr id="13" name="CasellaDiTesto 12">
            <a:extLst>
              <a:ext uri="{FF2B5EF4-FFF2-40B4-BE49-F238E27FC236}">
                <a16:creationId xmlns:a16="http://schemas.microsoft.com/office/drawing/2014/main" id="{75CF966D-7D78-388D-33BE-867C735E7D98}"/>
              </a:ext>
            </a:extLst>
          </p:cNvPr>
          <p:cNvSpPr txBox="1"/>
          <p:nvPr/>
        </p:nvSpPr>
        <p:spPr>
          <a:xfrm>
            <a:off x="2474747" y="6192000"/>
            <a:ext cx="2136325" cy="461665"/>
          </a:xfrm>
          <a:prstGeom prst="rect">
            <a:avLst/>
          </a:prstGeom>
          <a:solidFill>
            <a:srgbClr val="CDEDF3"/>
          </a:solidFill>
          <a:ln>
            <a:solidFill>
              <a:srgbClr val="258BA1"/>
            </a:solidFill>
          </a:ln>
          <a:effectLst>
            <a:glow rad="101600">
              <a:srgbClr val="CDEDF3">
                <a:alpha val="60000"/>
              </a:srgbClr>
            </a:glow>
          </a:effectLst>
        </p:spPr>
        <p:txBody>
          <a:bodyPr wrap="square" rtlCol="0" anchor="ctr" anchorCtr="0">
            <a:spAutoFit/>
          </a:bodyPr>
          <a:lstStyle/>
          <a:p>
            <a:pPr algn="ctr"/>
            <a:r>
              <a:rPr lang="it-IT" sz="2400" b="1" err="1">
                <a:solidFill>
                  <a:srgbClr val="258BA1"/>
                </a:solidFill>
                <a:latin typeface="Century Gothic" panose="020B0502020202020204" pitchFamily="34" charset="0"/>
              </a:rPr>
              <a:t>Lack</a:t>
            </a:r>
            <a:r>
              <a:rPr lang="it-IT" sz="2400" b="1">
                <a:solidFill>
                  <a:srgbClr val="258BA1"/>
                </a:solidFill>
                <a:latin typeface="Century Gothic" panose="020B0502020202020204" pitchFamily="34" charset="0"/>
              </a:rPr>
              <a:t> of Data</a:t>
            </a:r>
          </a:p>
        </p:txBody>
      </p:sp>
      <p:cxnSp>
        <p:nvCxnSpPr>
          <p:cNvPr id="14" name="Connettore a gomito 11">
            <a:extLst>
              <a:ext uri="{FF2B5EF4-FFF2-40B4-BE49-F238E27FC236}">
                <a16:creationId xmlns:a16="http://schemas.microsoft.com/office/drawing/2014/main" id="{E3C7A069-4AB0-5352-3F08-1B02D260E964}"/>
              </a:ext>
            </a:extLst>
          </p:cNvPr>
          <p:cNvCxnSpPr>
            <a:cxnSpLocks/>
            <a:stCxn id="11" idx="7"/>
            <a:endCxn id="9" idx="3"/>
          </p:cNvCxnSpPr>
          <p:nvPr/>
        </p:nvCxnSpPr>
        <p:spPr>
          <a:xfrm flipV="1">
            <a:off x="4159959" y="3379226"/>
            <a:ext cx="609139" cy="1447943"/>
          </a:xfrm>
          <a:prstGeom prst="straightConnector1">
            <a:avLst/>
          </a:prstGeom>
          <a:ln>
            <a:solidFill>
              <a:srgbClr val="258BA1"/>
            </a:solidFill>
            <a:tailEnd type="triangle"/>
          </a:ln>
          <a:effectLst>
            <a:glow rad="101600">
              <a:srgbClr val="CDEDF3">
                <a:alpha val="60000"/>
              </a:srgbClr>
            </a:glow>
          </a:effectLst>
        </p:spPr>
        <p:style>
          <a:lnRef idx="1">
            <a:schemeClr val="accent1"/>
          </a:lnRef>
          <a:fillRef idx="0">
            <a:schemeClr val="accent1"/>
          </a:fillRef>
          <a:effectRef idx="0">
            <a:schemeClr val="accent1"/>
          </a:effectRef>
          <a:fontRef idx="minor">
            <a:schemeClr val="tx1"/>
          </a:fontRef>
        </p:style>
      </p:cxnSp>
      <p:sp>
        <p:nvSpPr>
          <p:cNvPr id="18" name="Ovale 17">
            <a:extLst>
              <a:ext uri="{FF2B5EF4-FFF2-40B4-BE49-F238E27FC236}">
                <a16:creationId xmlns:a16="http://schemas.microsoft.com/office/drawing/2014/main" id="{3DDB2A4C-59FE-E7BC-82CC-2458C531B59E}"/>
              </a:ext>
            </a:extLst>
          </p:cNvPr>
          <p:cNvSpPr/>
          <p:nvPr/>
        </p:nvSpPr>
        <p:spPr>
          <a:xfrm>
            <a:off x="9973706" y="2556000"/>
            <a:ext cx="1742400" cy="1742400"/>
          </a:xfrm>
          <a:prstGeom prst="ellipse">
            <a:avLst/>
          </a:prstGeom>
          <a:blipFill rotWithShape="1">
            <a:blip r:embed="rId7"/>
            <a:srcRect/>
            <a:stretch>
              <a:fillRect l="-6194" r="-362"/>
            </a:stretch>
          </a:blipFill>
          <a:ln>
            <a:solidFill>
              <a:srgbClr val="258BA1"/>
            </a:solidFill>
          </a:ln>
          <a:effectLst>
            <a:glow rad="101600">
              <a:srgbClr val="CDEDF3">
                <a:alpha val="60000"/>
              </a:srgbClr>
            </a:glow>
          </a:effectLst>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p>
            <a:endParaRPr lang="it-IT">
              <a:latin typeface="Century Gothic" panose="020B0502020202020204" pitchFamily="34" charset="0"/>
            </a:endParaRPr>
          </a:p>
        </p:txBody>
      </p:sp>
      <p:sp>
        <p:nvSpPr>
          <p:cNvPr id="19" name="CasellaDiTesto 18">
            <a:extLst>
              <a:ext uri="{FF2B5EF4-FFF2-40B4-BE49-F238E27FC236}">
                <a16:creationId xmlns:a16="http://schemas.microsoft.com/office/drawing/2014/main" id="{ACEAE985-CB47-27CA-FB9B-E2B6E2B3D817}"/>
              </a:ext>
            </a:extLst>
          </p:cNvPr>
          <p:cNvSpPr txBox="1"/>
          <p:nvPr/>
        </p:nvSpPr>
        <p:spPr>
          <a:xfrm>
            <a:off x="9864708" y="4140000"/>
            <a:ext cx="1960395" cy="461665"/>
          </a:xfrm>
          <a:prstGeom prst="rect">
            <a:avLst/>
          </a:prstGeom>
          <a:solidFill>
            <a:srgbClr val="CDEDF3"/>
          </a:solidFill>
          <a:ln>
            <a:solidFill>
              <a:srgbClr val="258BA1"/>
            </a:solidFill>
          </a:ln>
          <a:effectLst>
            <a:glow rad="101600">
              <a:srgbClr val="CDEDF3">
                <a:alpha val="60000"/>
              </a:srgbClr>
            </a:glow>
          </a:effectLst>
        </p:spPr>
        <p:txBody>
          <a:bodyPr wrap="square" rtlCol="0" anchor="ctr" anchorCtr="0">
            <a:spAutoFit/>
          </a:bodyPr>
          <a:lstStyle/>
          <a:p>
            <a:pPr algn="ctr"/>
            <a:r>
              <a:rPr lang="it-IT" sz="2400" b="1" err="1">
                <a:solidFill>
                  <a:srgbClr val="258BA1"/>
                </a:solidFill>
                <a:latin typeface="Century Gothic" panose="020B0502020202020204" pitchFamily="34" charset="0"/>
              </a:rPr>
              <a:t>Explicability</a:t>
            </a:r>
            <a:endParaRPr lang="it-IT" sz="2400" b="1">
              <a:solidFill>
                <a:srgbClr val="258BA1"/>
              </a:solidFill>
              <a:latin typeface="Century Gothic" panose="020B0502020202020204" pitchFamily="34" charset="0"/>
            </a:endParaRPr>
          </a:p>
        </p:txBody>
      </p:sp>
      <p:sp>
        <p:nvSpPr>
          <p:cNvPr id="20" name="Ovale 19">
            <a:extLst>
              <a:ext uri="{FF2B5EF4-FFF2-40B4-BE49-F238E27FC236}">
                <a16:creationId xmlns:a16="http://schemas.microsoft.com/office/drawing/2014/main" id="{727D7166-0084-BAA6-7A74-34C147AE6330}"/>
              </a:ext>
            </a:extLst>
          </p:cNvPr>
          <p:cNvSpPr/>
          <p:nvPr/>
        </p:nvSpPr>
        <p:spPr>
          <a:xfrm>
            <a:off x="9396162" y="108000"/>
            <a:ext cx="1742400" cy="1742400"/>
          </a:xfrm>
          <a:prstGeom prst="ellipse">
            <a:avLst/>
          </a:prstGeom>
          <a:blipFill rotWithShape="1">
            <a:blip r:embed="rId8"/>
            <a:srcRect/>
            <a:stretch>
              <a:fillRect l="-13000" r="-13000"/>
            </a:stretch>
          </a:blipFill>
          <a:ln>
            <a:solidFill>
              <a:srgbClr val="258BA1"/>
            </a:solidFill>
          </a:ln>
          <a:effectLst>
            <a:glow rad="101600">
              <a:srgbClr val="CDEDF3">
                <a:alpha val="60000"/>
              </a:srgbClr>
            </a:glow>
          </a:effectLst>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p>
            <a:r>
              <a:rPr lang="it-IT">
                <a:latin typeface="Century Gothic" panose="020B0502020202020204" pitchFamily="34" charset="0"/>
              </a:rPr>
              <a:t> </a:t>
            </a:r>
          </a:p>
        </p:txBody>
      </p:sp>
      <p:sp>
        <p:nvSpPr>
          <p:cNvPr id="24" name="CasellaDiTesto 23">
            <a:extLst>
              <a:ext uri="{FF2B5EF4-FFF2-40B4-BE49-F238E27FC236}">
                <a16:creationId xmlns:a16="http://schemas.microsoft.com/office/drawing/2014/main" id="{F1EAEBB7-43EA-4F2A-3FD3-B0EE9483A5E6}"/>
              </a:ext>
            </a:extLst>
          </p:cNvPr>
          <p:cNvSpPr txBox="1"/>
          <p:nvPr/>
        </p:nvSpPr>
        <p:spPr>
          <a:xfrm>
            <a:off x="9066559" y="1620000"/>
            <a:ext cx="2401605" cy="461665"/>
          </a:xfrm>
          <a:prstGeom prst="rect">
            <a:avLst/>
          </a:prstGeom>
          <a:solidFill>
            <a:srgbClr val="CDEDF3"/>
          </a:solidFill>
          <a:ln>
            <a:solidFill>
              <a:srgbClr val="258BA1"/>
            </a:solidFill>
          </a:ln>
          <a:effectLst>
            <a:glow rad="101600">
              <a:srgbClr val="CDEDF3">
                <a:alpha val="60000"/>
              </a:srgbClr>
            </a:glow>
          </a:effectLst>
        </p:spPr>
        <p:txBody>
          <a:bodyPr wrap="square" rtlCol="0" anchor="ctr" anchorCtr="0">
            <a:spAutoFit/>
          </a:bodyPr>
          <a:lstStyle/>
          <a:p>
            <a:pPr algn="ctr"/>
            <a:r>
              <a:rPr lang="it-IT" sz="2400" b="1">
                <a:solidFill>
                  <a:srgbClr val="258BA1"/>
                </a:solidFill>
                <a:latin typeface="Century Gothic" panose="020B0502020202020204" pitchFamily="34" charset="0"/>
              </a:rPr>
              <a:t>Accountability</a:t>
            </a:r>
          </a:p>
        </p:txBody>
      </p:sp>
    </p:spTree>
    <p:extLst>
      <p:ext uri="{BB962C8B-B14F-4D97-AF65-F5344CB8AC3E}">
        <p14:creationId xmlns:p14="http://schemas.microsoft.com/office/powerpoint/2010/main" val="35132843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Effect transition="in" filter="fade">
                                      <p:cBhvr>
                                        <p:cTn id="9" dur="500"/>
                                        <p:tgtEl>
                                          <p:spTgt spid="9"/>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nodeType="clickEffect">
                                  <p:stCondLst>
                                    <p:cond delay="0"/>
                                  </p:stCondLst>
                                  <p:childTnLst>
                                    <p:set>
                                      <p:cBhvr>
                                        <p:cTn id="13" dur="1" fill="hold">
                                          <p:stCondLst>
                                            <p:cond delay="0"/>
                                          </p:stCondLst>
                                        </p:cTn>
                                        <p:tgtEl>
                                          <p:spTgt spid="8234"/>
                                        </p:tgtEl>
                                        <p:attrNameLst>
                                          <p:attrName>style.visibility</p:attrName>
                                        </p:attrNameLst>
                                      </p:cBhvr>
                                      <p:to>
                                        <p:strVal val="visible"/>
                                      </p:to>
                                    </p:set>
                                    <p:animEffect transition="in" filter="wipe(down)">
                                      <p:cBhvr>
                                        <p:cTn id="14" dur="500"/>
                                        <p:tgtEl>
                                          <p:spTgt spid="8234"/>
                                        </p:tgtEl>
                                      </p:cBhvr>
                                    </p:animEffect>
                                  </p:childTnLst>
                                </p:cTn>
                              </p:par>
                              <p:par>
                                <p:cTn id="15" presetID="22" presetClass="entr" presetSubtype="4"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wipe(down)">
                                      <p:cBhvr>
                                        <p:cTn id="17" dur="500"/>
                                        <p:tgtEl>
                                          <p:spTgt spid="20"/>
                                        </p:tgtEl>
                                      </p:cBhvr>
                                    </p:animEffect>
                                  </p:childTnLst>
                                </p:cTn>
                              </p:par>
                              <p:par>
                                <p:cTn id="18" presetID="22" presetClass="entr" presetSubtype="4" fill="hold" grpId="0" nodeType="withEffect">
                                  <p:stCondLst>
                                    <p:cond delay="0"/>
                                  </p:stCondLst>
                                  <p:childTnLst>
                                    <p:set>
                                      <p:cBhvr>
                                        <p:cTn id="19" dur="1" fill="hold">
                                          <p:stCondLst>
                                            <p:cond delay="0"/>
                                          </p:stCondLst>
                                        </p:cTn>
                                        <p:tgtEl>
                                          <p:spTgt spid="24"/>
                                        </p:tgtEl>
                                        <p:attrNameLst>
                                          <p:attrName>style.visibility</p:attrName>
                                        </p:attrNameLst>
                                      </p:cBhvr>
                                      <p:to>
                                        <p:strVal val="visible"/>
                                      </p:to>
                                    </p:set>
                                    <p:animEffect transition="in" filter="wipe(down)">
                                      <p:cBhvr>
                                        <p:cTn id="20" dur="500"/>
                                        <p:tgtEl>
                                          <p:spTgt spid="24"/>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grpId="0" nodeType="click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wipe(down)">
                                      <p:cBhvr>
                                        <p:cTn id="25" dur="500"/>
                                        <p:tgtEl>
                                          <p:spTgt spid="18"/>
                                        </p:tgtEl>
                                      </p:cBhvr>
                                    </p:animEffect>
                                  </p:childTnLst>
                                </p:cTn>
                              </p:par>
                              <p:par>
                                <p:cTn id="26" presetID="22" presetClass="entr" presetSubtype="4" fill="hold" grpId="0" nodeType="with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wipe(down)">
                                      <p:cBhvr>
                                        <p:cTn id="28" dur="500"/>
                                        <p:tgtEl>
                                          <p:spTgt spid="19"/>
                                        </p:tgtEl>
                                      </p:cBhvr>
                                    </p:animEffect>
                                  </p:childTnLst>
                                </p:cTn>
                              </p:par>
                              <p:par>
                                <p:cTn id="29" presetID="22" presetClass="entr" presetSubtype="4" fill="hold" nodeType="withEffect">
                                  <p:stCondLst>
                                    <p:cond delay="0"/>
                                  </p:stCondLst>
                                  <p:childTnLst>
                                    <p:set>
                                      <p:cBhvr>
                                        <p:cTn id="30" dur="1" fill="hold">
                                          <p:stCondLst>
                                            <p:cond delay="0"/>
                                          </p:stCondLst>
                                        </p:cTn>
                                        <p:tgtEl>
                                          <p:spTgt spid="8208"/>
                                        </p:tgtEl>
                                        <p:attrNameLst>
                                          <p:attrName>style.visibility</p:attrName>
                                        </p:attrNameLst>
                                      </p:cBhvr>
                                      <p:to>
                                        <p:strVal val="visible"/>
                                      </p:to>
                                    </p:set>
                                    <p:animEffect transition="in" filter="wipe(down)">
                                      <p:cBhvr>
                                        <p:cTn id="31" dur="500"/>
                                        <p:tgtEl>
                                          <p:spTgt spid="8208"/>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4" fill="hold" grpId="0" nodeType="clickEffect">
                                  <p:stCondLst>
                                    <p:cond delay="0"/>
                                  </p:stCondLst>
                                  <p:childTnLst>
                                    <p:set>
                                      <p:cBhvr>
                                        <p:cTn id="35" dur="1" fill="hold">
                                          <p:stCondLst>
                                            <p:cond delay="0"/>
                                          </p:stCondLst>
                                        </p:cTn>
                                        <p:tgtEl>
                                          <p:spTgt spid="23"/>
                                        </p:tgtEl>
                                        <p:attrNameLst>
                                          <p:attrName>style.visibility</p:attrName>
                                        </p:attrNameLst>
                                      </p:cBhvr>
                                      <p:to>
                                        <p:strVal val="visible"/>
                                      </p:to>
                                    </p:set>
                                    <p:animEffect transition="in" filter="wipe(down)">
                                      <p:cBhvr>
                                        <p:cTn id="36" dur="500"/>
                                        <p:tgtEl>
                                          <p:spTgt spid="23"/>
                                        </p:tgtEl>
                                      </p:cBhvr>
                                    </p:animEffect>
                                  </p:childTnLst>
                                </p:cTn>
                              </p:par>
                              <p:par>
                                <p:cTn id="37" presetID="22" presetClass="entr" presetSubtype="4" fill="hold" grpId="0" nodeType="withEffect">
                                  <p:stCondLst>
                                    <p:cond delay="0"/>
                                  </p:stCondLst>
                                  <p:childTnLst>
                                    <p:set>
                                      <p:cBhvr>
                                        <p:cTn id="38" dur="1" fill="hold">
                                          <p:stCondLst>
                                            <p:cond delay="0"/>
                                          </p:stCondLst>
                                        </p:cTn>
                                        <p:tgtEl>
                                          <p:spTgt spid="8225"/>
                                        </p:tgtEl>
                                        <p:attrNameLst>
                                          <p:attrName>style.visibility</p:attrName>
                                        </p:attrNameLst>
                                      </p:cBhvr>
                                      <p:to>
                                        <p:strVal val="visible"/>
                                      </p:to>
                                    </p:set>
                                    <p:animEffect transition="in" filter="wipe(down)">
                                      <p:cBhvr>
                                        <p:cTn id="39" dur="500"/>
                                        <p:tgtEl>
                                          <p:spTgt spid="8225"/>
                                        </p:tgtEl>
                                      </p:cBhvr>
                                    </p:animEffect>
                                  </p:childTnLst>
                                </p:cTn>
                              </p:par>
                              <p:par>
                                <p:cTn id="40" presetID="22" presetClass="entr" presetSubtype="4" fill="hold" nodeType="withEffect">
                                  <p:stCondLst>
                                    <p:cond delay="0"/>
                                  </p:stCondLst>
                                  <p:childTnLst>
                                    <p:set>
                                      <p:cBhvr>
                                        <p:cTn id="41" dur="1" fill="hold">
                                          <p:stCondLst>
                                            <p:cond delay="0"/>
                                          </p:stCondLst>
                                        </p:cTn>
                                        <p:tgtEl>
                                          <p:spTgt spid="8228"/>
                                        </p:tgtEl>
                                        <p:attrNameLst>
                                          <p:attrName>style.visibility</p:attrName>
                                        </p:attrNameLst>
                                      </p:cBhvr>
                                      <p:to>
                                        <p:strVal val="visible"/>
                                      </p:to>
                                    </p:set>
                                    <p:animEffect transition="in" filter="wipe(down)">
                                      <p:cBhvr>
                                        <p:cTn id="42" dur="500"/>
                                        <p:tgtEl>
                                          <p:spTgt spid="8228"/>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wipe(down)">
                                      <p:cBhvr>
                                        <p:cTn id="47" dur="500"/>
                                        <p:tgtEl>
                                          <p:spTgt spid="21"/>
                                        </p:tgtEl>
                                      </p:cBhvr>
                                    </p:animEffect>
                                  </p:childTnLst>
                                </p:cTn>
                              </p:par>
                              <p:par>
                                <p:cTn id="48" presetID="22" presetClass="entr" presetSubtype="4" fill="hold" grpId="0" nodeType="withEffect">
                                  <p:stCondLst>
                                    <p:cond delay="0"/>
                                  </p:stCondLst>
                                  <p:childTnLst>
                                    <p:set>
                                      <p:cBhvr>
                                        <p:cTn id="49" dur="1" fill="hold">
                                          <p:stCondLst>
                                            <p:cond delay="0"/>
                                          </p:stCondLst>
                                        </p:cTn>
                                        <p:tgtEl>
                                          <p:spTgt spid="8247"/>
                                        </p:tgtEl>
                                        <p:attrNameLst>
                                          <p:attrName>style.visibility</p:attrName>
                                        </p:attrNameLst>
                                      </p:cBhvr>
                                      <p:to>
                                        <p:strVal val="visible"/>
                                      </p:to>
                                    </p:set>
                                    <p:animEffect transition="in" filter="wipe(down)">
                                      <p:cBhvr>
                                        <p:cTn id="50" dur="500"/>
                                        <p:tgtEl>
                                          <p:spTgt spid="8247"/>
                                        </p:tgtEl>
                                      </p:cBhvr>
                                    </p:animEffect>
                                  </p:childTnLst>
                                </p:cTn>
                              </p:par>
                              <p:par>
                                <p:cTn id="51" presetID="22" presetClass="entr" presetSubtype="4" fill="hold" nodeType="withEffect">
                                  <p:stCondLst>
                                    <p:cond delay="0"/>
                                  </p:stCondLst>
                                  <p:childTnLst>
                                    <p:set>
                                      <p:cBhvr>
                                        <p:cTn id="52" dur="1" fill="hold">
                                          <p:stCondLst>
                                            <p:cond delay="0"/>
                                          </p:stCondLst>
                                        </p:cTn>
                                        <p:tgtEl>
                                          <p:spTgt spid="22"/>
                                        </p:tgtEl>
                                        <p:attrNameLst>
                                          <p:attrName>style.visibility</p:attrName>
                                        </p:attrNameLst>
                                      </p:cBhvr>
                                      <p:to>
                                        <p:strVal val="visible"/>
                                      </p:to>
                                    </p:set>
                                    <p:animEffect transition="in" filter="wipe(down)">
                                      <p:cBhvr>
                                        <p:cTn id="53" dur="500"/>
                                        <p:tgtEl>
                                          <p:spTgt spid="22"/>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4" fill="hold" grpId="0" nodeType="clickEffect">
                                  <p:stCondLst>
                                    <p:cond delay="0"/>
                                  </p:stCondLst>
                                  <p:childTnLst>
                                    <p:set>
                                      <p:cBhvr>
                                        <p:cTn id="57" dur="1" fill="hold">
                                          <p:stCondLst>
                                            <p:cond delay="0"/>
                                          </p:stCondLst>
                                        </p:cTn>
                                        <p:tgtEl>
                                          <p:spTgt spid="11"/>
                                        </p:tgtEl>
                                        <p:attrNameLst>
                                          <p:attrName>style.visibility</p:attrName>
                                        </p:attrNameLst>
                                      </p:cBhvr>
                                      <p:to>
                                        <p:strVal val="visible"/>
                                      </p:to>
                                    </p:set>
                                    <p:animEffect transition="in" filter="wipe(down)">
                                      <p:cBhvr>
                                        <p:cTn id="58" dur="500"/>
                                        <p:tgtEl>
                                          <p:spTgt spid="11"/>
                                        </p:tgtEl>
                                      </p:cBhvr>
                                    </p:animEffect>
                                  </p:childTnLst>
                                </p:cTn>
                              </p:par>
                              <p:par>
                                <p:cTn id="59" presetID="22" presetClass="entr" presetSubtype="4" fill="hold" grpId="0" nodeType="withEffect">
                                  <p:stCondLst>
                                    <p:cond delay="0"/>
                                  </p:stCondLst>
                                  <p:childTnLst>
                                    <p:set>
                                      <p:cBhvr>
                                        <p:cTn id="60" dur="1" fill="hold">
                                          <p:stCondLst>
                                            <p:cond delay="0"/>
                                          </p:stCondLst>
                                        </p:cTn>
                                        <p:tgtEl>
                                          <p:spTgt spid="13"/>
                                        </p:tgtEl>
                                        <p:attrNameLst>
                                          <p:attrName>style.visibility</p:attrName>
                                        </p:attrNameLst>
                                      </p:cBhvr>
                                      <p:to>
                                        <p:strVal val="visible"/>
                                      </p:to>
                                    </p:set>
                                    <p:animEffect transition="in" filter="wipe(down)">
                                      <p:cBhvr>
                                        <p:cTn id="61" dur="500"/>
                                        <p:tgtEl>
                                          <p:spTgt spid="13"/>
                                        </p:tgtEl>
                                      </p:cBhvr>
                                    </p:animEffect>
                                  </p:childTnLst>
                                </p:cTn>
                              </p:par>
                              <p:par>
                                <p:cTn id="62" presetID="22" presetClass="entr" presetSubtype="4" fill="hold" nodeType="withEffect">
                                  <p:stCondLst>
                                    <p:cond delay="0"/>
                                  </p:stCondLst>
                                  <p:childTnLst>
                                    <p:set>
                                      <p:cBhvr>
                                        <p:cTn id="63" dur="1" fill="hold">
                                          <p:stCondLst>
                                            <p:cond delay="0"/>
                                          </p:stCondLst>
                                        </p:cTn>
                                        <p:tgtEl>
                                          <p:spTgt spid="14"/>
                                        </p:tgtEl>
                                        <p:attrNameLst>
                                          <p:attrName>style.visibility</p:attrName>
                                        </p:attrNameLst>
                                      </p:cBhvr>
                                      <p:to>
                                        <p:strVal val="visible"/>
                                      </p:to>
                                    </p:set>
                                    <p:animEffect transition="in" filter="wipe(down)">
                                      <p:cBhvr>
                                        <p:cTn id="64" dur="500"/>
                                        <p:tgtEl>
                                          <p:spTgt spid="14"/>
                                        </p:tgtEl>
                                      </p:cBhvr>
                                    </p:animEffect>
                                  </p:childTnLst>
                                </p:cTn>
                              </p:par>
                            </p:childTnLst>
                          </p:cTn>
                        </p:par>
                      </p:childTnLst>
                    </p:cTn>
                  </p:par>
                  <p:par>
                    <p:cTn id="65" fill="hold">
                      <p:stCondLst>
                        <p:cond delay="indefinite"/>
                      </p:stCondLst>
                      <p:childTnLst>
                        <p:par>
                          <p:cTn id="66" fill="hold">
                            <p:stCondLst>
                              <p:cond delay="0"/>
                            </p:stCondLst>
                            <p:childTnLst>
                              <p:par>
                                <p:cTn id="67" presetID="22" presetClass="entr" presetSubtype="4" fill="hold" grpId="0" nodeType="clickEffect">
                                  <p:stCondLst>
                                    <p:cond delay="0"/>
                                  </p:stCondLst>
                                  <p:childTnLst>
                                    <p:set>
                                      <p:cBhvr>
                                        <p:cTn id="68" dur="1" fill="hold">
                                          <p:stCondLst>
                                            <p:cond delay="0"/>
                                          </p:stCondLst>
                                        </p:cTn>
                                        <p:tgtEl>
                                          <p:spTgt spid="3"/>
                                        </p:tgtEl>
                                        <p:attrNameLst>
                                          <p:attrName>style.visibility</p:attrName>
                                        </p:attrNameLst>
                                      </p:cBhvr>
                                      <p:to>
                                        <p:strVal val="visible"/>
                                      </p:to>
                                    </p:set>
                                    <p:animEffect transition="in" filter="wipe(down)">
                                      <p:cBhvr>
                                        <p:cTn id="69" dur="500"/>
                                        <p:tgtEl>
                                          <p:spTgt spid="3"/>
                                        </p:tgtEl>
                                      </p:cBhvr>
                                    </p:animEffect>
                                  </p:childTnLst>
                                </p:cTn>
                              </p:par>
                              <p:par>
                                <p:cTn id="70" presetID="22" presetClass="entr" presetSubtype="4" fill="hold" grpId="0" nodeType="withEffect">
                                  <p:stCondLst>
                                    <p:cond delay="0"/>
                                  </p:stCondLst>
                                  <p:childTnLst>
                                    <p:set>
                                      <p:cBhvr>
                                        <p:cTn id="71" dur="1" fill="hold">
                                          <p:stCondLst>
                                            <p:cond delay="0"/>
                                          </p:stCondLst>
                                        </p:cTn>
                                        <p:tgtEl>
                                          <p:spTgt spid="31"/>
                                        </p:tgtEl>
                                        <p:attrNameLst>
                                          <p:attrName>style.visibility</p:attrName>
                                        </p:attrNameLst>
                                      </p:cBhvr>
                                      <p:to>
                                        <p:strVal val="visible"/>
                                      </p:to>
                                    </p:set>
                                    <p:animEffect transition="in" filter="wipe(down)">
                                      <p:cBhvr>
                                        <p:cTn id="72" dur="500"/>
                                        <p:tgtEl>
                                          <p:spTgt spid="31"/>
                                        </p:tgtEl>
                                      </p:cBhvr>
                                    </p:animEffect>
                                  </p:childTnLst>
                                </p:cTn>
                              </p:par>
                              <p:par>
                                <p:cTn id="73" presetID="22" presetClass="entr" presetSubtype="4" fill="hold" nodeType="withEffect">
                                  <p:stCondLst>
                                    <p:cond delay="0"/>
                                  </p:stCondLst>
                                  <p:childTnLst>
                                    <p:set>
                                      <p:cBhvr>
                                        <p:cTn id="74" dur="1" fill="hold">
                                          <p:stCondLst>
                                            <p:cond delay="0"/>
                                          </p:stCondLst>
                                        </p:cTn>
                                        <p:tgtEl>
                                          <p:spTgt spid="8193"/>
                                        </p:tgtEl>
                                        <p:attrNameLst>
                                          <p:attrName>style.visibility</p:attrName>
                                        </p:attrNameLst>
                                      </p:cBhvr>
                                      <p:to>
                                        <p:strVal val="visible"/>
                                      </p:to>
                                    </p:set>
                                    <p:animEffect transition="in" filter="wipe(down)">
                                      <p:cBhvr>
                                        <p:cTn id="75" dur="500"/>
                                        <p:tgtEl>
                                          <p:spTgt spid="8193"/>
                                        </p:tgtEl>
                                      </p:cBhvr>
                                    </p:animEffect>
                                  </p:childTnLst>
                                </p:cTn>
                              </p:par>
                            </p:childTnLst>
                          </p:cTn>
                        </p:par>
                      </p:childTnLst>
                    </p:cTn>
                  </p:par>
                  <p:par>
                    <p:cTn id="76" fill="hold">
                      <p:stCondLst>
                        <p:cond delay="indefinite"/>
                      </p:stCondLst>
                      <p:childTnLst>
                        <p:par>
                          <p:cTn id="77" fill="hold">
                            <p:stCondLst>
                              <p:cond delay="0"/>
                            </p:stCondLst>
                            <p:childTnLst>
                              <p:par>
                                <p:cTn id="78" presetID="22" presetClass="entr" presetSubtype="4" fill="hold" grpId="0" nodeType="clickEffect">
                                  <p:stCondLst>
                                    <p:cond delay="0"/>
                                  </p:stCondLst>
                                  <p:childTnLst>
                                    <p:set>
                                      <p:cBhvr>
                                        <p:cTn id="79" dur="1" fill="hold">
                                          <p:stCondLst>
                                            <p:cond delay="0"/>
                                          </p:stCondLst>
                                        </p:cTn>
                                        <p:tgtEl>
                                          <p:spTgt spid="2"/>
                                        </p:tgtEl>
                                        <p:attrNameLst>
                                          <p:attrName>style.visibility</p:attrName>
                                        </p:attrNameLst>
                                      </p:cBhvr>
                                      <p:to>
                                        <p:strVal val="visible"/>
                                      </p:to>
                                    </p:set>
                                    <p:animEffect transition="in" filter="wipe(down)">
                                      <p:cBhvr>
                                        <p:cTn id="80" dur="500"/>
                                        <p:tgtEl>
                                          <p:spTgt spid="2"/>
                                        </p:tgtEl>
                                      </p:cBhvr>
                                    </p:animEffect>
                                  </p:childTnLst>
                                </p:cTn>
                              </p:par>
                              <p:par>
                                <p:cTn id="81" presetID="22" presetClass="entr" presetSubtype="4" fill="hold" grpId="0" nodeType="withEffect">
                                  <p:stCondLst>
                                    <p:cond delay="0"/>
                                  </p:stCondLst>
                                  <p:childTnLst>
                                    <p:set>
                                      <p:cBhvr>
                                        <p:cTn id="82" dur="1" fill="hold">
                                          <p:stCondLst>
                                            <p:cond delay="0"/>
                                          </p:stCondLst>
                                        </p:cTn>
                                        <p:tgtEl>
                                          <p:spTgt spid="10"/>
                                        </p:tgtEl>
                                        <p:attrNameLst>
                                          <p:attrName>style.visibility</p:attrName>
                                        </p:attrNameLst>
                                      </p:cBhvr>
                                      <p:to>
                                        <p:strVal val="visible"/>
                                      </p:to>
                                    </p:set>
                                    <p:animEffect transition="in" filter="wipe(down)">
                                      <p:cBhvr>
                                        <p:cTn id="83" dur="500"/>
                                        <p:tgtEl>
                                          <p:spTgt spid="10"/>
                                        </p:tgtEl>
                                      </p:cBhvr>
                                    </p:animEffect>
                                  </p:childTnLst>
                                </p:cTn>
                              </p:par>
                              <p:par>
                                <p:cTn id="84" presetID="22" presetClass="entr" presetSubtype="4" fill="hold" nodeType="withEffect">
                                  <p:stCondLst>
                                    <p:cond delay="0"/>
                                  </p:stCondLst>
                                  <p:childTnLst>
                                    <p:set>
                                      <p:cBhvr>
                                        <p:cTn id="85" dur="1" fill="hold">
                                          <p:stCondLst>
                                            <p:cond delay="0"/>
                                          </p:stCondLst>
                                        </p:cTn>
                                        <p:tgtEl>
                                          <p:spTgt spid="12"/>
                                        </p:tgtEl>
                                        <p:attrNameLst>
                                          <p:attrName>style.visibility</p:attrName>
                                        </p:attrNameLst>
                                      </p:cBhvr>
                                      <p:to>
                                        <p:strVal val="visible"/>
                                      </p:to>
                                    </p:set>
                                    <p:animEffect transition="in" filter="wipe(down)">
                                      <p:cBhvr>
                                        <p:cTn id="86" dur="500"/>
                                        <p:tgtEl>
                                          <p:spTgt spid="12"/>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xit" presetSubtype="0" fill="hold" nodeType="clickEffect">
                                  <p:stCondLst>
                                    <p:cond delay="0"/>
                                  </p:stCondLst>
                                  <p:childTnLst>
                                    <p:animEffect transition="out" filter="fade">
                                      <p:cBhvr>
                                        <p:cTn id="90" dur="500"/>
                                        <p:tgtEl>
                                          <p:spTgt spid="8234"/>
                                        </p:tgtEl>
                                      </p:cBhvr>
                                    </p:animEffect>
                                    <p:set>
                                      <p:cBhvr>
                                        <p:cTn id="91" dur="1" fill="hold">
                                          <p:stCondLst>
                                            <p:cond delay="499"/>
                                          </p:stCondLst>
                                        </p:cTn>
                                        <p:tgtEl>
                                          <p:spTgt spid="8234"/>
                                        </p:tgtEl>
                                        <p:attrNameLst>
                                          <p:attrName>style.visibility</p:attrName>
                                        </p:attrNameLst>
                                      </p:cBhvr>
                                      <p:to>
                                        <p:strVal val="hidden"/>
                                      </p:to>
                                    </p:set>
                                  </p:childTnLst>
                                </p:cTn>
                              </p:par>
                              <p:par>
                                <p:cTn id="92" presetID="10" presetClass="exit" presetSubtype="0" fill="hold" grpId="1" nodeType="withEffect">
                                  <p:stCondLst>
                                    <p:cond delay="0"/>
                                  </p:stCondLst>
                                  <p:childTnLst>
                                    <p:animEffect transition="out" filter="fade">
                                      <p:cBhvr>
                                        <p:cTn id="93" dur="500"/>
                                        <p:tgtEl>
                                          <p:spTgt spid="20"/>
                                        </p:tgtEl>
                                      </p:cBhvr>
                                    </p:animEffect>
                                    <p:set>
                                      <p:cBhvr>
                                        <p:cTn id="94" dur="1" fill="hold">
                                          <p:stCondLst>
                                            <p:cond delay="499"/>
                                          </p:stCondLst>
                                        </p:cTn>
                                        <p:tgtEl>
                                          <p:spTgt spid="20"/>
                                        </p:tgtEl>
                                        <p:attrNameLst>
                                          <p:attrName>style.visibility</p:attrName>
                                        </p:attrNameLst>
                                      </p:cBhvr>
                                      <p:to>
                                        <p:strVal val="hidden"/>
                                      </p:to>
                                    </p:set>
                                  </p:childTnLst>
                                </p:cTn>
                              </p:par>
                              <p:par>
                                <p:cTn id="95" presetID="10" presetClass="exit" presetSubtype="0" fill="hold" grpId="1" nodeType="withEffect">
                                  <p:stCondLst>
                                    <p:cond delay="0"/>
                                  </p:stCondLst>
                                  <p:childTnLst>
                                    <p:animEffect transition="out" filter="fade">
                                      <p:cBhvr>
                                        <p:cTn id="96" dur="500"/>
                                        <p:tgtEl>
                                          <p:spTgt spid="24"/>
                                        </p:tgtEl>
                                      </p:cBhvr>
                                    </p:animEffect>
                                    <p:set>
                                      <p:cBhvr>
                                        <p:cTn id="97" dur="1" fill="hold">
                                          <p:stCondLst>
                                            <p:cond delay="499"/>
                                          </p:stCondLst>
                                        </p:cTn>
                                        <p:tgtEl>
                                          <p:spTgt spid="24"/>
                                        </p:tgtEl>
                                        <p:attrNameLst>
                                          <p:attrName>style.visibility</p:attrName>
                                        </p:attrNameLst>
                                      </p:cBhvr>
                                      <p:to>
                                        <p:strVal val="hidden"/>
                                      </p:to>
                                    </p:set>
                                  </p:childTnLst>
                                </p:cTn>
                              </p:par>
                              <p:par>
                                <p:cTn id="98" presetID="10" presetClass="exit" presetSubtype="0" fill="hold" grpId="1" nodeType="withEffect">
                                  <p:stCondLst>
                                    <p:cond delay="0"/>
                                  </p:stCondLst>
                                  <p:childTnLst>
                                    <p:animEffect transition="out" filter="fade">
                                      <p:cBhvr>
                                        <p:cTn id="99" dur="500"/>
                                        <p:tgtEl>
                                          <p:spTgt spid="18"/>
                                        </p:tgtEl>
                                      </p:cBhvr>
                                    </p:animEffect>
                                    <p:set>
                                      <p:cBhvr>
                                        <p:cTn id="100" dur="1" fill="hold">
                                          <p:stCondLst>
                                            <p:cond delay="499"/>
                                          </p:stCondLst>
                                        </p:cTn>
                                        <p:tgtEl>
                                          <p:spTgt spid="18"/>
                                        </p:tgtEl>
                                        <p:attrNameLst>
                                          <p:attrName>style.visibility</p:attrName>
                                        </p:attrNameLst>
                                      </p:cBhvr>
                                      <p:to>
                                        <p:strVal val="hidden"/>
                                      </p:to>
                                    </p:set>
                                  </p:childTnLst>
                                </p:cTn>
                              </p:par>
                              <p:par>
                                <p:cTn id="101" presetID="10" presetClass="exit" presetSubtype="0" fill="hold" grpId="1" nodeType="withEffect">
                                  <p:stCondLst>
                                    <p:cond delay="0"/>
                                  </p:stCondLst>
                                  <p:childTnLst>
                                    <p:animEffect transition="out" filter="fade">
                                      <p:cBhvr>
                                        <p:cTn id="102" dur="500"/>
                                        <p:tgtEl>
                                          <p:spTgt spid="19"/>
                                        </p:tgtEl>
                                      </p:cBhvr>
                                    </p:animEffect>
                                    <p:set>
                                      <p:cBhvr>
                                        <p:cTn id="103" dur="1" fill="hold">
                                          <p:stCondLst>
                                            <p:cond delay="499"/>
                                          </p:stCondLst>
                                        </p:cTn>
                                        <p:tgtEl>
                                          <p:spTgt spid="19"/>
                                        </p:tgtEl>
                                        <p:attrNameLst>
                                          <p:attrName>style.visibility</p:attrName>
                                        </p:attrNameLst>
                                      </p:cBhvr>
                                      <p:to>
                                        <p:strVal val="hidden"/>
                                      </p:to>
                                    </p:set>
                                  </p:childTnLst>
                                </p:cTn>
                              </p:par>
                              <p:par>
                                <p:cTn id="104" presetID="10" presetClass="exit" presetSubtype="0" fill="hold" nodeType="withEffect">
                                  <p:stCondLst>
                                    <p:cond delay="0"/>
                                  </p:stCondLst>
                                  <p:childTnLst>
                                    <p:animEffect transition="out" filter="fade">
                                      <p:cBhvr>
                                        <p:cTn id="105" dur="500"/>
                                        <p:tgtEl>
                                          <p:spTgt spid="8208"/>
                                        </p:tgtEl>
                                      </p:cBhvr>
                                    </p:animEffect>
                                    <p:set>
                                      <p:cBhvr>
                                        <p:cTn id="106" dur="1" fill="hold">
                                          <p:stCondLst>
                                            <p:cond delay="499"/>
                                          </p:stCondLst>
                                        </p:cTn>
                                        <p:tgtEl>
                                          <p:spTgt spid="8208"/>
                                        </p:tgtEl>
                                        <p:attrNameLst>
                                          <p:attrName>style.visibility</p:attrName>
                                        </p:attrNameLst>
                                      </p:cBhvr>
                                      <p:to>
                                        <p:strVal val="hidden"/>
                                      </p:to>
                                    </p:set>
                                  </p:childTnLst>
                                </p:cTn>
                              </p:par>
                              <p:par>
                                <p:cTn id="107" presetID="10" presetClass="exit" presetSubtype="0" fill="hold" grpId="1" nodeType="withEffect">
                                  <p:stCondLst>
                                    <p:cond delay="0"/>
                                  </p:stCondLst>
                                  <p:childTnLst>
                                    <p:animEffect transition="out" filter="fade">
                                      <p:cBhvr>
                                        <p:cTn id="108" dur="500"/>
                                        <p:tgtEl>
                                          <p:spTgt spid="11"/>
                                        </p:tgtEl>
                                      </p:cBhvr>
                                    </p:animEffect>
                                    <p:set>
                                      <p:cBhvr>
                                        <p:cTn id="109" dur="1" fill="hold">
                                          <p:stCondLst>
                                            <p:cond delay="499"/>
                                          </p:stCondLst>
                                        </p:cTn>
                                        <p:tgtEl>
                                          <p:spTgt spid="11"/>
                                        </p:tgtEl>
                                        <p:attrNameLst>
                                          <p:attrName>style.visibility</p:attrName>
                                        </p:attrNameLst>
                                      </p:cBhvr>
                                      <p:to>
                                        <p:strVal val="hidden"/>
                                      </p:to>
                                    </p:set>
                                  </p:childTnLst>
                                </p:cTn>
                              </p:par>
                              <p:par>
                                <p:cTn id="110" presetID="10" presetClass="exit" presetSubtype="0" fill="hold" grpId="1" nodeType="withEffect">
                                  <p:stCondLst>
                                    <p:cond delay="0"/>
                                  </p:stCondLst>
                                  <p:childTnLst>
                                    <p:animEffect transition="out" filter="fade">
                                      <p:cBhvr>
                                        <p:cTn id="111" dur="500"/>
                                        <p:tgtEl>
                                          <p:spTgt spid="13"/>
                                        </p:tgtEl>
                                      </p:cBhvr>
                                    </p:animEffect>
                                    <p:set>
                                      <p:cBhvr>
                                        <p:cTn id="112" dur="1" fill="hold">
                                          <p:stCondLst>
                                            <p:cond delay="499"/>
                                          </p:stCondLst>
                                        </p:cTn>
                                        <p:tgtEl>
                                          <p:spTgt spid="13"/>
                                        </p:tgtEl>
                                        <p:attrNameLst>
                                          <p:attrName>style.visibility</p:attrName>
                                        </p:attrNameLst>
                                      </p:cBhvr>
                                      <p:to>
                                        <p:strVal val="hidden"/>
                                      </p:to>
                                    </p:set>
                                  </p:childTnLst>
                                </p:cTn>
                              </p:par>
                              <p:par>
                                <p:cTn id="113" presetID="10" presetClass="exit" presetSubtype="0" fill="hold" nodeType="withEffect">
                                  <p:stCondLst>
                                    <p:cond delay="0"/>
                                  </p:stCondLst>
                                  <p:childTnLst>
                                    <p:animEffect transition="out" filter="fade">
                                      <p:cBhvr>
                                        <p:cTn id="114" dur="500"/>
                                        <p:tgtEl>
                                          <p:spTgt spid="14"/>
                                        </p:tgtEl>
                                      </p:cBhvr>
                                    </p:animEffect>
                                    <p:set>
                                      <p:cBhvr>
                                        <p:cTn id="115" dur="1" fill="hold">
                                          <p:stCondLst>
                                            <p:cond delay="499"/>
                                          </p:stCondLst>
                                        </p:cTn>
                                        <p:tgtEl>
                                          <p:spTgt spid="14"/>
                                        </p:tgtEl>
                                        <p:attrNameLst>
                                          <p:attrName>style.visibility</p:attrName>
                                        </p:attrNameLst>
                                      </p:cBhvr>
                                      <p:to>
                                        <p:strVal val="hidden"/>
                                      </p:to>
                                    </p:set>
                                  </p:childTnLst>
                                </p:cTn>
                              </p:par>
                            </p:childTnLst>
                          </p:cTn>
                        </p:par>
                        <p:par>
                          <p:cTn id="116" fill="hold">
                            <p:stCondLst>
                              <p:cond delay="500"/>
                            </p:stCondLst>
                            <p:childTnLst>
                              <p:par>
                                <p:cTn id="117" presetID="7" presetClass="emph" presetSubtype="2" fill="hold" nodeType="afterEffect">
                                  <p:stCondLst>
                                    <p:cond delay="0"/>
                                  </p:stCondLst>
                                  <p:childTnLst>
                                    <p:animClr clrSpc="rgb" dir="cw">
                                      <p:cBhvr>
                                        <p:cTn id="118" dur="2000" fill="hold"/>
                                        <p:tgtEl>
                                          <p:spTgt spid="21"/>
                                        </p:tgtEl>
                                        <p:attrNameLst>
                                          <p:attrName>stroke.color</p:attrName>
                                        </p:attrNameLst>
                                      </p:cBhvr>
                                      <p:to>
                                        <a:srgbClr val="C00000"/>
                                      </p:to>
                                    </p:animClr>
                                    <p:set>
                                      <p:cBhvr>
                                        <p:cTn id="119" dur="2000" fill="hold"/>
                                        <p:tgtEl>
                                          <p:spTgt spid="21"/>
                                        </p:tgtEl>
                                        <p:attrNameLst>
                                          <p:attrName>stroke.on</p:attrName>
                                        </p:attrNameLst>
                                      </p:cBhvr>
                                      <p:to>
                                        <p:strVal val="true"/>
                                      </p:to>
                                    </p:set>
                                  </p:childTnLst>
                                </p:cTn>
                              </p:par>
                              <p:par>
                                <p:cTn id="120" presetID="7" presetClass="emph" presetSubtype="2" fill="hold" nodeType="withEffect">
                                  <p:stCondLst>
                                    <p:cond delay="0"/>
                                  </p:stCondLst>
                                  <p:childTnLst>
                                    <p:animClr clrSpc="rgb" dir="cw">
                                      <p:cBhvr>
                                        <p:cTn id="121" dur="2000" fill="hold"/>
                                        <p:tgtEl>
                                          <p:spTgt spid="8247"/>
                                        </p:tgtEl>
                                        <p:attrNameLst>
                                          <p:attrName>stroke.color</p:attrName>
                                        </p:attrNameLst>
                                      </p:cBhvr>
                                      <p:to>
                                        <a:srgbClr val="C00000"/>
                                      </p:to>
                                    </p:animClr>
                                    <p:set>
                                      <p:cBhvr>
                                        <p:cTn id="122" dur="2000" fill="hold"/>
                                        <p:tgtEl>
                                          <p:spTgt spid="8247"/>
                                        </p:tgtEl>
                                        <p:attrNameLst>
                                          <p:attrName>stroke.on</p:attrName>
                                        </p:attrNameLst>
                                      </p:cBhvr>
                                      <p:to>
                                        <p:strVal val="true"/>
                                      </p:to>
                                    </p:set>
                                  </p:childTnLst>
                                </p:cTn>
                              </p:par>
                              <p:par>
                                <p:cTn id="123" presetID="7" presetClass="emph" presetSubtype="2" fill="hold" nodeType="withEffect">
                                  <p:stCondLst>
                                    <p:cond delay="0"/>
                                  </p:stCondLst>
                                  <p:childTnLst>
                                    <p:animClr clrSpc="rgb" dir="cw">
                                      <p:cBhvr>
                                        <p:cTn id="124" dur="2000" fill="hold"/>
                                        <p:tgtEl>
                                          <p:spTgt spid="22"/>
                                        </p:tgtEl>
                                        <p:attrNameLst>
                                          <p:attrName>stroke.color</p:attrName>
                                        </p:attrNameLst>
                                      </p:cBhvr>
                                      <p:to>
                                        <a:srgbClr val="C00000"/>
                                      </p:to>
                                    </p:animClr>
                                    <p:set>
                                      <p:cBhvr>
                                        <p:cTn id="125" dur="2000" fill="hold"/>
                                        <p:tgtEl>
                                          <p:spTgt spid="22"/>
                                        </p:tgtEl>
                                        <p:attrNameLst>
                                          <p:attrName>stroke.on</p:attrName>
                                        </p:attrNameLst>
                                      </p:cBhvr>
                                      <p:to>
                                        <p:strVal val="true"/>
                                      </p:to>
                                    </p:set>
                                  </p:childTnLst>
                                </p:cTn>
                              </p:par>
                              <p:par>
                                <p:cTn id="126" presetID="7" presetClass="emph" presetSubtype="2" fill="hold" nodeType="withEffect">
                                  <p:stCondLst>
                                    <p:cond delay="0"/>
                                  </p:stCondLst>
                                  <p:childTnLst>
                                    <p:animClr clrSpc="rgb" dir="cw">
                                      <p:cBhvr>
                                        <p:cTn id="127" dur="2000" fill="hold"/>
                                        <p:tgtEl>
                                          <p:spTgt spid="2"/>
                                        </p:tgtEl>
                                        <p:attrNameLst>
                                          <p:attrName>stroke.color</p:attrName>
                                        </p:attrNameLst>
                                      </p:cBhvr>
                                      <p:to>
                                        <a:srgbClr val="C00000"/>
                                      </p:to>
                                    </p:animClr>
                                    <p:set>
                                      <p:cBhvr>
                                        <p:cTn id="128" dur="2000" fill="hold"/>
                                        <p:tgtEl>
                                          <p:spTgt spid="2"/>
                                        </p:tgtEl>
                                        <p:attrNameLst>
                                          <p:attrName>stroke.on</p:attrName>
                                        </p:attrNameLst>
                                      </p:cBhvr>
                                      <p:to>
                                        <p:strVal val="true"/>
                                      </p:to>
                                    </p:set>
                                  </p:childTnLst>
                                </p:cTn>
                              </p:par>
                              <p:par>
                                <p:cTn id="129" presetID="7" presetClass="emph" presetSubtype="2" fill="hold" nodeType="withEffect">
                                  <p:stCondLst>
                                    <p:cond delay="0"/>
                                  </p:stCondLst>
                                  <p:childTnLst>
                                    <p:animClr clrSpc="rgb" dir="cw">
                                      <p:cBhvr>
                                        <p:cTn id="130" dur="2000" fill="hold"/>
                                        <p:tgtEl>
                                          <p:spTgt spid="10"/>
                                        </p:tgtEl>
                                        <p:attrNameLst>
                                          <p:attrName>stroke.color</p:attrName>
                                        </p:attrNameLst>
                                      </p:cBhvr>
                                      <p:to>
                                        <a:srgbClr val="C00000"/>
                                      </p:to>
                                    </p:animClr>
                                    <p:set>
                                      <p:cBhvr>
                                        <p:cTn id="131" dur="2000" fill="hold"/>
                                        <p:tgtEl>
                                          <p:spTgt spid="10"/>
                                        </p:tgtEl>
                                        <p:attrNameLst>
                                          <p:attrName>stroke.on</p:attrName>
                                        </p:attrNameLst>
                                      </p:cBhvr>
                                      <p:to>
                                        <p:strVal val="true"/>
                                      </p:to>
                                    </p:set>
                                  </p:childTnLst>
                                </p:cTn>
                              </p:par>
                              <p:par>
                                <p:cTn id="132" presetID="7" presetClass="emph" presetSubtype="2" fill="hold" nodeType="withEffect">
                                  <p:stCondLst>
                                    <p:cond delay="0"/>
                                  </p:stCondLst>
                                  <p:childTnLst>
                                    <p:animClr clrSpc="rgb" dir="cw">
                                      <p:cBhvr>
                                        <p:cTn id="133" dur="2000" fill="hold"/>
                                        <p:tgtEl>
                                          <p:spTgt spid="12"/>
                                        </p:tgtEl>
                                        <p:attrNameLst>
                                          <p:attrName>stroke.color</p:attrName>
                                        </p:attrNameLst>
                                      </p:cBhvr>
                                      <p:to>
                                        <a:srgbClr val="C00000"/>
                                      </p:to>
                                    </p:animClr>
                                    <p:set>
                                      <p:cBhvr>
                                        <p:cTn id="134" dur="2000" fill="hold"/>
                                        <p:tgtEl>
                                          <p:spTgt spid="12"/>
                                        </p:tgtEl>
                                        <p:attrNameLst>
                                          <p:attrName>stroke.on</p:attrName>
                                        </p:attrNameLst>
                                      </p:cBhvr>
                                      <p:to>
                                        <p:strVal val="true"/>
                                      </p:to>
                                    </p:set>
                                  </p:childTnLst>
                                </p:cTn>
                              </p:par>
                              <p:par>
                                <p:cTn id="135" presetID="7" presetClass="emph" presetSubtype="2" fill="hold" nodeType="withEffect">
                                  <p:stCondLst>
                                    <p:cond delay="0"/>
                                  </p:stCondLst>
                                  <p:childTnLst>
                                    <p:animClr clrSpc="rgb" dir="cw">
                                      <p:cBhvr>
                                        <p:cTn id="136" dur="2000" fill="hold"/>
                                        <p:tgtEl>
                                          <p:spTgt spid="3"/>
                                        </p:tgtEl>
                                        <p:attrNameLst>
                                          <p:attrName>stroke.color</p:attrName>
                                        </p:attrNameLst>
                                      </p:cBhvr>
                                      <p:to>
                                        <a:srgbClr val="C00000"/>
                                      </p:to>
                                    </p:animClr>
                                    <p:set>
                                      <p:cBhvr>
                                        <p:cTn id="137" dur="2000" fill="hold"/>
                                        <p:tgtEl>
                                          <p:spTgt spid="3"/>
                                        </p:tgtEl>
                                        <p:attrNameLst>
                                          <p:attrName>stroke.on</p:attrName>
                                        </p:attrNameLst>
                                      </p:cBhvr>
                                      <p:to>
                                        <p:strVal val="true"/>
                                      </p:to>
                                    </p:set>
                                  </p:childTnLst>
                                </p:cTn>
                              </p:par>
                              <p:par>
                                <p:cTn id="138" presetID="7" presetClass="emph" presetSubtype="2" fill="hold" nodeType="withEffect">
                                  <p:stCondLst>
                                    <p:cond delay="0"/>
                                  </p:stCondLst>
                                  <p:childTnLst>
                                    <p:animClr clrSpc="rgb" dir="cw">
                                      <p:cBhvr>
                                        <p:cTn id="139" dur="2000" fill="hold"/>
                                        <p:tgtEl>
                                          <p:spTgt spid="31"/>
                                        </p:tgtEl>
                                        <p:attrNameLst>
                                          <p:attrName>stroke.color</p:attrName>
                                        </p:attrNameLst>
                                      </p:cBhvr>
                                      <p:to>
                                        <a:srgbClr val="C00000"/>
                                      </p:to>
                                    </p:animClr>
                                    <p:set>
                                      <p:cBhvr>
                                        <p:cTn id="140" dur="2000" fill="hold"/>
                                        <p:tgtEl>
                                          <p:spTgt spid="31"/>
                                        </p:tgtEl>
                                        <p:attrNameLst>
                                          <p:attrName>stroke.on</p:attrName>
                                        </p:attrNameLst>
                                      </p:cBhvr>
                                      <p:to>
                                        <p:strVal val="true"/>
                                      </p:to>
                                    </p:set>
                                  </p:childTnLst>
                                </p:cTn>
                              </p:par>
                              <p:par>
                                <p:cTn id="141" presetID="7" presetClass="emph" presetSubtype="2" fill="hold" nodeType="withEffect">
                                  <p:stCondLst>
                                    <p:cond delay="0"/>
                                  </p:stCondLst>
                                  <p:childTnLst>
                                    <p:animClr clrSpc="rgb" dir="cw">
                                      <p:cBhvr>
                                        <p:cTn id="142" dur="2000" fill="hold"/>
                                        <p:tgtEl>
                                          <p:spTgt spid="8193"/>
                                        </p:tgtEl>
                                        <p:attrNameLst>
                                          <p:attrName>stroke.color</p:attrName>
                                        </p:attrNameLst>
                                      </p:cBhvr>
                                      <p:to>
                                        <a:srgbClr val="C00000"/>
                                      </p:to>
                                    </p:animClr>
                                    <p:set>
                                      <p:cBhvr>
                                        <p:cTn id="143" dur="2000" fill="hold"/>
                                        <p:tgtEl>
                                          <p:spTgt spid="8193"/>
                                        </p:tgtEl>
                                        <p:attrNameLst>
                                          <p:attrName>stroke.on</p:attrName>
                                        </p:attrNameLst>
                                      </p:cBhvr>
                                      <p:to>
                                        <p:strVal val="true"/>
                                      </p:to>
                                    </p:set>
                                  </p:childTnLst>
                                </p:cTn>
                              </p:par>
                              <p:par>
                                <p:cTn id="144" presetID="26" presetClass="emph" presetSubtype="0" fill="hold" grpId="1" nodeType="withEffect">
                                  <p:stCondLst>
                                    <p:cond delay="0"/>
                                  </p:stCondLst>
                                  <p:childTnLst>
                                    <p:animEffect transition="out" filter="fade">
                                      <p:cBhvr>
                                        <p:cTn id="145" dur="500" tmFilter="0, 0; .2, .5; .8, .5; 1, 0"/>
                                        <p:tgtEl>
                                          <p:spTgt spid="21"/>
                                        </p:tgtEl>
                                      </p:cBhvr>
                                    </p:animEffect>
                                    <p:animScale>
                                      <p:cBhvr>
                                        <p:cTn id="146" dur="250" autoRev="1" fill="hold"/>
                                        <p:tgtEl>
                                          <p:spTgt spid="21"/>
                                        </p:tgtEl>
                                      </p:cBhvr>
                                      <p:by x="105000" y="105000"/>
                                    </p:animScale>
                                  </p:childTnLst>
                                </p:cTn>
                              </p:par>
                              <p:par>
                                <p:cTn id="147" presetID="26" presetClass="emph" presetSubtype="0" fill="hold" grpId="1" nodeType="withEffect">
                                  <p:stCondLst>
                                    <p:cond delay="0"/>
                                  </p:stCondLst>
                                  <p:childTnLst>
                                    <p:animEffect transition="out" filter="fade">
                                      <p:cBhvr>
                                        <p:cTn id="148" dur="500" tmFilter="0, 0; .2, .5; .8, .5; 1, 0"/>
                                        <p:tgtEl>
                                          <p:spTgt spid="8247"/>
                                        </p:tgtEl>
                                      </p:cBhvr>
                                    </p:animEffect>
                                    <p:animScale>
                                      <p:cBhvr>
                                        <p:cTn id="149" dur="250" autoRev="1" fill="hold"/>
                                        <p:tgtEl>
                                          <p:spTgt spid="8247"/>
                                        </p:tgtEl>
                                      </p:cBhvr>
                                      <p:by x="105000" y="105000"/>
                                    </p:animScale>
                                  </p:childTnLst>
                                </p:cTn>
                              </p:par>
                              <p:par>
                                <p:cTn id="150" presetID="26" presetClass="emph" presetSubtype="0" fill="hold" nodeType="withEffect">
                                  <p:stCondLst>
                                    <p:cond delay="0"/>
                                  </p:stCondLst>
                                  <p:childTnLst>
                                    <p:animEffect transition="out" filter="fade">
                                      <p:cBhvr>
                                        <p:cTn id="151" dur="500" tmFilter="0, 0; .2, .5; .8, .5; 1, 0"/>
                                        <p:tgtEl>
                                          <p:spTgt spid="22"/>
                                        </p:tgtEl>
                                      </p:cBhvr>
                                    </p:animEffect>
                                    <p:animScale>
                                      <p:cBhvr>
                                        <p:cTn id="152" dur="250" autoRev="1" fill="hold"/>
                                        <p:tgtEl>
                                          <p:spTgt spid="22"/>
                                        </p:tgtEl>
                                      </p:cBhvr>
                                      <p:by x="105000" y="105000"/>
                                    </p:animScale>
                                  </p:childTnLst>
                                </p:cTn>
                              </p:par>
                              <p:par>
                                <p:cTn id="153" presetID="26" presetClass="emph" presetSubtype="0" fill="hold" grpId="1" nodeType="withEffect">
                                  <p:stCondLst>
                                    <p:cond delay="0"/>
                                  </p:stCondLst>
                                  <p:childTnLst>
                                    <p:animEffect transition="out" filter="fade">
                                      <p:cBhvr>
                                        <p:cTn id="154" dur="500" tmFilter="0, 0; .2, .5; .8, .5; 1, 0"/>
                                        <p:tgtEl>
                                          <p:spTgt spid="2"/>
                                        </p:tgtEl>
                                      </p:cBhvr>
                                    </p:animEffect>
                                    <p:animScale>
                                      <p:cBhvr>
                                        <p:cTn id="155" dur="250" autoRev="1" fill="hold"/>
                                        <p:tgtEl>
                                          <p:spTgt spid="2"/>
                                        </p:tgtEl>
                                      </p:cBhvr>
                                      <p:by x="105000" y="105000"/>
                                    </p:animScale>
                                  </p:childTnLst>
                                </p:cTn>
                              </p:par>
                              <p:par>
                                <p:cTn id="156" presetID="26" presetClass="emph" presetSubtype="0" fill="hold" grpId="1" nodeType="withEffect">
                                  <p:stCondLst>
                                    <p:cond delay="0"/>
                                  </p:stCondLst>
                                  <p:childTnLst>
                                    <p:animEffect transition="out" filter="fade">
                                      <p:cBhvr>
                                        <p:cTn id="157" dur="500" tmFilter="0, 0; .2, .5; .8, .5; 1, 0"/>
                                        <p:tgtEl>
                                          <p:spTgt spid="10"/>
                                        </p:tgtEl>
                                      </p:cBhvr>
                                    </p:animEffect>
                                    <p:animScale>
                                      <p:cBhvr>
                                        <p:cTn id="158" dur="250" autoRev="1" fill="hold"/>
                                        <p:tgtEl>
                                          <p:spTgt spid="10"/>
                                        </p:tgtEl>
                                      </p:cBhvr>
                                      <p:by x="105000" y="105000"/>
                                    </p:animScale>
                                  </p:childTnLst>
                                </p:cTn>
                              </p:par>
                              <p:par>
                                <p:cTn id="159" presetID="26" presetClass="emph" presetSubtype="0" fill="hold" nodeType="withEffect">
                                  <p:stCondLst>
                                    <p:cond delay="0"/>
                                  </p:stCondLst>
                                  <p:childTnLst>
                                    <p:animEffect transition="out" filter="fade">
                                      <p:cBhvr>
                                        <p:cTn id="160" dur="500" tmFilter="0, 0; .2, .5; .8, .5; 1, 0"/>
                                        <p:tgtEl>
                                          <p:spTgt spid="12"/>
                                        </p:tgtEl>
                                      </p:cBhvr>
                                    </p:animEffect>
                                    <p:animScale>
                                      <p:cBhvr>
                                        <p:cTn id="161" dur="250" autoRev="1" fill="hold"/>
                                        <p:tgtEl>
                                          <p:spTgt spid="12"/>
                                        </p:tgtEl>
                                      </p:cBhvr>
                                      <p:by x="105000" y="105000"/>
                                    </p:animScale>
                                  </p:childTnLst>
                                </p:cTn>
                              </p:par>
                              <p:par>
                                <p:cTn id="162" presetID="26" presetClass="emph" presetSubtype="0" fill="hold" grpId="1" nodeType="withEffect">
                                  <p:stCondLst>
                                    <p:cond delay="0"/>
                                  </p:stCondLst>
                                  <p:childTnLst>
                                    <p:animEffect transition="out" filter="fade">
                                      <p:cBhvr>
                                        <p:cTn id="163" dur="500" tmFilter="0, 0; .2, .5; .8, .5; 1, 0"/>
                                        <p:tgtEl>
                                          <p:spTgt spid="3"/>
                                        </p:tgtEl>
                                      </p:cBhvr>
                                    </p:animEffect>
                                    <p:animScale>
                                      <p:cBhvr>
                                        <p:cTn id="164" dur="250" autoRev="1" fill="hold"/>
                                        <p:tgtEl>
                                          <p:spTgt spid="3"/>
                                        </p:tgtEl>
                                      </p:cBhvr>
                                      <p:by x="105000" y="105000"/>
                                    </p:animScale>
                                  </p:childTnLst>
                                </p:cTn>
                              </p:par>
                              <p:par>
                                <p:cTn id="165" presetID="26" presetClass="emph" presetSubtype="0" fill="hold" grpId="1" nodeType="withEffect">
                                  <p:stCondLst>
                                    <p:cond delay="0"/>
                                  </p:stCondLst>
                                  <p:childTnLst>
                                    <p:animEffect transition="out" filter="fade">
                                      <p:cBhvr>
                                        <p:cTn id="166" dur="500" tmFilter="0, 0; .2, .5; .8, .5; 1, 0"/>
                                        <p:tgtEl>
                                          <p:spTgt spid="31"/>
                                        </p:tgtEl>
                                      </p:cBhvr>
                                    </p:animEffect>
                                    <p:animScale>
                                      <p:cBhvr>
                                        <p:cTn id="167" dur="250" autoRev="1" fill="hold"/>
                                        <p:tgtEl>
                                          <p:spTgt spid="31"/>
                                        </p:tgtEl>
                                      </p:cBhvr>
                                      <p:by x="105000" y="105000"/>
                                    </p:animScale>
                                  </p:childTnLst>
                                </p:cTn>
                              </p:par>
                              <p:par>
                                <p:cTn id="168" presetID="26" presetClass="emph" presetSubtype="0" fill="hold" nodeType="withEffect">
                                  <p:stCondLst>
                                    <p:cond delay="0"/>
                                  </p:stCondLst>
                                  <p:childTnLst>
                                    <p:animEffect transition="out" filter="fade">
                                      <p:cBhvr>
                                        <p:cTn id="169" dur="500" tmFilter="0, 0; .2, .5; .8, .5; 1, 0"/>
                                        <p:tgtEl>
                                          <p:spTgt spid="8193"/>
                                        </p:tgtEl>
                                      </p:cBhvr>
                                    </p:animEffect>
                                    <p:animScale>
                                      <p:cBhvr>
                                        <p:cTn id="170" dur="250" autoRev="1" fill="hold"/>
                                        <p:tgtEl>
                                          <p:spTgt spid="8193"/>
                                        </p:tgtEl>
                                      </p:cBhvr>
                                      <p:by x="105000" y="105000"/>
                                    </p:animScale>
                                  </p:childTnLst>
                                </p:cTn>
                              </p:par>
                              <p:par>
                                <p:cTn id="171" presetID="3" presetClass="emph" presetSubtype="2" fill="hold" nodeType="withEffect">
                                  <p:stCondLst>
                                    <p:cond delay="0"/>
                                  </p:stCondLst>
                                  <p:childTnLst>
                                    <p:animClr clrSpc="rgb" dir="cw">
                                      <p:cBhvr override="childStyle">
                                        <p:cTn id="172" dur="2000" fill="hold"/>
                                        <p:tgtEl>
                                          <p:spTgt spid="21"/>
                                        </p:tgtEl>
                                        <p:attrNameLst>
                                          <p:attrName>style.color</p:attrName>
                                        </p:attrNameLst>
                                      </p:cBhvr>
                                      <p:to>
                                        <a:srgbClr val="C00000"/>
                                      </p:to>
                                    </p:animClr>
                                  </p:childTnLst>
                                </p:cTn>
                              </p:par>
                              <p:par>
                                <p:cTn id="173" presetID="3" presetClass="emph" presetSubtype="2" fill="hold" nodeType="withEffect">
                                  <p:stCondLst>
                                    <p:cond delay="0"/>
                                  </p:stCondLst>
                                  <p:childTnLst>
                                    <p:animClr clrSpc="rgb" dir="cw">
                                      <p:cBhvr override="childStyle">
                                        <p:cTn id="174" dur="2000" fill="hold"/>
                                        <p:tgtEl>
                                          <p:spTgt spid="10"/>
                                        </p:tgtEl>
                                        <p:attrNameLst>
                                          <p:attrName>style.color</p:attrName>
                                        </p:attrNameLst>
                                      </p:cBhvr>
                                      <p:to>
                                        <a:srgbClr val="C00000"/>
                                      </p:to>
                                    </p:animClr>
                                  </p:childTnLst>
                                </p:cTn>
                              </p:par>
                              <p:par>
                                <p:cTn id="175" presetID="3" presetClass="emph" presetSubtype="2" fill="hold" nodeType="withEffect">
                                  <p:stCondLst>
                                    <p:cond delay="0"/>
                                  </p:stCondLst>
                                  <p:childTnLst>
                                    <p:animClr clrSpc="rgb" dir="cw">
                                      <p:cBhvr override="childStyle">
                                        <p:cTn id="176" dur="2000" fill="hold"/>
                                        <p:tgtEl>
                                          <p:spTgt spid="31"/>
                                        </p:tgtEl>
                                        <p:attrNameLst>
                                          <p:attrName>style.color</p:attrName>
                                        </p:attrNameLst>
                                      </p:cBhvr>
                                      <p:to>
                                        <a:srgbClr val="C00000"/>
                                      </p:to>
                                    </p:animClr>
                                  </p:childTnLst>
                                </p:cTn>
                              </p:par>
                              <p:par>
                                <p:cTn id="177" presetID="7" presetClass="emph" presetSubtype="2" fill="hold" nodeType="withEffect">
                                  <p:stCondLst>
                                    <p:cond delay="0"/>
                                  </p:stCondLst>
                                  <p:childTnLst>
                                    <p:animClr clrSpc="rgb" dir="cw">
                                      <p:cBhvr>
                                        <p:cTn id="178" dur="2000" fill="hold"/>
                                        <p:tgtEl>
                                          <p:spTgt spid="23"/>
                                        </p:tgtEl>
                                        <p:attrNameLst>
                                          <p:attrName>stroke.color</p:attrName>
                                        </p:attrNameLst>
                                      </p:cBhvr>
                                      <p:to>
                                        <a:schemeClr val="accent2"/>
                                      </p:to>
                                    </p:animClr>
                                    <p:set>
                                      <p:cBhvr>
                                        <p:cTn id="179" dur="2000" fill="hold"/>
                                        <p:tgtEl>
                                          <p:spTgt spid="23"/>
                                        </p:tgtEl>
                                        <p:attrNameLst>
                                          <p:attrName>stroke.on</p:attrName>
                                        </p:attrNameLst>
                                      </p:cBhvr>
                                      <p:to>
                                        <p:strVal val="true"/>
                                      </p:to>
                                    </p:set>
                                  </p:childTnLst>
                                </p:cTn>
                              </p:par>
                              <p:par>
                                <p:cTn id="180" presetID="7" presetClass="emph" presetSubtype="2" fill="hold" nodeType="withEffect">
                                  <p:stCondLst>
                                    <p:cond delay="0"/>
                                  </p:stCondLst>
                                  <p:childTnLst>
                                    <p:animClr clrSpc="rgb" dir="cw">
                                      <p:cBhvr>
                                        <p:cTn id="181" dur="2000" fill="hold"/>
                                        <p:tgtEl>
                                          <p:spTgt spid="8225"/>
                                        </p:tgtEl>
                                        <p:attrNameLst>
                                          <p:attrName>stroke.color</p:attrName>
                                        </p:attrNameLst>
                                      </p:cBhvr>
                                      <p:to>
                                        <a:schemeClr val="accent2"/>
                                      </p:to>
                                    </p:animClr>
                                    <p:set>
                                      <p:cBhvr>
                                        <p:cTn id="182" dur="2000" fill="hold"/>
                                        <p:tgtEl>
                                          <p:spTgt spid="8225"/>
                                        </p:tgtEl>
                                        <p:attrNameLst>
                                          <p:attrName>stroke.on</p:attrName>
                                        </p:attrNameLst>
                                      </p:cBhvr>
                                      <p:to>
                                        <p:strVal val="true"/>
                                      </p:to>
                                    </p:set>
                                  </p:childTnLst>
                                </p:cTn>
                              </p:par>
                              <p:par>
                                <p:cTn id="183" presetID="7" presetClass="emph" presetSubtype="2" fill="hold" nodeType="withEffect">
                                  <p:stCondLst>
                                    <p:cond delay="0"/>
                                  </p:stCondLst>
                                  <p:childTnLst>
                                    <p:animClr clrSpc="rgb" dir="cw">
                                      <p:cBhvr>
                                        <p:cTn id="184" dur="2000" fill="hold"/>
                                        <p:tgtEl>
                                          <p:spTgt spid="8228"/>
                                        </p:tgtEl>
                                        <p:attrNameLst>
                                          <p:attrName>stroke.color</p:attrName>
                                        </p:attrNameLst>
                                      </p:cBhvr>
                                      <p:to>
                                        <a:schemeClr val="accent2"/>
                                      </p:to>
                                    </p:animClr>
                                    <p:set>
                                      <p:cBhvr>
                                        <p:cTn id="185" dur="2000" fill="hold"/>
                                        <p:tgtEl>
                                          <p:spTgt spid="8228"/>
                                        </p:tgtEl>
                                        <p:attrNameLst>
                                          <p:attrName>stroke.on</p:attrName>
                                        </p:attrNameLst>
                                      </p:cBhvr>
                                      <p:to>
                                        <p:strVal val="true"/>
                                      </p:to>
                                    </p:set>
                                  </p:childTnLst>
                                </p:cTn>
                              </p:par>
                              <p:par>
                                <p:cTn id="186" presetID="3" presetClass="emph" presetSubtype="2" fill="hold" grpId="1" nodeType="withEffect">
                                  <p:stCondLst>
                                    <p:cond delay="0"/>
                                  </p:stCondLst>
                                  <p:childTnLst>
                                    <p:animClr clrSpc="rgb" dir="cw">
                                      <p:cBhvr override="childStyle">
                                        <p:cTn id="187" dur="2000" fill="hold"/>
                                        <p:tgtEl>
                                          <p:spTgt spid="8225"/>
                                        </p:tgtEl>
                                        <p:attrNameLst>
                                          <p:attrName>style.color</p:attrName>
                                        </p:attrNameLst>
                                      </p:cBhvr>
                                      <p:to>
                                        <a:schemeClr val="accent2"/>
                                      </p:to>
                                    </p:animClr>
                                  </p:childTnLst>
                                </p:cTn>
                              </p:par>
                              <p:par>
                                <p:cTn id="188" presetID="7" presetClass="emph" presetSubtype="2" fill="hold" nodeType="withEffect">
                                  <p:stCondLst>
                                    <p:cond delay="0"/>
                                  </p:stCondLst>
                                  <p:childTnLst>
                                    <p:animClr clrSpc="rgb" dir="cw">
                                      <p:cBhvr>
                                        <p:cTn id="189" dur="2000" fill="hold"/>
                                        <p:tgtEl>
                                          <p:spTgt spid="9"/>
                                        </p:tgtEl>
                                        <p:attrNameLst>
                                          <p:attrName>stroke.color</p:attrName>
                                        </p:attrNameLst>
                                      </p:cBhvr>
                                      <p:to>
                                        <a:srgbClr val="C00000"/>
                                      </p:to>
                                    </p:animClr>
                                    <p:set>
                                      <p:cBhvr>
                                        <p:cTn id="190" dur="2000" fill="hold"/>
                                        <p:tgtEl>
                                          <p:spTgt spid="9"/>
                                        </p:tgtEl>
                                        <p:attrNameLst>
                                          <p:attrName>stroke.on</p:attrName>
                                        </p:attrNameLst>
                                      </p:cBhvr>
                                      <p:to>
                                        <p:strVal val="true"/>
                                      </p:to>
                                    </p:set>
                                  </p:childTnLst>
                                </p:cTn>
                              </p:par>
                              <p:par>
                                <p:cTn id="191" presetID="3" presetClass="emph" presetSubtype="2" fill="hold" grpId="1" nodeType="withEffect">
                                  <p:stCondLst>
                                    <p:cond delay="0"/>
                                  </p:stCondLst>
                                  <p:childTnLst>
                                    <p:animClr clrSpc="rgb" dir="cw">
                                      <p:cBhvr override="childStyle">
                                        <p:cTn id="192" dur="2000" fill="hold"/>
                                        <p:tgtEl>
                                          <p:spTgt spid="9"/>
                                        </p:tgtEl>
                                        <p:attrNameLst>
                                          <p:attrName>style.color</p:attrName>
                                        </p:attrNameLst>
                                      </p:cBhvr>
                                      <p:to>
                                        <a:srgbClr val="C00000"/>
                                      </p:to>
                                    </p:animClr>
                                  </p:childTnLst>
                                </p:cTn>
                              </p:par>
                              <p:par>
                                <p:cTn id="193" presetID="1" presetClass="emph" presetSubtype="1" nodeType="withEffect">
                                  <p:stCondLst>
                                    <p:cond delay="0"/>
                                  </p:stCondLst>
                                  <p:childTnLst>
                                    <p:set>
                                      <p:cBhvr>
                                        <p:cTn id="194" dur="indefinite"/>
                                        <p:tgtEl>
                                          <p:spTgt spid="9"/>
                                        </p:tgtEl>
                                        <p:attrNameLst>
                                          <p:attrName>fillcolor</p:attrName>
                                        </p:attrNameLst>
                                      </p:cBhvr>
                                      <p:to>
                                        <p:clrVal>
                                          <a:srgbClr val="FFC1C1"/>
                                        </p:clrVal>
                                      </p:to>
                                    </p:set>
                                    <p:set>
                                      <p:cBhvr>
                                        <p:cTn id="195" dur="indefinite"/>
                                        <p:tgtEl>
                                          <p:spTgt spid="9"/>
                                        </p:tgtEl>
                                        <p:attrNameLst>
                                          <p:attrName>fill.type</p:attrName>
                                        </p:attrNameLst>
                                      </p:cBhvr>
                                      <p:to>
                                        <p:strVal val="solid"/>
                                      </p:to>
                                    </p:set>
                                    <p:set>
                                      <p:cBhvr>
                                        <p:cTn id="196" dur="indefinite"/>
                                        <p:tgtEl>
                                          <p:spTgt spid="9"/>
                                        </p:tgtEl>
                                        <p:attrNameLst>
                                          <p:attrName>fill.on</p:attrName>
                                        </p:attrNameLst>
                                      </p:cBhvr>
                                      <p:to>
                                        <p:strVal val="true"/>
                                      </p:to>
                                    </p:set>
                                  </p:childTnLst>
                                </p:cTn>
                              </p:par>
                              <p:par>
                                <p:cTn id="197" presetID="1" presetClass="emph" presetSubtype="2" fill="hold" nodeType="withEffect">
                                  <p:stCondLst>
                                    <p:cond delay="0"/>
                                  </p:stCondLst>
                                  <p:childTnLst>
                                    <p:animClr clrSpc="rgb" dir="cw">
                                      <p:cBhvr>
                                        <p:cTn id="198" dur="2000" fill="hold"/>
                                        <p:tgtEl>
                                          <p:spTgt spid="21"/>
                                        </p:tgtEl>
                                        <p:attrNameLst>
                                          <p:attrName>fillcolor</p:attrName>
                                        </p:attrNameLst>
                                      </p:cBhvr>
                                      <p:to>
                                        <a:srgbClr val="FFB7B7"/>
                                      </p:to>
                                    </p:animClr>
                                    <p:set>
                                      <p:cBhvr>
                                        <p:cTn id="199" dur="2000" fill="hold"/>
                                        <p:tgtEl>
                                          <p:spTgt spid="21"/>
                                        </p:tgtEl>
                                        <p:attrNameLst>
                                          <p:attrName>fill.type</p:attrName>
                                        </p:attrNameLst>
                                      </p:cBhvr>
                                      <p:to>
                                        <p:strVal val="solid"/>
                                      </p:to>
                                    </p:set>
                                    <p:set>
                                      <p:cBhvr>
                                        <p:cTn id="200" dur="2000" fill="hold"/>
                                        <p:tgtEl>
                                          <p:spTgt spid="21"/>
                                        </p:tgtEl>
                                        <p:attrNameLst>
                                          <p:attrName>fill.on</p:attrName>
                                        </p:attrNameLst>
                                      </p:cBhvr>
                                      <p:to>
                                        <p:strVal val="true"/>
                                      </p:to>
                                    </p:set>
                                  </p:childTnLst>
                                </p:cTn>
                              </p:par>
                              <p:par>
                                <p:cTn id="201" presetID="1" presetClass="emph" presetSubtype="2" fill="hold" nodeType="withEffect">
                                  <p:stCondLst>
                                    <p:cond delay="0"/>
                                  </p:stCondLst>
                                  <p:childTnLst>
                                    <p:animClr clrSpc="rgb" dir="cw">
                                      <p:cBhvr>
                                        <p:cTn id="202" dur="2000" fill="hold"/>
                                        <p:tgtEl>
                                          <p:spTgt spid="31"/>
                                        </p:tgtEl>
                                        <p:attrNameLst>
                                          <p:attrName>fillcolor</p:attrName>
                                        </p:attrNameLst>
                                      </p:cBhvr>
                                      <p:to>
                                        <a:srgbClr val="FFB7B7"/>
                                      </p:to>
                                    </p:animClr>
                                    <p:set>
                                      <p:cBhvr>
                                        <p:cTn id="203" dur="2000" fill="hold"/>
                                        <p:tgtEl>
                                          <p:spTgt spid="31"/>
                                        </p:tgtEl>
                                        <p:attrNameLst>
                                          <p:attrName>fill.type</p:attrName>
                                        </p:attrNameLst>
                                      </p:cBhvr>
                                      <p:to>
                                        <p:strVal val="solid"/>
                                      </p:to>
                                    </p:set>
                                    <p:set>
                                      <p:cBhvr>
                                        <p:cTn id="204" dur="2000" fill="hold"/>
                                        <p:tgtEl>
                                          <p:spTgt spid="31"/>
                                        </p:tgtEl>
                                        <p:attrNameLst>
                                          <p:attrName>fill.on</p:attrName>
                                        </p:attrNameLst>
                                      </p:cBhvr>
                                      <p:to>
                                        <p:strVal val="true"/>
                                      </p:to>
                                    </p:set>
                                  </p:childTnLst>
                                </p:cTn>
                              </p:par>
                              <p:par>
                                <p:cTn id="205" presetID="1" presetClass="emph" presetSubtype="2" fill="hold" nodeType="withEffect">
                                  <p:stCondLst>
                                    <p:cond delay="0"/>
                                  </p:stCondLst>
                                  <p:childTnLst>
                                    <p:animClr clrSpc="rgb" dir="cw">
                                      <p:cBhvr>
                                        <p:cTn id="206" dur="2000" fill="hold"/>
                                        <p:tgtEl>
                                          <p:spTgt spid="10"/>
                                        </p:tgtEl>
                                        <p:attrNameLst>
                                          <p:attrName>fillcolor</p:attrName>
                                        </p:attrNameLst>
                                      </p:cBhvr>
                                      <p:to>
                                        <a:srgbClr val="FFB7B7"/>
                                      </p:to>
                                    </p:animClr>
                                    <p:set>
                                      <p:cBhvr>
                                        <p:cTn id="207" dur="2000" fill="hold"/>
                                        <p:tgtEl>
                                          <p:spTgt spid="10"/>
                                        </p:tgtEl>
                                        <p:attrNameLst>
                                          <p:attrName>fill.type</p:attrName>
                                        </p:attrNameLst>
                                      </p:cBhvr>
                                      <p:to>
                                        <p:strVal val="solid"/>
                                      </p:to>
                                    </p:set>
                                    <p:set>
                                      <p:cBhvr>
                                        <p:cTn id="208" dur="2000" fill="hold"/>
                                        <p:tgtEl>
                                          <p:spTgt spid="10"/>
                                        </p:tgtEl>
                                        <p:attrNameLst>
                                          <p:attrName>fill.on</p:attrName>
                                        </p:attrNameLst>
                                      </p:cBhvr>
                                      <p:to>
                                        <p:strVal val="true"/>
                                      </p:to>
                                    </p:set>
                                  </p:childTnLst>
                                </p:cTn>
                              </p:par>
                              <p:par>
                                <p:cTn id="209" presetID="1" presetClass="emph" presetSubtype="2" fill="hold" nodeType="withEffect">
                                  <p:stCondLst>
                                    <p:cond delay="0"/>
                                  </p:stCondLst>
                                  <p:childTnLst>
                                    <p:animClr clrSpc="rgb" dir="cw">
                                      <p:cBhvr>
                                        <p:cTn id="210" dur="2000" fill="hold"/>
                                        <p:tgtEl>
                                          <p:spTgt spid="8225"/>
                                        </p:tgtEl>
                                        <p:attrNameLst>
                                          <p:attrName>fillcolor</p:attrName>
                                        </p:attrNameLst>
                                      </p:cBhvr>
                                      <p:to>
                                        <a:srgbClr val="FBE4D5"/>
                                      </p:to>
                                    </p:animClr>
                                    <p:set>
                                      <p:cBhvr>
                                        <p:cTn id="211" dur="2000" fill="hold"/>
                                        <p:tgtEl>
                                          <p:spTgt spid="8225"/>
                                        </p:tgtEl>
                                        <p:attrNameLst>
                                          <p:attrName>fill.type</p:attrName>
                                        </p:attrNameLst>
                                      </p:cBhvr>
                                      <p:to>
                                        <p:strVal val="solid"/>
                                      </p:to>
                                    </p:set>
                                    <p:set>
                                      <p:cBhvr>
                                        <p:cTn id="212" dur="2000" fill="hold"/>
                                        <p:tgtEl>
                                          <p:spTgt spid="8225"/>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3" grpId="0" animBg="1"/>
      <p:bldP spid="3" grpId="1" animBg="1"/>
      <p:bldP spid="9" grpId="0" animBg="1"/>
      <p:bldP spid="9" grpId="1" animBg="1"/>
      <p:bldP spid="10" grpId="0" animBg="1"/>
      <p:bldP spid="10" grpId="1" animBg="1"/>
      <p:bldP spid="23" grpId="0" animBg="1"/>
      <p:bldP spid="31" grpId="0" animBg="1"/>
      <p:bldP spid="31" grpId="1" animBg="1"/>
      <p:bldP spid="8225" grpId="0" animBg="1"/>
      <p:bldP spid="8225" grpId="1" animBg="1"/>
      <p:bldP spid="8247" grpId="0" animBg="1"/>
      <p:bldP spid="8247" grpId="1" animBg="1"/>
      <p:bldP spid="21" grpId="0" animBg="1"/>
      <p:bldP spid="21" grpId="1" animBg="1"/>
      <p:bldP spid="11" grpId="0" animBg="1"/>
      <p:bldP spid="11" grpId="1" animBg="1"/>
      <p:bldP spid="13" grpId="0" animBg="1"/>
      <p:bldP spid="13" grpId="1" animBg="1"/>
      <p:bldP spid="18" grpId="0" animBg="1"/>
      <p:bldP spid="18" grpId="1" animBg="1"/>
      <p:bldP spid="19" grpId="0" animBg="1"/>
      <p:bldP spid="19" grpId="1" animBg="1"/>
      <p:bldP spid="20" grpId="0" animBg="1"/>
      <p:bldP spid="20" grpId="1" animBg="1"/>
      <p:bldP spid="24" grpId="0" animBg="1"/>
      <p:bldP spid="24" grpId="1" animBg="1"/>
    </p:bldLst>
  </p:timing>
</p:sld>
</file>

<file path=ppt/slides/slide47.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3ECBE1F1-D69B-4AFA-ABD5-8E41720EF6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Many question marks on black background">
            <a:extLst>
              <a:ext uri="{FF2B5EF4-FFF2-40B4-BE49-F238E27FC236}">
                <a16:creationId xmlns:a16="http://schemas.microsoft.com/office/drawing/2014/main" id="{CB4568F4-37ED-CABE-C3BE-E1A14364126F}"/>
              </a:ext>
            </a:extLst>
          </p:cNvPr>
          <p:cNvPicPr>
            <a:picLocks noChangeAspect="1"/>
          </p:cNvPicPr>
          <p:nvPr/>
        </p:nvPicPr>
        <p:blipFill rotWithShape="1">
          <a:blip r:embed="rId2"/>
          <a:srcRect l="51877" r="2" b="2"/>
          <a:stretch/>
        </p:blipFill>
        <p:spPr>
          <a:xfrm>
            <a:off x="-1" y="-2"/>
            <a:ext cx="5410198" cy="6858002"/>
          </a:xfrm>
          <a:prstGeom prst="rect">
            <a:avLst/>
          </a:prstGeom>
        </p:spPr>
      </p:pic>
      <p:sp useBgFill="1">
        <p:nvSpPr>
          <p:cNvPr id="11" name="Rectangle 10">
            <a:extLst>
              <a:ext uri="{FF2B5EF4-FFF2-40B4-BE49-F238E27FC236}">
                <a16:creationId xmlns:a16="http://schemas.microsoft.com/office/drawing/2014/main" id="{603A6265-E10C-4B85-9C20-E75FCAF9CC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0197" y="-1"/>
            <a:ext cx="6781802" cy="2286000"/>
          </a:xfrm>
          <a:prstGeom prst="rect">
            <a:avLst/>
          </a:prstGeom>
          <a:ln>
            <a:noFill/>
          </a:ln>
          <a:effectLst>
            <a:outerShdw blurRad="355600" dist="152400" sx="95000" sy="95000" algn="t" rotWithShape="0">
              <a:srgbClr val="000000">
                <a:alpha val="2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EBD204AE-B46D-374D-3108-3B3D5B9CD31E}"/>
              </a:ext>
            </a:extLst>
          </p:cNvPr>
          <p:cNvSpPr>
            <a:spLocks noGrp="1"/>
          </p:cNvSpPr>
          <p:nvPr>
            <p:ph type="title"/>
          </p:nvPr>
        </p:nvSpPr>
        <p:spPr>
          <a:xfrm>
            <a:off x="6115317" y="405685"/>
            <a:ext cx="5464968" cy="1559301"/>
          </a:xfrm>
        </p:spPr>
        <p:txBody>
          <a:bodyPr>
            <a:normAutofit fontScale="90000"/>
          </a:bodyPr>
          <a:lstStyle/>
          <a:p>
            <a:r>
              <a:rPr lang="en-US" sz="4000"/>
              <a:t>Deception - ELIZA - Rule based chatbots </a:t>
            </a:r>
            <a:r>
              <a:rPr lang="en-US" sz="4000" err="1"/>
              <a:t>confronta</a:t>
            </a:r>
            <a:r>
              <a:rPr lang="en-US" sz="4000"/>
              <a:t> con </a:t>
            </a:r>
            <a:r>
              <a:rPr lang="en-US" sz="4000" err="1"/>
              <a:t>moderni</a:t>
            </a:r>
            <a:endParaRPr lang="it-IT" sz="4000"/>
          </a:p>
        </p:txBody>
      </p:sp>
      <p:sp>
        <p:nvSpPr>
          <p:cNvPr id="3" name="Segnaposto contenuto 2">
            <a:extLst>
              <a:ext uri="{FF2B5EF4-FFF2-40B4-BE49-F238E27FC236}">
                <a16:creationId xmlns:a16="http://schemas.microsoft.com/office/drawing/2014/main" id="{6C7FCA45-0E2A-0B4F-64E8-5A4253954938}"/>
              </a:ext>
            </a:extLst>
          </p:cNvPr>
          <p:cNvSpPr>
            <a:spLocks noGrp="1"/>
          </p:cNvSpPr>
          <p:nvPr>
            <p:ph idx="1"/>
          </p:nvPr>
        </p:nvSpPr>
        <p:spPr>
          <a:xfrm>
            <a:off x="6115317" y="2743200"/>
            <a:ext cx="5247340" cy="3496878"/>
          </a:xfrm>
        </p:spPr>
        <p:txBody>
          <a:bodyPr anchor="ctr">
            <a:normAutofit fontScale="92500" lnSpcReduction="10000"/>
          </a:bodyPr>
          <a:lstStyle/>
          <a:p>
            <a:pPr marL="0" indent="0">
              <a:buNone/>
            </a:pPr>
            <a:r>
              <a:rPr lang="en-US" sz="1400"/>
              <a:t>ELIZA was designed to simulate </a:t>
            </a:r>
            <a:r>
              <a:rPr lang="en-US" sz="1400" b="1"/>
              <a:t>Rogerian psychologist  </a:t>
            </a:r>
            <a:r>
              <a:rPr lang="en-US" sz="1400"/>
              <a:t>(n</a:t>
            </a:r>
            <a:r>
              <a:rPr lang="en-US" sz="1400" b="0"/>
              <a:t>on-directive but supportive therapist)</a:t>
            </a:r>
          </a:p>
          <a:p>
            <a:pPr marL="541782" lvl="1" indent="-285750">
              <a:buFont typeface="Arial" panose="020B0604020202020204" pitchFamily="34" charset="0"/>
              <a:buChar char="•"/>
            </a:pPr>
            <a:r>
              <a:rPr lang="en-US" sz="1400" b="0"/>
              <a:t>draw patient out by reflecting their statements back at them</a:t>
            </a:r>
          </a:p>
          <a:p>
            <a:pPr marL="541782" lvl="1" indent="-285750">
              <a:buFont typeface="Arial" panose="020B0604020202020204" pitchFamily="34" charset="0"/>
              <a:buChar char="•"/>
            </a:pPr>
            <a:r>
              <a:rPr lang="en-US" sz="1400" b="0"/>
              <a:t>People became deeply emotionally involved with ELIZA:</a:t>
            </a:r>
          </a:p>
          <a:p>
            <a:pPr marL="256032" lvl="1" indent="0">
              <a:buNone/>
            </a:pPr>
            <a:r>
              <a:rPr lang="en-US" sz="1400" b="0"/>
              <a:t>(one of </a:t>
            </a:r>
            <a:r>
              <a:rPr lang="en-US" sz="1400" b="0" err="1"/>
              <a:t>Weizenbaum's</a:t>
            </a:r>
            <a:r>
              <a:rPr lang="en-US" sz="1400" b="0"/>
              <a:t> staff asked him to leave room when she talked with ELIZA) </a:t>
            </a:r>
          </a:p>
          <a:p>
            <a:pPr marL="541782" lvl="1" indent="-285750">
              <a:buFont typeface="Arial" panose="020B0604020202020204" pitchFamily="34" charset="0"/>
              <a:buChar char="•"/>
            </a:pPr>
            <a:r>
              <a:rPr lang="en-US" sz="1400" b="0"/>
              <a:t>when </a:t>
            </a:r>
            <a:r>
              <a:rPr lang="en-US" sz="1400"/>
              <a:t>it was</a:t>
            </a:r>
            <a:r>
              <a:rPr lang="en-US" sz="1400" b="0"/>
              <a:t> suggested the will to store conversations for later analysis, people immediately pointed out privacy implications suggesting they were having quite private conversations with ELIZA despite knowing that it was just software.</a:t>
            </a:r>
          </a:p>
          <a:p>
            <a:pPr marL="541782" lvl="1" indent="-285750">
              <a:buFont typeface="Arial" panose="020B0604020202020204" pitchFamily="34" charset="0"/>
              <a:buChar char="•"/>
            </a:pPr>
            <a:r>
              <a:rPr lang="en-US" sz="1400" b="0"/>
              <a:t>It worried </a:t>
            </a:r>
            <a:r>
              <a:rPr lang="en-US" sz="1400" b="0" err="1"/>
              <a:t>Weizenbaum</a:t>
            </a:r>
            <a:r>
              <a:rPr lang="en-US" sz="1400" b="0"/>
              <a:t> that people confided in ELIZA:</a:t>
            </a:r>
          </a:p>
          <a:p>
            <a:pPr marL="998982" lvl="2" indent="-285750"/>
            <a:r>
              <a:rPr lang="en-US" sz="900" b="0"/>
              <a:t> were people misled about how much computers understood? </a:t>
            </a:r>
          </a:p>
          <a:p>
            <a:pPr marL="998982" lvl="2" indent="-285750"/>
            <a:r>
              <a:rPr lang="en-US" sz="900" b="0"/>
              <a:t>feared that society was making mistake in removing human from decisions and choice</a:t>
            </a:r>
          </a:p>
          <a:p>
            <a:pPr marL="541782" lvl="1" indent="-285750"/>
            <a:r>
              <a:rPr lang="en-US" sz="1400" b="0"/>
              <a:t>Sherry Turkle studied users of ELIZA and other systems:</a:t>
            </a:r>
          </a:p>
          <a:p>
            <a:pPr marL="998982" lvl="2" indent="-285750"/>
            <a:r>
              <a:rPr lang="en-US" sz="900" b="0"/>
              <a:t>while human face-to-face interaction is vital to the human experience </a:t>
            </a:r>
            <a:endParaRPr lang="en-US" sz="1400" b="0"/>
          </a:p>
          <a:p>
            <a:pPr marL="998982" lvl="2" indent="-285750"/>
            <a:r>
              <a:rPr lang="en-US" sz="900" b="0"/>
              <a:t>humans also continue to develop relationships with artifacts </a:t>
            </a:r>
          </a:p>
          <a:p>
            <a:pPr marL="998982" lvl="2" indent="-285750"/>
            <a:r>
              <a:rPr lang="en-US" sz="900" b="0"/>
              <a:t>e.g. some users suggested they used ELIZA more like a diary, as a way to privately explore their thoughts</a:t>
            </a:r>
          </a:p>
        </p:txBody>
      </p:sp>
    </p:spTree>
    <p:extLst>
      <p:ext uri="{BB962C8B-B14F-4D97-AF65-F5344CB8AC3E}">
        <p14:creationId xmlns:p14="http://schemas.microsoft.com/office/powerpoint/2010/main" val="19564784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Immagine 1">
            <a:extLst>
              <a:ext uri="{FF2B5EF4-FFF2-40B4-BE49-F238E27FC236}">
                <a16:creationId xmlns:a16="http://schemas.microsoft.com/office/drawing/2014/main" id="{825B6026-95FE-B90B-6474-AF59BF1576AD}"/>
              </a:ext>
            </a:extLst>
          </p:cNvPr>
          <p:cNvPicPr>
            <a:picLocks noChangeAspect="1"/>
          </p:cNvPicPr>
          <p:nvPr/>
        </p:nvPicPr>
        <p:blipFill>
          <a:blip r:embed="rId2"/>
          <a:stretch>
            <a:fillRect/>
          </a:stretch>
        </p:blipFill>
        <p:spPr>
          <a:xfrm>
            <a:off x="5303493" y="0"/>
            <a:ext cx="6888507" cy="6858000"/>
          </a:xfrm>
          <a:prstGeom prst="rect">
            <a:avLst/>
          </a:prstGeom>
        </p:spPr>
      </p:pic>
      <p:sp>
        <p:nvSpPr>
          <p:cNvPr id="3" name="Titolo 1">
            <a:extLst>
              <a:ext uri="{FF2B5EF4-FFF2-40B4-BE49-F238E27FC236}">
                <a16:creationId xmlns:a16="http://schemas.microsoft.com/office/drawing/2014/main" id="{A277E721-8E2F-85CE-EC36-7B84DAA7E497}"/>
              </a:ext>
            </a:extLst>
          </p:cNvPr>
          <p:cNvSpPr txBox="1">
            <a:spLocks/>
          </p:cNvSpPr>
          <p:nvPr/>
        </p:nvSpPr>
        <p:spPr>
          <a:xfrm>
            <a:off x="492760" y="557188"/>
            <a:ext cx="4577080" cy="1133499"/>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atin typeface="Century Gothic" panose="020B0502020202020204" pitchFamily="34" charset="0"/>
              </a:rPr>
              <a:t>AI as a </a:t>
            </a:r>
            <a:r>
              <a:rPr lang="en-US" b="1">
                <a:solidFill>
                  <a:srgbClr val="258BA1"/>
                </a:solidFill>
                <a:latin typeface="Century Gothic" panose="020B0502020202020204" pitchFamily="34" charset="0"/>
              </a:rPr>
              <a:t>support</a:t>
            </a:r>
            <a:endParaRPr lang="it-IT" b="1">
              <a:solidFill>
                <a:srgbClr val="258BA1"/>
              </a:solidFill>
              <a:latin typeface="Century Gothic" panose="020B0502020202020204" pitchFamily="34" charset="0"/>
            </a:endParaRPr>
          </a:p>
        </p:txBody>
      </p:sp>
      <p:pic>
        <p:nvPicPr>
          <p:cNvPr id="16" name="Immagine 15">
            <a:extLst>
              <a:ext uri="{FF2B5EF4-FFF2-40B4-BE49-F238E27FC236}">
                <a16:creationId xmlns:a16="http://schemas.microsoft.com/office/drawing/2014/main" id="{55BD875A-B248-3C97-FE92-59229A49C412}"/>
              </a:ext>
            </a:extLst>
          </p:cNvPr>
          <p:cNvPicPr>
            <a:picLocks noChangeAspect="1"/>
          </p:cNvPicPr>
          <p:nvPr/>
        </p:nvPicPr>
        <p:blipFill>
          <a:blip r:embed="rId3"/>
          <a:stretch>
            <a:fillRect/>
          </a:stretch>
        </p:blipFill>
        <p:spPr>
          <a:xfrm>
            <a:off x="130090" y="4637988"/>
            <a:ext cx="3295819" cy="2032104"/>
          </a:xfrm>
          <a:prstGeom prst="rect">
            <a:avLst/>
          </a:prstGeom>
        </p:spPr>
      </p:pic>
      <p:sp>
        <p:nvSpPr>
          <p:cNvPr id="4" name="CasellaDiTesto 3">
            <a:extLst>
              <a:ext uri="{FF2B5EF4-FFF2-40B4-BE49-F238E27FC236}">
                <a16:creationId xmlns:a16="http://schemas.microsoft.com/office/drawing/2014/main" id="{A7F1C547-0551-0149-1195-4661D692C881}"/>
              </a:ext>
            </a:extLst>
          </p:cNvPr>
          <p:cNvSpPr txBox="1"/>
          <p:nvPr/>
        </p:nvSpPr>
        <p:spPr>
          <a:xfrm>
            <a:off x="325120" y="1498955"/>
            <a:ext cx="4744720" cy="2585323"/>
          </a:xfrm>
          <a:prstGeom prst="rect">
            <a:avLst/>
          </a:prstGeom>
          <a:noFill/>
        </p:spPr>
        <p:txBody>
          <a:bodyPr wrap="square" rtlCol="0">
            <a:spAutoFit/>
          </a:bodyPr>
          <a:lstStyle/>
          <a:p>
            <a:r>
              <a:rPr lang="en-US" b="0" i="0">
                <a:solidFill>
                  <a:srgbClr val="333333"/>
                </a:solidFill>
                <a:effectLst/>
                <a:latin typeface="Century Gothic" panose="020B0502020202020204" pitchFamily="34" charset="0"/>
              </a:rPr>
              <a:t>autopilot in aviation. The innovation did not replace real pilots, it only augmented their tasks. On very long flights, it is handy to turn on the autopilot, but they are useless when you need rapid judgment. So, the combination of humans and machines is the winning solution. And it will be the same in healthcare.</a:t>
            </a:r>
            <a:endParaRPr lang="it-IT">
              <a:latin typeface="Century Gothic" panose="020B0502020202020204" pitchFamily="34" charset="0"/>
            </a:endParaRPr>
          </a:p>
        </p:txBody>
      </p:sp>
    </p:spTree>
    <p:extLst>
      <p:ext uri="{BB962C8B-B14F-4D97-AF65-F5344CB8AC3E}">
        <p14:creationId xmlns:p14="http://schemas.microsoft.com/office/powerpoint/2010/main" val="27553705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olo 1">
            <a:extLst>
              <a:ext uri="{FF2B5EF4-FFF2-40B4-BE49-F238E27FC236}">
                <a16:creationId xmlns:a16="http://schemas.microsoft.com/office/drawing/2014/main" id="{8C7C7D1D-5309-318E-3A47-173480B2CFFC}"/>
              </a:ext>
            </a:extLst>
          </p:cNvPr>
          <p:cNvSpPr txBox="1">
            <a:spLocks/>
          </p:cNvSpPr>
          <p:nvPr/>
        </p:nvSpPr>
        <p:spPr>
          <a:xfrm>
            <a:off x="704516" y="2611019"/>
            <a:ext cx="10515600" cy="1325563"/>
          </a:xfrm>
          <a:prstGeom prst="rect">
            <a:avLst/>
          </a:prstGeom>
        </p:spPr>
        <p:txBody>
          <a:bodyPr lIns="91440" tIns="45720" rIns="91440" bIns="45720" anchor="t">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a:latin typeface="Century Gothic"/>
                <a:cs typeface="Calibri Light"/>
              </a:rPr>
              <a:t>Privacy </a:t>
            </a:r>
            <a:r>
              <a:rPr lang="it-IT" err="1">
                <a:latin typeface="Century Gothic"/>
                <a:cs typeface="Calibri Light"/>
              </a:rPr>
              <a:t>is</a:t>
            </a:r>
            <a:r>
              <a:rPr lang="it-IT">
                <a:latin typeface="Century Gothic"/>
                <a:cs typeface="Calibri Light"/>
              </a:rPr>
              <a:t> </a:t>
            </a:r>
            <a:r>
              <a:rPr lang="en-US" sz="4900" b="1">
                <a:solidFill>
                  <a:srgbClr val="258BA1"/>
                </a:solidFill>
                <a:ea typeface="+mj-lt"/>
                <a:cs typeface="+mj-lt"/>
              </a:rPr>
              <a:t>completely </a:t>
            </a:r>
            <a:r>
              <a:rPr lang="en-US" sz="4900" b="1">
                <a:solidFill>
                  <a:srgbClr val="258BA1"/>
                </a:solidFill>
                <a:latin typeface="Calibri Light"/>
                <a:ea typeface="Calibri Light"/>
                <a:cs typeface="Calibri Light"/>
              </a:rPr>
              <a:t>absent</a:t>
            </a:r>
            <a:r>
              <a:rPr lang="it-IT">
                <a:latin typeface="Century Gothic"/>
                <a:cs typeface="Calibri Light"/>
              </a:rPr>
              <a:t> in the </a:t>
            </a:r>
            <a:r>
              <a:rPr lang="it-IT" err="1">
                <a:latin typeface="Century Gothic"/>
                <a:cs typeface="Calibri Light"/>
              </a:rPr>
              <a:t>modern</a:t>
            </a:r>
            <a:r>
              <a:rPr lang="it-IT">
                <a:latin typeface="Century Gothic"/>
                <a:cs typeface="Calibri Light"/>
              </a:rPr>
              <a:t> age</a:t>
            </a:r>
            <a:endParaRPr lang="it-IT" sz="4500" b="1">
              <a:solidFill>
                <a:srgbClr val="258BA1"/>
              </a:solidFill>
              <a:ea typeface="+mj-lt"/>
              <a:cs typeface="+mj-lt"/>
            </a:endParaRPr>
          </a:p>
        </p:txBody>
      </p:sp>
    </p:spTree>
    <p:extLst>
      <p:ext uri="{BB962C8B-B14F-4D97-AF65-F5344CB8AC3E}">
        <p14:creationId xmlns:p14="http://schemas.microsoft.com/office/powerpoint/2010/main" val="24579681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3">
            <a:extLst>
              <a:ext uri="{FF2B5EF4-FFF2-40B4-BE49-F238E27FC236}">
                <a16:creationId xmlns:a16="http://schemas.microsoft.com/office/drawing/2014/main" id="{955A2079-FA98-4876-80F0-72364A7D2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A3644ABA-493B-44D4-8BBA-C5ED4797D1E1}"/>
              </a:ext>
            </a:extLst>
          </p:cNvPr>
          <p:cNvSpPr>
            <a:spLocks noGrp="1"/>
          </p:cNvSpPr>
          <p:nvPr>
            <p:ph type="title"/>
          </p:nvPr>
        </p:nvSpPr>
        <p:spPr>
          <a:xfrm>
            <a:off x="838200" y="557188"/>
            <a:ext cx="10515600" cy="1133499"/>
          </a:xfrm>
        </p:spPr>
        <p:txBody>
          <a:bodyPr>
            <a:normAutofit/>
          </a:bodyPr>
          <a:lstStyle/>
          <a:p>
            <a:pPr algn="ctr"/>
            <a:r>
              <a:rPr lang="en-US">
                <a:latin typeface="Century Gothic" panose="020B0502020202020204" pitchFamily="34" charset="0"/>
              </a:rPr>
              <a:t>Tasks where AI </a:t>
            </a:r>
            <a:r>
              <a:rPr lang="en-US" b="1">
                <a:solidFill>
                  <a:srgbClr val="258BA1"/>
                </a:solidFill>
                <a:latin typeface="Century Gothic" panose="020B0502020202020204" pitchFamily="34" charset="0"/>
              </a:rPr>
              <a:t>outperforms</a:t>
            </a:r>
            <a:r>
              <a:rPr lang="en-US">
                <a:latin typeface="Century Gothic" panose="020B0502020202020204" pitchFamily="34" charset="0"/>
              </a:rPr>
              <a:t> doctors</a:t>
            </a:r>
            <a:endParaRPr lang="it-IT">
              <a:latin typeface="Century Gothic" panose="020B0502020202020204" pitchFamily="34" charset="0"/>
            </a:endParaRPr>
          </a:p>
        </p:txBody>
      </p:sp>
      <p:graphicFrame>
        <p:nvGraphicFramePr>
          <p:cNvPr id="5" name="Segnaposto contenuto 2">
            <a:extLst>
              <a:ext uri="{FF2B5EF4-FFF2-40B4-BE49-F238E27FC236}">
                <a16:creationId xmlns:a16="http://schemas.microsoft.com/office/drawing/2014/main" id="{A6C03211-8862-078F-9817-5276D40985E4}"/>
              </a:ext>
            </a:extLst>
          </p:cNvPr>
          <p:cNvGraphicFramePr>
            <a:graphicFrameLocks/>
          </p:cNvGraphicFramePr>
          <p:nvPr>
            <p:extLst>
              <p:ext uri="{D42A27DB-BD31-4B8C-83A1-F6EECF244321}">
                <p14:modId xmlns:p14="http://schemas.microsoft.com/office/powerpoint/2010/main" val="780579953"/>
              </p:ext>
            </p:extLst>
          </p:nvPr>
        </p:nvGraphicFramePr>
        <p:xfrm>
          <a:off x="1924957" y="1828800"/>
          <a:ext cx="8529498" cy="323913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CasellaDiTesto 8">
            <a:extLst>
              <a:ext uri="{FF2B5EF4-FFF2-40B4-BE49-F238E27FC236}">
                <a16:creationId xmlns:a16="http://schemas.microsoft.com/office/drawing/2014/main" id="{13AF2FA8-9C8F-10B6-1D77-D2C8AE2A69F0}"/>
              </a:ext>
            </a:extLst>
          </p:cNvPr>
          <p:cNvSpPr txBox="1"/>
          <p:nvPr/>
        </p:nvSpPr>
        <p:spPr>
          <a:xfrm>
            <a:off x="1481569" y="5433609"/>
            <a:ext cx="9228862" cy="907941"/>
          </a:xfrm>
          <a:prstGeom prst="rect">
            <a:avLst/>
          </a:prstGeom>
          <a:noFill/>
        </p:spPr>
        <p:txBody>
          <a:bodyPr wrap="square" rtlCol="0">
            <a:spAutoFit/>
          </a:bodyPr>
          <a:lstStyle/>
          <a:p>
            <a:pPr defTabSz="813816">
              <a:spcAft>
                <a:spcPts val="600"/>
              </a:spcAft>
            </a:pPr>
            <a:r>
              <a:rPr lang="en-US" sz="2400" kern="1200">
                <a:solidFill>
                  <a:schemeClr val="tx1"/>
                </a:solidFill>
                <a:latin typeface="Century Gothic" panose="020B0502020202020204" pitchFamily="34" charset="0"/>
              </a:rPr>
              <a:t>There's no doubt about it: </a:t>
            </a:r>
          </a:p>
          <a:p>
            <a:pPr algn="ctr" defTabSz="813816">
              <a:spcAft>
                <a:spcPts val="600"/>
              </a:spcAft>
            </a:pPr>
            <a:r>
              <a:rPr lang="en-US" sz="2400" b="1" kern="1200">
                <a:solidFill>
                  <a:srgbClr val="258BA1"/>
                </a:solidFill>
                <a:latin typeface="Century Gothic" panose="020B0502020202020204" pitchFamily="34" charset="0"/>
              </a:rPr>
              <a:t>Artificial intelligence is and will be beneficial to healthcare.</a:t>
            </a:r>
            <a:endParaRPr lang="it-IT" sz="2800" b="1">
              <a:solidFill>
                <a:srgbClr val="258BA1"/>
              </a:solidFill>
              <a:latin typeface="Century Gothic" panose="020B0502020202020204" pitchFamily="34" charset="0"/>
            </a:endParaRPr>
          </a:p>
        </p:txBody>
      </p:sp>
      <p:pic>
        <p:nvPicPr>
          <p:cNvPr id="10" name="Picture 12" descr="Ai, doctor, medical, nurse, robot, stethoscope icon - Download on Iconfinder">
            <a:extLst>
              <a:ext uri="{FF2B5EF4-FFF2-40B4-BE49-F238E27FC236}">
                <a16:creationId xmlns:a16="http://schemas.microsoft.com/office/drawing/2014/main" id="{5CB1DE44-DA11-B5E7-3E42-1F045FC3AB4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524308" y="5190308"/>
            <a:ext cx="1667692" cy="16676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4214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graphicEl>
                                              <a:dgm id="{ED84B932-FE1A-47DA-B29A-5713E29CE5B4}"/>
                                            </p:graphicEl>
                                          </p:spTgt>
                                        </p:tgtEl>
                                        <p:attrNameLst>
                                          <p:attrName>style.visibility</p:attrName>
                                        </p:attrNameLst>
                                      </p:cBhvr>
                                      <p:to>
                                        <p:strVal val="visible"/>
                                      </p:to>
                                    </p:set>
                                    <p:animEffect transition="in" filter="fade">
                                      <p:cBhvr>
                                        <p:cTn id="7" dur="1000"/>
                                        <p:tgtEl>
                                          <p:spTgt spid="5">
                                            <p:graphicEl>
                                              <a:dgm id="{ED84B932-FE1A-47DA-B29A-5713E29CE5B4}"/>
                                            </p:graphicEl>
                                          </p:spTgt>
                                        </p:tgtEl>
                                      </p:cBhvr>
                                    </p:animEffect>
                                    <p:anim calcmode="lin" valueType="num">
                                      <p:cBhvr>
                                        <p:cTn id="8" dur="1000" fill="hold"/>
                                        <p:tgtEl>
                                          <p:spTgt spid="5">
                                            <p:graphicEl>
                                              <a:dgm id="{ED84B932-FE1A-47DA-B29A-5713E29CE5B4}"/>
                                            </p:graphicEl>
                                          </p:spTgt>
                                        </p:tgtEl>
                                        <p:attrNameLst>
                                          <p:attrName>ppt_x</p:attrName>
                                        </p:attrNameLst>
                                      </p:cBhvr>
                                      <p:tavLst>
                                        <p:tav tm="0">
                                          <p:val>
                                            <p:strVal val="#ppt_x"/>
                                          </p:val>
                                        </p:tav>
                                        <p:tav tm="100000">
                                          <p:val>
                                            <p:strVal val="#ppt_x"/>
                                          </p:val>
                                        </p:tav>
                                      </p:tavLst>
                                    </p:anim>
                                    <p:anim calcmode="lin" valueType="num">
                                      <p:cBhvr>
                                        <p:cTn id="9" dur="1000" fill="hold"/>
                                        <p:tgtEl>
                                          <p:spTgt spid="5">
                                            <p:graphicEl>
                                              <a:dgm id="{ED84B932-FE1A-47DA-B29A-5713E29CE5B4}"/>
                                            </p:graphic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5">
                                            <p:graphicEl>
                                              <a:dgm id="{FEB68C31-A596-4774-BCBB-6CADC38114BE}"/>
                                            </p:graphicEl>
                                          </p:spTgt>
                                        </p:tgtEl>
                                        <p:attrNameLst>
                                          <p:attrName>style.visibility</p:attrName>
                                        </p:attrNameLst>
                                      </p:cBhvr>
                                      <p:to>
                                        <p:strVal val="visible"/>
                                      </p:to>
                                    </p:set>
                                    <p:animEffect transition="in" filter="fade">
                                      <p:cBhvr>
                                        <p:cTn id="12" dur="1000"/>
                                        <p:tgtEl>
                                          <p:spTgt spid="5">
                                            <p:graphicEl>
                                              <a:dgm id="{FEB68C31-A596-4774-BCBB-6CADC38114BE}"/>
                                            </p:graphicEl>
                                          </p:spTgt>
                                        </p:tgtEl>
                                      </p:cBhvr>
                                    </p:animEffect>
                                    <p:anim calcmode="lin" valueType="num">
                                      <p:cBhvr>
                                        <p:cTn id="13" dur="1000" fill="hold"/>
                                        <p:tgtEl>
                                          <p:spTgt spid="5">
                                            <p:graphicEl>
                                              <a:dgm id="{FEB68C31-A596-4774-BCBB-6CADC38114BE}"/>
                                            </p:graphicEl>
                                          </p:spTgt>
                                        </p:tgtEl>
                                        <p:attrNameLst>
                                          <p:attrName>ppt_x</p:attrName>
                                        </p:attrNameLst>
                                      </p:cBhvr>
                                      <p:tavLst>
                                        <p:tav tm="0">
                                          <p:val>
                                            <p:strVal val="#ppt_x"/>
                                          </p:val>
                                        </p:tav>
                                        <p:tav tm="100000">
                                          <p:val>
                                            <p:strVal val="#ppt_x"/>
                                          </p:val>
                                        </p:tav>
                                      </p:tavLst>
                                    </p:anim>
                                    <p:anim calcmode="lin" valueType="num">
                                      <p:cBhvr>
                                        <p:cTn id="14" dur="1000" fill="hold"/>
                                        <p:tgtEl>
                                          <p:spTgt spid="5">
                                            <p:graphicEl>
                                              <a:dgm id="{FEB68C31-A596-4774-BCBB-6CADC38114BE}"/>
                                            </p:graphic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5">
                                            <p:graphicEl>
                                              <a:dgm id="{9B3CB0EE-7119-45CB-85CC-00C067E5B28B}"/>
                                            </p:graphicEl>
                                          </p:spTgt>
                                        </p:tgtEl>
                                        <p:attrNameLst>
                                          <p:attrName>style.visibility</p:attrName>
                                        </p:attrNameLst>
                                      </p:cBhvr>
                                      <p:to>
                                        <p:strVal val="visible"/>
                                      </p:to>
                                    </p:set>
                                    <p:animEffect transition="in" filter="fade">
                                      <p:cBhvr>
                                        <p:cTn id="17" dur="1000"/>
                                        <p:tgtEl>
                                          <p:spTgt spid="5">
                                            <p:graphicEl>
                                              <a:dgm id="{9B3CB0EE-7119-45CB-85CC-00C067E5B28B}"/>
                                            </p:graphicEl>
                                          </p:spTgt>
                                        </p:tgtEl>
                                      </p:cBhvr>
                                    </p:animEffect>
                                    <p:anim calcmode="lin" valueType="num">
                                      <p:cBhvr>
                                        <p:cTn id="18" dur="1000" fill="hold"/>
                                        <p:tgtEl>
                                          <p:spTgt spid="5">
                                            <p:graphicEl>
                                              <a:dgm id="{9B3CB0EE-7119-45CB-85CC-00C067E5B28B}"/>
                                            </p:graphicEl>
                                          </p:spTgt>
                                        </p:tgtEl>
                                        <p:attrNameLst>
                                          <p:attrName>ppt_x</p:attrName>
                                        </p:attrNameLst>
                                      </p:cBhvr>
                                      <p:tavLst>
                                        <p:tav tm="0">
                                          <p:val>
                                            <p:strVal val="#ppt_x"/>
                                          </p:val>
                                        </p:tav>
                                        <p:tav tm="100000">
                                          <p:val>
                                            <p:strVal val="#ppt_x"/>
                                          </p:val>
                                        </p:tav>
                                      </p:tavLst>
                                    </p:anim>
                                    <p:anim calcmode="lin" valueType="num">
                                      <p:cBhvr>
                                        <p:cTn id="19" dur="1000" fill="hold"/>
                                        <p:tgtEl>
                                          <p:spTgt spid="5">
                                            <p:graphicEl>
                                              <a:dgm id="{9B3CB0EE-7119-45CB-85CC-00C067E5B28B}"/>
                                            </p:graphicEl>
                                          </p:spTgt>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5">
                                            <p:graphicEl>
                                              <a:dgm id="{D44FD7D0-7840-46F7-9DC6-B06F7E990E94}"/>
                                            </p:graphicEl>
                                          </p:spTgt>
                                        </p:tgtEl>
                                        <p:attrNameLst>
                                          <p:attrName>style.visibility</p:attrName>
                                        </p:attrNameLst>
                                      </p:cBhvr>
                                      <p:to>
                                        <p:strVal val="visible"/>
                                      </p:to>
                                    </p:set>
                                    <p:animEffect transition="in" filter="fade">
                                      <p:cBhvr>
                                        <p:cTn id="24" dur="1000"/>
                                        <p:tgtEl>
                                          <p:spTgt spid="5">
                                            <p:graphicEl>
                                              <a:dgm id="{D44FD7D0-7840-46F7-9DC6-B06F7E990E94}"/>
                                            </p:graphicEl>
                                          </p:spTgt>
                                        </p:tgtEl>
                                      </p:cBhvr>
                                    </p:animEffect>
                                    <p:anim calcmode="lin" valueType="num">
                                      <p:cBhvr>
                                        <p:cTn id="25" dur="1000" fill="hold"/>
                                        <p:tgtEl>
                                          <p:spTgt spid="5">
                                            <p:graphicEl>
                                              <a:dgm id="{D44FD7D0-7840-46F7-9DC6-B06F7E990E94}"/>
                                            </p:graphicEl>
                                          </p:spTgt>
                                        </p:tgtEl>
                                        <p:attrNameLst>
                                          <p:attrName>ppt_x</p:attrName>
                                        </p:attrNameLst>
                                      </p:cBhvr>
                                      <p:tavLst>
                                        <p:tav tm="0">
                                          <p:val>
                                            <p:strVal val="#ppt_x"/>
                                          </p:val>
                                        </p:tav>
                                        <p:tav tm="100000">
                                          <p:val>
                                            <p:strVal val="#ppt_x"/>
                                          </p:val>
                                        </p:tav>
                                      </p:tavLst>
                                    </p:anim>
                                    <p:anim calcmode="lin" valueType="num">
                                      <p:cBhvr>
                                        <p:cTn id="26" dur="1000" fill="hold"/>
                                        <p:tgtEl>
                                          <p:spTgt spid="5">
                                            <p:graphicEl>
                                              <a:dgm id="{D44FD7D0-7840-46F7-9DC6-B06F7E990E94}"/>
                                            </p:graphicEl>
                                          </p:spTgt>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5">
                                            <p:graphicEl>
                                              <a:dgm id="{4BE175CF-19D1-4676-985A-B5D763F5C4C0}"/>
                                            </p:graphicEl>
                                          </p:spTgt>
                                        </p:tgtEl>
                                        <p:attrNameLst>
                                          <p:attrName>style.visibility</p:attrName>
                                        </p:attrNameLst>
                                      </p:cBhvr>
                                      <p:to>
                                        <p:strVal val="visible"/>
                                      </p:to>
                                    </p:set>
                                    <p:animEffect transition="in" filter="fade">
                                      <p:cBhvr>
                                        <p:cTn id="29" dur="1000"/>
                                        <p:tgtEl>
                                          <p:spTgt spid="5">
                                            <p:graphicEl>
                                              <a:dgm id="{4BE175CF-19D1-4676-985A-B5D763F5C4C0}"/>
                                            </p:graphicEl>
                                          </p:spTgt>
                                        </p:tgtEl>
                                      </p:cBhvr>
                                    </p:animEffect>
                                    <p:anim calcmode="lin" valueType="num">
                                      <p:cBhvr>
                                        <p:cTn id="30" dur="1000" fill="hold"/>
                                        <p:tgtEl>
                                          <p:spTgt spid="5">
                                            <p:graphicEl>
                                              <a:dgm id="{4BE175CF-19D1-4676-985A-B5D763F5C4C0}"/>
                                            </p:graphicEl>
                                          </p:spTgt>
                                        </p:tgtEl>
                                        <p:attrNameLst>
                                          <p:attrName>ppt_x</p:attrName>
                                        </p:attrNameLst>
                                      </p:cBhvr>
                                      <p:tavLst>
                                        <p:tav tm="0">
                                          <p:val>
                                            <p:strVal val="#ppt_x"/>
                                          </p:val>
                                        </p:tav>
                                        <p:tav tm="100000">
                                          <p:val>
                                            <p:strVal val="#ppt_x"/>
                                          </p:val>
                                        </p:tav>
                                      </p:tavLst>
                                    </p:anim>
                                    <p:anim calcmode="lin" valueType="num">
                                      <p:cBhvr>
                                        <p:cTn id="31" dur="1000" fill="hold"/>
                                        <p:tgtEl>
                                          <p:spTgt spid="5">
                                            <p:graphicEl>
                                              <a:dgm id="{4BE175CF-19D1-4676-985A-B5D763F5C4C0}"/>
                                            </p:graphicEl>
                                          </p:spTgt>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5">
                                            <p:graphicEl>
                                              <a:dgm id="{38280FAF-ADF0-44AF-9BA4-A8E5A0A0C525}"/>
                                            </p:graphicEl>
                                          </p:spTgt>
                                        </p:tgtEl>
                                        <p:attrNameLst>
                                          <p:attrName>style.visibility</p:attrName>
                                        </p:attrNameLst>
                                      </p:cBhvr>
                                      <p:to>
                                        <p:strVal val="visible"/>
                                      </p:to>
                                    </p:set>
                                    <p:animEffect transition="in" filter="fade">
                                      <p:cBhvr>
                                        <p:cTn id="34" dur="1000"/>
                                        <p:tgtEl>
                                          <p:spTgt spid="5">
                                            <p:graphicEl>
                                              <a:dgm id="{38280FAF-ADF0-44AF-9BA4-A8E5A0A0C525}"/>
                                            </p:graphicEl>
                                          </p:spTgt>
                                        </p:tgtEl>
                                      </p:cBhvr>
                                    </p:animEffect>
                                    <p:anim calcmode="lin" valueType="num">
                                      <p:cBhvr>
                                        <p:cTn id="35" dur="1000" fill="hold"/>
                                        <p:tgtEl>
                                          <p:spTgt spid="5">
                                            <p:graphicEl>
                                              <a:dgm id="{38280FAF-ADF0-44AF-9BA4-A8E5A0A0C525}"/>
                                            </p:graphicEl>
                                          </p:spTgt>
                                        </p:tgtEl>
                                        <p:attrNameLst>
                                          <p:attrName>ppt_x</p:attrName>
                                        </p:attrNameLst>
                                      </p:cBhvr>
                                      <p:tavLst>
                                        <p:tav tm="0">
                                          <p:val>
                                            <p:strVal val="#ppt_x"/>
                                          </p:val>
                                        </p:tav>
                                        <p:tav tm="100000">
                                          <p:val>
                                            <p:strVal val="#ppt_x"/>
                                          </p:val>
                                        </p:tav>
                                      </p:tavLst>
                                    </p:anim>
                                    <p:anim calcmode="lin" valueType="num">
                                      <p:cBhvr>
                                        <p:cTn id="36" dur="1000" fill="hold"/>
                                        <p:tgtEl>
                                          <p:spTgt spid="5">
                                            <p:graphicEl>
                                              <a:dgm id="{38280FAF-ADF0-44AF-9BA4-A8E5A0A0C525}"/>
                                            </p:graphicEl>
                                          </p:spTgt>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grpId="0" nodeType="clickEffect">
                                  <p:stCondLst>
                                    <p:cond delay="0"/>
                                  </p:stCondLst>
                                  <p:childTnLst>
                                    <p:set>
                                      <p:cBhvr>
                                        <p:cTn id="40" dur="1" fill="hold">
                                          <p:stCondLst>
                                            <p:cond delay="0"/>
                                          </p:stCondLst>
                                        </p:cTn>
                                        <p:tgtEl>
                                          <p:spTgt spid="5">
                                            <p:graphicEl>
                                              <a:dgm id="{96A88BC6-60F8-43F4-A027-E0D861FBCFEA}"/>
                                            </p:graphicEl>
                                          </p:spTgt>
                                        </p:tgtEl>
                                        <p:attrNameLst>
                                          <p:attrName>style.visibility</p:attrName>
                                        </p:attrNameLst>
                                      </p:cBhvr>
                                      <p:to>
                                        <p:strVal val="visible"/>
                                      </p:to>
                                    </p:set>
                                    <p:animEffect transition="in" filter="fade">
                                      <p:cBhvr>
                                        <p:cTn id="41" dur="1000"/>
                                        <p:tgtEl>
                                          <p:spTgt spid="5">
                                            <p:graphicEl>
                                              <a:dgm id="{96A88BC6-60F8-43F4-A027-E0D861FBCFEA}"/>
                                            </p:graphicEl>
                                          </p:spTgt>
                                        </p:tgtEl>
                                      </p:cBhvr>
                                    </p:animEffect>
                                    <p:anim calcmode="lin" valueType="num">
                                      <p:cBhvr>
                                        <p:cTn id="42" dur="1000" fill="hold"/>
                                        <p:tgtEl>
                                          <p:spTgt spid="5">
                                            <p:graphicEl>
                                              <a:dgm id="{96A88BC6-60F8-43F4-A027-E0D861FBCFEA}"/>
                                            </p:graphicEl>
                                          </p:spTgt>
                                        </p:tgtEl>
                                        <p:attrNameLst>
                                          <p:attrName>ppt_x</p:attrName>
                                        </p:attrNameLst>
                                      </p:cBhvr>
                                      <p:tavLst>
                                        <p:tav tm="0">
                                          <p:val>
                                            <p:strVal val="#ppt_x"/>
                                          </p:val>
                                        </p:tav>
                                        <p:tav tm="100000">
                                          <p:val>
                                            <p:strVal val="#ppt_x"/>
                                          </p:val>
                                        </p:tav>
                                      </p:tavLst>
                                    </p:anim>
                                    <p:anim calcmode="lin" valueType="num">
                                      <p:cBhvr>
                                        <p:cTn id="43" dur="1000" fill="hold"/>
                                        <p:tgtEl>
                                          <p:spTgt spid="5">
                                            <p:graphicEl>
                                              <a:dgm id="{96A88BC6-60F8-43F4-A027-E0D861FBCFEA}"/>
                                            </p:graphicEl>
                                          </p:spTgt>
                                        </p:tgtEl>
                                        <p:attrNameLst>
                                          <p:attrName>ppt_y</p:attrName>
                                        </p:attrNameLst>
                                      </p:cBhvr>
                                      <p:tavLst>
                                        <p:tav tm="0">
                                          <p:val>
                                            <p:strVal val="#ppt_y+.1"/>
                                          </p:val>
                                        </p:tav>
                                        <p:tav tm="100000">
                                          <p:val>
                                            <p:strVal val="#ppt_y"/>
                                          </p:val>
                                        </p:tav>
                                      </p:tavLst>
                                    </p:anim>
                                  </p:childTnLst>
                                </p:cTn>
                              </p:par>
                              <p:par>
                                <p:cTn id="44" presetID="42" presetClass="entr" presetSubtype="0" fill="hold" grpId="0" nodeType="withEffect">
                                  <p:stCondLst>
                                    <p:cond delay="0"/>
                                  </p:stCondLst>
                                  <p:childTnLst>
                                    <p:set>
                                      <p:cBhvr>
                                        <p:cTn id="45" dur="1" fill="hold">
                                          <p:stCondLst>
                                            <p:cond delay="0"/>
                                          </p:stCondLst>
                                        </p:cTn>
                                        <p:tgtEl>
                                          <p:spTgt spid="5">
                                            <p:graphicEl>
                                              <a:dgm id="{8E0BE711-7812-4689-91B6-7E62CAE88438}"/>
                                            </p:graphicEl>
                                          </p:spTgt>
                                        </p:tgtEl>
                                        <p:attrNameLst>
                                          <p:attrName>style.visibility</p:attrName>
                                        </p:attrNameLst>
                                      </p:cBhvr>
                                      <p:to>
                                        <p:strVal val="visible"/>
                                      </p:to>
                                    </p:set>
                                    <p:animEffect transition="in" filter="fade">
                                      <p:cBhvr>
                                        <p:cTn id="46" dur="1000"/>
                                        <p:tgtEl>
                                          <p:spTgt spid="5">
                                            <p:graphicEl>
                                              <a:dgm id="{8E0BE711-7812-4689-91B6-7E62CAE88438}"/>
                                            </p:graphicEl>
                                          </p:spTgt>
                                        </p:tgtEl>
                                      </p:cBhvr>
                                    </p:animEffect>
                                    <p:anim calcmode="lin" valueType="num">
                                      <p:cBhvr>
                                        <p:cTn id="47" dur="1000" fill="hold"/>
                                        <p:tgtEl>
                                          <p:spTgt spid="5">
                                            <p:graphicEl>
                                              <a:dgm id="{8E0BE711-7812-4689-91B6-7E62CAE88438}"/>
                                            </p:graphicEl>
                                          </p:spTgt>
                                        </p:tgtEl>
                                        <p:attrNameLst>
                                          <p:attrName>ppt_x</p:attrName>
                                        </p:attrNameLst>
                                      </p:cBhvr>
                                      <p:tavLst>
                                        <p:tav tm="0">
                                          <p:val>
                                            <p:strVal val="#ppt_x"/>
                                          </p:val>
                                        </p:tav>
                                        <p:tav tm="100000">
                                          <p:val>
                                            <p:strVal val="#ppt_x"/>
                                          </p:val>
                                        </p:tav>
                                      </p:tavLst>
                                    </p:anim>
                                    <p:anim calcmode="lin" valueType="num">
                                      <p:cBhvr>
                                        <p:cTn id="48" dur="1000" fill="hold"/>
                                        <p:tgtEl>
                                          <p:spTgt spid="5">
                                            <p:graphicEl>
                                              <a:dgm id="{8E0BE711-7812-4689-91B6-7E62CAE88438}"/>
                                            </p:graphicEl>
                                          </p:spTgt>
                                        </p:tgtEl>
                                        <p:attrNameLst>
                                          <p:attrName>ppt_y</p:attrName>
                                        </p:attrNameLst>
                                      </p:cBhvr>
                                      <p:tavLst>
                                        <p:tav tm="0">
                                          <p:val>
                                            <p:strVal val="#ppt_y+.1"/>
                                          </p:val>
                                        </p:tav>
                                        <p:tav tm="100000">
                                          <p:val>
                                            <p:strVal val="#ppt_y"/>
                                          </p:val>
                                        </p:tav>
                                      </p:tavLst>
                                    </p:anim>
                                  </p:childTnLst>
                                </p:cTn>
                              </p:par>
                              <p:par>
                                <p:cTn id="49" presetID="42" presetClass="entr" presetSubtype="0" fill="hold" grpId="0" nodeType="withEffect">
                                  <p:stCondLst>
                                    <p:cond delay="0"/>
                                  </p:stCondLst>
                                  <p:childTnLst>
                                    <p:set>
                                      <p:cBhvr>
                                        <p:cTn id="50" dur="1" fill="hold">
                                          <p:stCondLst>
                                            <p:cond delay="0"/>
                                          </p:stCondLst>
                                        </p:cTn>
                                        <p:tgtEl>
                                          <p:spTgt spid="5">
                                            <p:graphicEl>
                                              <a:dgm id="{161A8251-B673-4942-A6B3-E5171FDAB791}"/>
                                            </p:graphicEl>
                                          </p:spTgt>
                                        </p:tgtEl>
                                        <p:attrNameLst>
                                          <p:attrName>style.visibility</p:attrName>
                                        </p:attrNameLst>
                                      </p:cBhvr>
                                      <p:to>
                                        <p:strVal val="visible"/>
                                      </p:to>
                                    </p:set>
                                    <p:animEffect transition="in" filter="fade">
                                      <p:cBhvr>
                                        <p:cTn id="51" dur="1000"/>
                                        <p:tgtEl>
                                          <p:spTgt spid="5">
                                            <p:graphicEl>
                                              <a:dgm id="{161A8251-B673-4942-A6B3-E5171FDAB791}"/>
                                            </p:graphicEl>
                                          </p:spTgt>
                                        </p:tgtEl>
                                      </p:cBhvr>
                                    </p:animEffect>
                                    <p:anim calcmode="lin" valueType="num">
                                      <p:cBhvr>
                                        <p:cTn id="52" dur="1000" fill="hold"/>
                                        <p:tgtEl>
                                          <p:spTgt spid="5">
                                            <p:graphicEl>
                                              <a:dgm id="{161A8251-B673-4942-A6B3-E5171FDAB791}"/>
                                            </p:graphicEl>
                                          </p:spTgt>
                                        </p:tgtEl>
                                        <p:attrNameLst>
                                          <p:attrName>ppt_x</p:attrName>
                                        </p:attrNameLst>
                                      </p:cBhvr>
                                      <p:tavLst>
                                        <p:tav tm="0">
                                          <p:val>
                                            <p:strVal val="#ppt_x"/>
                                          </p:val>
                                        </p:tav>
                                        <p:tav tm="100000">
                                          <p:val>
                                            <p:strVal val="#ppt_x"/>
                                          </p:val>
                                        </p:tav>
                                      </p:tavLst>
                                    </p:anim>
                                    <p:anim calcmode="lin" valueType="num">
                                      <p:cBhvr>
                                        <p:cTn id="53" dur="1000" fill="hold"/>
                                        <p:tgtEl>
                                          <p:spTgt spid="5">
                                            <p:graphicEl>
                                              <a:dgm id="{161A8251-B673-4942-A6B3-E5171FDAB791}"/>
                                            </p:graphicEl>
                                          </p:spTgt>
                                        </p:tgtEl>
                                        <p:attrNameLst>
                                          <p:attrName>ppt_y</p:attrName>
                                        </p:attrNameLst>
                                      </p:cBhvr>
                                      <p:tavLst>
                                        <p:tav tm="0">
                                          <p:val>
                                            <p:strVal val="#ppt_y+.1"/>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42" presetClass="entr" presetSubtype="0" fill="hold" grpId="0" nodeType="clickEffect">
                                  <p:stCondLst>
                                    <p:cond delay="0"/>
                                  </p:stCondLst>
                                  <p:childTnLst>
                                    <p:set>
                                      <p:cBhvr>
                                        <p:cTn id="57" dur="1" fill="hold">
                                          <p:stCondLst>
                                            <p:cond delay="0"/>
                                          </p:stCondLst>
                                        </p:cTn>
                                        <p:tgtEl>
                                          <p:spTgt spid="5">
                                            <p:graphicEl>
                                              <a:dgm id="{87E867A7-E565-4BE2-9767-81F32A248F8B}"/>
                                            </p:graphicEl>
                                          </p:spTgt>
                                        </p:tgtEl>
                                        <p:attrNameLst>
                                          <p:attrName>style.visibility</p:attrName>
                                        </p:attrNameLst>
                                      </p:cBhvr>
                                      <p:to>
                                        <p:strVal val="visible"/>
                                      </p:to>
                                    </p:set>
                                    <p:animEffect transition="in" filter="fade">
                                      <p:cBhvr>
                                        <p:cTn id="58" dur="1000"/>
                                        <p:tgtEl>
                                          <p:spTgt spid="5">
                                            <p:graphicEl>
                                              <a:dgm id="{87E867A7-E565-4BE2-9767-81F32A248F8B}"/>
                                            </p:graphicEl>
                                          </p:spTgt>
                                        </p:tgtEl>
                                      </p:cBhvr>
                                    </p:animEffect>
                                    <p:anim calcmode="lin" valueType="num">
                                      <p:cBhvr>
                                        <p:cTn id="59" dur="1000" fill="hold"/>
                                        <p:tgtEl>
                                          <p:spTgt spid="5">
                                            <p:graphicEl>
                                              <a:dgm id="{87E867A7-E565-4BE2-9767-81F32A248F8B}"/>
                                            </p:graphicEl>
                                          </p:spTgt>
                                        </p:tgtEl>
                                        <p:attrNameLst>
                                          <p:attrName>ppt_x</p:attrName>
                                        </p:attrNameLst>
                                      </p:cBhvr>
                                      <p:tavLst>
                                        <p:tav tm="0">
                                          <p:val>
                                            <p:strVal val="#ppt_x"/>
                                          </p:val>
                                        </p:tav>
                                        <p:tav tm="100000">
                                          <p:val>
                                            <p:strVal val="#ppt_x"/>
                                          </p:val>
                                        </p:tav>
                                      </p:tavLst>
                                    </p:anim>
                                    <p:anim calcmode="lin" valueType="num">
                                      <p:cBhvr>
                                        <p:cTn id="60" dur="1000" fill="hold"/>
                                        <p:tgtEl>
                                          <p:spTgt spid="5">
                                            <p:graphicEl>
                                              <a:dgm id="{87E867A7-E565-4BE2-9767-81F32A248F8B}"/>
                                            </p:graphicEl>
                                          </p:spTgt>
                                        </p:tgtEl>
                                        <p:attrNameLst>
                                          <p:attrName>ppt_y</p:attrName>
                                        </p:attrNameLst>
                                      </p:cBhvr>
                                      <p:tavLst>
                                        <p:tav tm="0">
                                          <p:val>
                                            <p:strVal val="#ppt_y+.1"/>
                                          </p:val>
                                        </p:tav>
                                        <p:tav tm="100000">
                                          <p:val>
                                            <p:strVal val="#ppt_y"/>
                                          </p:val>
                                        </p:tav>
                                      </p:tavLst>
                                    </p:anim>
                                  </p:childTnLst>
                                </p:cTn>
                              </p:par>
                              <p:par>
                                <p:cTn id="61" presetID="42" presetClass="entr" presetSubtype="0" fill="hold" grpId="0" nodeType="withEffect">
                                  <p:stCondLst>
                                    <p:cond delay="0"/>
                                  </p:stCondLst>
                                  <p:childTnLst>
                                    <p:set>
                                      <p:cBhvr>
                                        <p:cTn id="62" dur="1" fill="hold">
                                          <p:stCondLst>
                                            <p:cond delay="0"/>
                                          </p:stCondLst>
                                        </p:cTn>
                                        <p:tgtEl>
                                          <p:spTgt spid="5">
                                            <p:graphicEl>
                                              <a:dgm id="{2501A57A-5031-4958-9B84-E1D62CE600F1}"/>
                                            </p:graphicEl>
                                          </p:spTgt>
                                        </p:tgtEl>
                                        <p:attrNameLst>
                                          <p:attrName>style.visibility</p:attrName>
                                        </p:attrNameLst>
                                      </p:cBhvr>
                                      <p:to>
                                        <p:strVal val="visible"/>
                                      </p:to>
                                    </p:set>
                                    <p:animEffect transition="in" filter="fade">
                                      <p:cBhvr>
                                        <p:cTn id="63" dur="1000"/>
                                        <p:tgtEl>
                                          <p:spTgt spid="5">
                                            <p:graphicEl>
                                              <a:dgm id="{2501A57A-5031-4958-9B84-E1D62CE600F1}"/>
                                            </p:graphicEl>
                                          </p:spTgt>
                                        </p:tgtEl>
                                      </p:cBhvr>
                                    </p:animEffect>
                                    <p:anim calcmode="lin" valueType="num">
                                      <p:cBhvr>
                                        <p:cTn id="64" dur="1000" fill="hold"/>
                                        <p:tgtEl>
                                          <p:spTgt spid="5">
                                            <p:graphicEl>
                                              <a:dgm id="{2501A57A-5031-4958-9B84-E1D62CE600F1}"/>
                                            </p:graphicEl>
                                          </p:spTgt>
                                        </p:tgtEl>
                                        <p:attrNameLst>
                                          <p:attrName>ppt_x</p:attrName>
                                        </p:attrNameLst>
                                      </p:cBhvr>
                                      <p:tavLst>
                                        <p:tav tm="0">
                                          <p:val>
                                            <p:strVal val="#ppt_x"/>
                                          </p:val>
                                        </p:tav>
                                        <p:tav tm="100000">
                                          <p:val>
                                            <p:strVal val="#ppt_x"/>
                                          </p:val>
                                        </p:tav>
                                      </p:tavLst>
                                    </p:anim>
                                    <p:anim calcmode="lin" valueType="num">
                                      <p:cBhvr>
                                        <p:cTn id="65" dur="1000" fill="hold"/>
                                        <p:tgtEl>
                                          <p:spTgt spid="5">
                                            <p:graphicEl>
                                              <a:dgm id="{2501A57A-5031-4958-9B84-E1D62CE600F1}"/>
                                            </p:graphicEl>
                                          </p:spTgt>
                                        </p:tgtEl>
                                        <p:attrNameLst>
                                          <p:attrName>ppt_y</p:attrName>
                                        </p:attrNameLst>
                                      </p:cBhvr>
                                      <p:tavLst>
                                        <p:tav tm="0">
                                          <p:val>
                                            <p:strVal val="#ppt_y+.1"/>
                                          </p:val>
                                        </p:tav>
                                        <p:tav tm="100000">
                                          <p:val>
                                            <p:strVal val="#ppt_y"/>
                                          </p:val>
                                        </p:tav>
                                      </p:tavLst>
                                    </p:anim>
                                  </p:childTnLst>
                                </p:cTn>
                              </p:par>
                              <p:par>
                                <p:cTn id="66" presetID="42" presetClass="entr" presetSubtype="0" fill="hold" grpId="0" nodeType="withEffect">
                                  <p:stCondLst>
                                    <p:cond delay="0"/>
                                  </p:stCondLst>
                                  <p:childTnLst>
                                    <p:set>
                                      <p:cBhvr>
                                        <p:cTn id="67" dur="1" fill="hold">
                                          <p:stCondLst>
                                            <p:cond delay="0"/>
                                          </p:stCondLst>
                                        </p:cTn>
                                        <p:tgtEl>
                                          <p:spTgt spid="5">
                                            <p:graphicEl>
                                              <a:dgm id="{DA9A8588-1D8E-4568-BBAC-E1BD53684308}"/>
                                            </p:graphicEl>
                                          </p:spTgt>
                                        </p:tgtEl>
                                        <p:attrNameLst>
                                          <p:attrName>style.visibility</p:attrName>
                                        </p:attrNameLst>
                                      </p:cBhvr>
                                      <p:to>
                                        <p:strVal val="visible"/>
                                      </p:to>
                                    </p:set>
                                    <p:animEffect transition="in" filter="fade">
                                      <p:cBhvr>
                                        <p:cTn id="68" dur="1000"/>
                                        <p:tgtEl>
                                          <p:spTgt spid="5">
                                            <p:graphicEl>
                                              <a:dgm id="{DA9A8588-1D8E-4568-BBAC-E1BD53684308}"/>
                                            </p:graphicEl>
                                          </p:spTgt>
                                        </p:tgtEl>
                                      </p:cBhvr>
                                    </p:animEffect>
                                    <p:anim calcmode="lin" valueType="num">
                                      <p:cBhvr>
                                        <p:cTn id="69" dur="1000" fill="hold"/>
                                        <p:tgtEl>
                                          <p:spTgt spid="5">
                                            <p:graphicEl>
                                              <a:dgm id="{DA9A8588-1D8E-4568-BBAC-E1BD53684308}"/>
                                            </p:graphicEl>
                                          </p:spTgt>
                                        </p:tgtEl>
                                        <p:attrNameLst>
                                          <p:attrName>ppt_x</p:attrName>
                                        </p:attrNameLst>
                                      </p:cBhvr>
                                      <p:tavLst>
                                        <p:tav tm="0">
                                          <p:val>
                                            <p:strVal val="#ppt_x"/>
                                          </p:val>
                                        </p:tav>
                                        <p:tav tm="100000">
                                          <p:val>
                                            <p:strVal val="#ppt_x"/>
                                          </p:val>
                                        </p:tav>
                                      </p:tavLst>
                                    </p:anim>
                                    <p:anim calcmode="lin" valueType="num">
                                      <p:cBhvr>
                                        <p:cTn id="70" dur="1000" fill="hold"/>
                                        <p:tgtEl>
                                          <p:spTgt spid="5">
                                            <p:graphicEl>
                                              <a:dgm id="{DA9A8588-1D8E-4568-BBAC-E1BD53684308}"/>
                                            </p:graphicEl>
                                          </p:spTgt>
                                        </p:tgtEl>
                                        <p:attrNameLst>
                                          <p:attrName>ppt_y</p:attrName>
                                        </p:attrNameLst>
                                      </p:cBhvr>
                                      <p:tavLst>
                                        <p:tav tm="0">
                                          <p:val>
                                            <p:strVal val="#ppt_y+.1"/>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9"/>
                                        </p:tgtEl>
                                        <p:attrNameLst>
                                          <p:attrName>style.visibility</p:attrName>
                                        </p:attrNameLst>
                                      </p:cBhvr>
                                      <p:to>
                                        <p:strVal val="visible"/>
                                      </p:to>
                                    </p:set>
                                    <p:animEffect transition="in" filter="fade">
                                      <p:cBhvr>
                                        <p:cTn id="75" dur="500"/>
                                        <p:tgtEl>
                                          <p:spTgt spid="9"/>
                                        </p:tgtEl>
                                      </p:cBhvr>
                                    </p:animEffect>
                                  </p:childTnLst>
                                </p:cTn>
                              </p:par>
                              <p:par>
                                <p:cTn id="76" presetID="10" presetClass="entr" presetSubtype="0" fill="hold" nodeType="withEffect">
                                  <p:stCondLst>
                                    <p:cond delay="0"/>
                                  </p:stCondLst>
                                  <p:childTnLst>
                                    <p:set>
                                      <p:cBhvr>
                                        <p:cTn id="77" dur="1" fill="hold">
                                          <p:stCondLst>
                                            <p:cond delay="0"/>
                                          </p:stCondLst>
                                        </p:cTn>
                                        <p:tgtEl>
                                          <p:spTgt spid="10"/>
                                        </p:tgtEl>
                                        <p:attrNameLst>
                                          <p:attrName>style.visibility</p:attrName>
                                        </p:attrNameLst>
                                      </p:cBhvr>
                                      <p:to>
                                        <p:strVal val="visible"/>
                                      </p:to>
                                    </p:set>
                                    <p:animEffect transition="in" filter="fade">
                                      <p:cBhvr>
                                        <p:cTn id="7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P spid="9" grpId="0"/>
    </p:bld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0D18C1A-55F6-3978-3E2D-A166C6FBD597}"/>
              </a:ext>
            </a:extLst>
          </p:cNvPr>
          <p:cNvSpPr>
            <a:spLocks noGrp="1"/>
          </p:cNvSpPr>
          <p:nvPr>
            <p:ph type="title"/>
          </p:nvPr>
        </p:nvSpPr>
        <p:spPr>
          <a:xfrm>
            <a:off x="744621" y="565651"/>
            <a:ext cx="10515600" cy="1325563"/>
          </a:xfrm>
          <a:ln>
            <a:solidFill>
              <a:schemeClr val="tx1"/>
            </a:solidFill>
          </a:ln>
        </p:spPr>
        <p:txBody>
          <a:bodyPr>
            <a:normAutofit fontScale="90000"/>
          </a:bodyPr>
          <a:lstStyle/>
          <a:p>
            <a:r>
              <a:rPr lang="it-IT" err="1">
                <a:latin typeface="Century Gothic"/>
                <a:cs typeface="Calibri Light"/>
              </a:rPr>
              <a:t>Anything</a:t>
            </a:r>
            <a:r>
              <a:rPr lang="it-IT">
                <a:latin typeface="Century Gothic"/>
                <a:cs typeface="Calibri Light"/>
              </a:rPr>
              <a:t> </a:t>
            </a:r>
            <a:r>
              <a:rPr lang="it-IT" err="1">
                <a:latin typeface="Century Gothic"/>
                <a:cs typeface="Calibri Light"/>
              </a:rPr>
              <a:t>that</a:t>
            </a:r>
            <a:r>
              <a:rPr lang="it-IT">
                <a:latin typeface="Century Gothic"/>
                <a:cs typeface="Calibri Light"/>
              </a:rPr>
              <a:t> </a:t>
            </a:r>
            <a:r>
              <a:rPr lang="it-IT" err="1">
                <a:latin typeface="Century Gothic"/>
                <a:cs typeface="Calibri Light"/>
              </a:rPr>
              <a:t>you</a:t>
            </a:r>
            <a:r>
              <a:rPr lang="it-IT">
                <a:latin typeface="Century Gothic"/>
                <a:cs typeface="Calibri Light"/>
              </a:rPr>
              <a:t> do </a:t>
            </a:r>
            <a:r>
              <a:rPr lang="it-IT" err="1">
                <a:latin typeface="Century Gothic"/>
                <a:cs typeface="Calibri Light"/>
              </a:rPr>
              <a:t>is</a:t>
            </a:r>
            <a:r>
              <a:rPr lang="it-IT">
                <a:latin typeface="Century Gothic"/>
                <a:cs typeface="Calibri Light"/>
              </a:rPr>
              <a:t> </a:t>
            </a:r>
            <a:r>
              <a:rPr lang="en-US" sz="5300" b="1">
                <a:solidFill>
                  <a:srgbClr val="258BA1"/>
                </a:solidFill>
                <a:ea typeface="+mj-lt"/>
                <a:cs typeface="+mj-lt"/>
              </a:rPr>
              <a:t>tracked</a:t>
            </a:r>
            <a:r>
              <a:rPr lang="it-IT">
                <a:latin typeface="Century Gothic"/>
                <a:cs typeface="Calibri Light"/>
              </a:rPr>
              <a:t>, </a:t>
            </a:r>
            <a:r>
              <a:rPr lang="en-US" sz="5300" b="1">
                <a:solidFill>
                  <a:srgbClr val="258BA1"/>
                </a:solidFill>
                <a:ea typeface="+mj-lt"/>
                <a:cs typeface="+mj-lt"/>
              </a:rPr>
              <a:t>analyzed</a:t>
            </a:r>
            <a:r>
              <a:rPr lang="it-IT">
                <a:latin typeface="Century Gothic"/>
                <a:cs typeface="Calibri Light"/>
              </a:rPr>
              <a:t>, </a:t>
            </a:r>
            <a:r>
              <a:rPr lang="en-US" sz="5300" b="1">
                <a:solidFill>
                  <a:srgbClr val="258BA1"/>
                </a:solidFill>
                <a:ea typeface="+mj-lt"/>
                <a:cs typeface="+mj-lt"/>
              </a:rPr>
              <a:t>aggregated</a:t>
            </a:r>
            <a:r>
              <a:rPr lang="en-US" sz="5300" b="1">
                <a:solidFill>
                  <a:srgbClr val="258BA1"/>
                </a:solidFill>
                <a:latin typeface="Calibri Light"/>
                <a:ea typeface="+mj-lt"/>
                <a:cs typeface="+mj-lt"/>
              </a:rPr>
              <a:t> </a:t>
            </a:r>
            <a:r>
              <a:rPr lang="en-US" sz="5300">
                <a:latin typeface="Calibri Light"/>
                <a:ea typeface="+mj-lt"/>
                <a:cs typeface="+mj-lt"/>
              </a:rPr>
              <a:t>and </a:t>
            </a:r>
            <a:r>
              <a:rPr lang="it-IT" err="1">
                <a:latin typeface="Century Gothic"/>
                <a:ea typeface="+mj-lt"/>
                <a:cs typeface="+mj-lt"/>
              </a:rPr>
              <a:t>sold</a:t>
            </a:r>
            <a:r>
              <a:rPr lang="it-IT">
                <a:latin typeface="Century Gothic"/>
                <a:ea typeface="+mj-lt"/>
                <a:cs typeface="+mj-lt"/>
              </a:rPr>
              <a:t> </a:t>
            </a:r>
            <a:r>
              <a:rPr lang="it-IT">
                <a:latin typeface="Century Gothic"/>
                <a:cs typeface="Calibri Light"/>
              </a:rPr>
              <a:t>on a market</a:t>
            </a:r>
            <a:endParaRPr lang="it-IT" err="1">
              <a:ea typeface="Calibri Light" panose="020F0302020204030204"/>
              <a:cs typeface="Calibri Light" panose="020F0302020204030204"/>
            </a:endParaRPr>
          </a:p>
        </p:txBody>
      </p:sp>
      <p:sp>
        <p:nvSpPr>
          <p:cNvPr id="3" name="Segnaposto contenuto 2">
            <a:extLst>
              <a:ext uri="{FF2B5EF4-FFF2-40B4-BE49-F238E27FC236}">
                <a16:creationId xmlns:a16="http://schemas.microsoft.com/office/drawing/2014/main" id="{6D1D6EF2-2FB1-AACE-B2D2-05713187982E}"/>
              </a:ext>
            </a:extLst>
          </p:cNvPr>
          <p:cNvSpPr>
            <a:spLocks noGrp="1"/>
          </p:cNvSpPr>
          <p:nvPr>
            <p:ph idx="1"/>
          </p:nvPr>
        </p:nvSpPr>
        <p:spPr>
          <a:xfrm>
            <a:off x="891674" y="2421758"/>
            <a:ext cx="10515600" cy="1985128"/>
          </a:xfrm>
        </p:spPr>
        <p:txBody>
          <a:bodyPr vert="horz" lIns="91440" tIns="45720" rIns="91440" bIns="45720" rtlCol="0" anchor="t">
            <a:normAutofit/>
          </a:bodyPr>
          <a:lstStyle/>
          <a:p>
            <a:r>
              <a:rPr lang="it-IT">
                <a:latin typeface="Century Gothic"/>
                <a:ea typeface="Calibri" panose="020F0502020204030204"/>
                <a:cs typeface="Calibri" panose="020F0502020204030204"/>
              </a:rPr>
              <a:t>Private </a:t>
            </a:r>
            <a:r>
              <a:rPr lang="it-IT" err="1">
                <a:latin typeface="Century Gothic"/>
                <a:ea typeface="Calibri" panose="020F0502020204030204"/>
                <a:cs typeface="Calibri" panose="020F0502020204030204"/>
              </a:rPr>
              <a:t>searches</a:t>
            </a:r>
            <a:r>
              <a:rPr lang="it-IT">
                <a:latin typeface="Century Gothic"/>
                <a:ea typeface="Calibri" panose="020F0502020204030204"/>
                <a:cs typeface="Calibri" panose="020F0502020204030204"/>
              </a:rPr>
              <a:t>, </a:t>
            </a:r>
            <a:r>
              <a:rPr lang="it-IT" err="1">
                <a:latin typeface="Century Gothic"/>
                <a:ea typeface="Calibri" panose="020F0502020204030204"/>
                <a:cs typeface="Calibri" panose="020F0502020204030204"/>
              </a:rPr>
              <a:t>medical</a:t>
            </a:r>
            <a:r>
              <a:rPr lang="it-IT">
                <a:latin typeface="Century Gothic"/>
                <a:ea typeface="Calibri" panose="020F0502020204030204"/>
                <a:cs typeface="Calibri" panose="020F0502020204030204"/>
              </a:rPr>
              <a:t> </a:t>
            </a:r>
            <a:r>
              <a:rPr lang="it-IT" err="1">
                <a:latin typeface="Century Gothic"/>
                <a:ea typeface="Calibri" panose="020F0502020204030204"/>
                <a:cs typeface="Calibri" panose="020F0502020204030204"/>
              </a:rPr>
              <a:t>searches</a:t>
            </a:r>
            <a:r>
              <a:rPr lang="it-IT">
                <a:latin typeface="Century Gothic"/>
                <a:ea typeface="Calibri" panose="020F0502020204030204"/>
                <a:cs typeface="Calibri" panose="020F0502020204030204"/>
              </a:rPr>
              <a:t>, </a:t>
            </a:r>
            <a:r>
              <a:rPr lang="it-IT" err="1">
                <a:latin typeface="Century Gothic"/>
                <a:ea typeface="Calibri" panose="020F0502020204030204"/>
                <a:cs typeface="Calibri" panose="020F0502020204030204"/>
              </a:rPr>
              <a:t>google</a:t>
            </a:r>
            <a:r>
              <a:rPr lang="it-IT">
                <a:latin typeface="Century Gothic"/>
                <a:ea typeface="Calibri" panose="020F0502020204030204"/>
                <a:cs typeface="Calibri" panose="020F0502020204030204"/>
              </a:rPr>
              <a:t> </a:t>
            </a:r>
            <a:r>
              <a:rPr lang="it-IT" err="1">
                <a:latin typeface="Century Gothic"/>
                <a:ea typeface="Calibri" panose="020F0502020204030204"/>
                <a:cs typeface="Calibri" panose="020F0502020204030204"/>
              </a:rPr>
              <a:t>map</a:t>
            </a:r>
            <a:r>
              <a:rPr lang="it-IT">
                <a:latin typeface="Century Gothic"/>
                <a:ea typeface="Calibri" panose="020F0502020204030204"/>
                <a:cs typeface="Calibri" panose="020F0502020204030204"/>
              </a:rPr>
              <a:t> trips, emails, job </a:t>
            </a:r>
            <a:r>
              <a:rPr lang="it-IT" err="1">
                <a:latin typeface="Century Gothic"/>
                <a:ea typeface="Calibri" panose="020F0502020204030204"/>
                <a:cs typeface="Calibri" panose="020F0502020204030204"/>
              </a:rPr>
              <a:t>applications</a:t>
            </a:r>
            <a:r>
              <a:rPr lang="it-IT">
                <a:latin typeface="Century Gothic"/>
                <a:ea typeface="Calibri" panose="020F0502020204030204"/>
                <a:cs typeface="Calibri" panose="020F0502020204030204"/>
              </a:rPr>
              <a:t>, bank </a:t>
            </a:r>
            <a:r>
              <a:rPr lang="it-IT" err="1">
                <a:latin typeface="Century Gothic"/>
                <a:ea typeface="Calibri" panose="020F0502020204030204"/>
                <a:cs typeface="Calibri" panose="020F0502020204030204"/>
              </a:rPr>
              <a:t>transactions</a:t>
            </a:r>
            <a:r>
              <a:rPr lang="it-IT">
                <a:latin typeface="Century Gothic"/>
                <a:ea typeface="Calibri" panose="020F0502020204030204"/>
                <a:cs typeface="Calibri" panose="020F0502020204030204"/>
              </a:rPr>
              <a:t>, </a:t>
            </a:r>
            <a:r>
              <a:rPr lang="it-IT" err="1">
                <a:latin typeface="Century Gothic"/>
                <a:ea typeface="Calibri" panose="020F0502020204030204"/>
                <a:cs typeface="Calibri" panose="020F0502020204030204"/>
              </a:rPr>
              <a:t>clickthroughs</a:t>
            </a:r>
            <a:r>
              <a:rPr lang="it-IT">
                <a:latin typeface="Century Gothic"/>
                <a:ea typeface="Calibri" panose="020F0502020204030204"/>
                <a:cs typeface="Calibri" panose="020F0502020204030204"/>
              </a:rPr>
              <a:t> (cookies), camera, voice </a:t>
            </a:r>
            <a:r>
              <a:rPr lang="it-IT" err="1">
                <a:latin typeface="Century Gothic"/>
                <a:ea typeface="Calibri" panose="020F0502020204030204"/>
                <a:cs typeface="Calibri" panose="020F0502020204030204"/>
              </a:rPr>
              <a:t>inflection</a:t>
            </a:r>
            <a:r>
              <a:rPr lang="it-IT">
                <a:latin typeface="Century Gothic"/>
                <a:ea typeface="Calibri" panose="020F0502020204030204"/>
                <a:cs typeface="Calibri" panose="020F0502020204030204"/>
              </a:rPr>
              <a:t>, </a:t>
            </a:r>
            <a:r>
              <a:rPr lang="it-IT" err="1">
                <a:latin typeface="Century Gothic"/>
                <a:ea typeface="Calibri" panose="020F0502020204030204"/>
                <a:cs typeface="Calibri" panose="020F0502020204030204"/>
              </a:rPr>
              <a:t>pokemon</a:t>
            </a:r>
            <a:r>
              <a:rPr lang="it-IT">
                <a:latin typeface="Century Gothic"/>
                <a:ea typeface="Calibri" panose="020F0502020204030204"/>
                <a:cs typeface="Calibri" panose="020F0502020204030204"/>
              </a:rPr>
              <a:t> go trips, car trips, ...</a:t>
            </a:r>
          </a:p>
        </p:txBody>
      </p:sp>
    </p:spTree>
    <p:extLst>
      <p:ext uri="{BB962C8B-B14F-4D97-AF65-F5344CB8AC3E}">
        <p14:creationId xmlns:p14="http://schemas.microsoft.com/office/powerpoint/2010/main" val="39071176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pic>
        <p:nvPicPr>
          <p:cNvPr id="4" name="Immagine 3" descr="Immagine che contiene testo, diagramma, cartone animato, schermata&#10;&#10;Descrizione generata automaticamente">
            <a:extLst>
              <a:ext uri="{FF2B5EF4-FFF2-40B4-BE49-F238E27FC236}">
                <a16:creationId xmlns:a16="http://schemas.microsoft.com/office/drawing/2014/main" id="{357982FE-F91E-C08C-1F13-77078DAB470A}"/>
              </a:ext>
            </a:extLst>
          </p:cNvPr>
          <p:cNvPicPr>
            <a:picLocks noChangeAspect="1"/>
          </p:cNvPicPr>
          <p:nvPr/>
        </p:nvPicPr>
        <p:blipFill>
          <a:blip r:embed="rId2"/>
          <a:stretch>
            <a:fillRect/>
          </a:stretch>
        </p:blipFill>
        <p:spPr>
          <a:xfrm>
            <a:off x="603362" y="1600257"/>
            <a:ext cx="10905066" cy="5261694"/>
          </a:xfrm>
          <a:prstGeom prst="rect">
            <a:avLst/>
          </a:prstGeom>
        </p:spPr>
      </p:pic>
      <p:sp>
        <p:nvSpPr>
          <p:cNvPr id="8" name="Titolo 1">
            <a:extLst>
              <a:ext uri="{FF2B5EF4-FFF2-40B4-BE49-F238E27FC236}">
                <a16:creationId xmlns:a16="http://schemas.microsoft.com/office/drawing/2014/main" id="{BBAA3879-817A-28C1-0850-9E49FAF030BD}"/>
              </a:ext>
            </a:extLst>
          </p:cNvPr>
          <p:cNvSpPr>
            <a:spLocks noGrp="1"/>
          </p:cNvSpPr>
          <p:nvPr>
            <p:ph type="title"/>
          </p:nvPr>
        </p:nvSpPr>
        <p:spPr>
          <a:xfrm>
            <a:off x="664411" y="271546"/>
            <a:ext cx="10515600" cy="1325563"/>
          </a:xfrm>
        </p:spPr>
        <p:txBody>
          <a:bodyPr>
            <a:normAutofit/>
          </a:bodyPr>
          <a:lstStyle/>
          <a:p>
            <a:r>
              <a:rPr lang="it-IT">
                <a:latin typeface="Century Gothic"/>
                <a:cs typeface="Calibri Light"/>
              </a:rPr>
              <a:t>Information flow </a:t>
            </a:r>
            <a:r>
              <a:rPr lang="it-IT" err="1">
                <a:latin typeface="Century Gothic"/>
                <a:cs typeface="Calibri Light"/>
              </a:rPr>
              <a:t>is</a:t>
            </a:r>
            <a:r>
              <a:rPr lang="it-IT">
                <a:latin typeface="Century Gothic"/>
                <a:cs typeface="Calibri Light"/>
              </a:rPr>
              <a:t> </a:t>
            </a:r>
            <a:r>
              <a:rPr lang="it-IT" err="1">
                <a:latin typeface="Century Gothic"/>
                <a:cs typeface="Calibri Light"/>
              </a:rPr>
              <a:t>highly</a:t>
            </a:r>
            <a:r>
              <a:rPr lang="it-IT">
                <a:latin typeface="Century Gothic"/>
                <a:cs typeface="Calibri Light"/>
              </a:rPr>
              <a:t> </a:t>
            </a:r>
            <a:r>
              <a:rPr lang="it-IT" err="1">
                <a:latin typeface="Century Gothic"/>
                <a:cs typeface="Calibri Light"/>
              </a:rPr>
              <a:t>asymmetric</a:t>
            </a:r>
          </a:p>
        </p:txBody>
      </p:sp>
    </p:spTree>
    <p:extLst>
      <p:ext uri="{BB962C8B-B14F-4D97-AF65-F5344CB8AC3E}">
        <p14:creationId xmlns:p14="http://schemas.microsoft.com/office/powerpoint/2010/main" val="15118089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Segnaposto contenuto 5" descr="Immagine che contiene testo, schizzo, diagramma, cartone animato&#10;&#10;Descrizione generata automaticamente">
            <a:extLst>
              <a:ext uri="{FF2B5EF4-FFF2-40B4-BE49-F238E27FC236}">
                <a16:creationId xmlns:a16="http://schemas.microsoft.com/office/drawing/2014/main" id="{C3358686-0EE6-1471-706A-33B064935357}"/>
              </a:ext>
            </a:extLst>
          </p:cNvPr>
          <p:cNvPicPr>
            <a:picLocks noGrp="1" noChangeAspect="1"/>
          </p:cNvPicPr>
          <p:nvPr>
            <p:ph idx="1"/>
          </p:nvPr>
        </p:nvPicPr>
        <p:blipFill>
          <a:blip r:embed="rId2"/>
          <a:stretch>
            <a:fillRect/>
          </a:stretch>
        </p:blipFill>
        <p:spPr>
          <a:xfrm>
            <a:off x="608202" y="266331"/>
            <a:ext cx="11274157" cy="6047922"/>
          </a:xfrm>
        </p:spPr>
      </p:pic>
    </p:spTree>
    <p:extLst>
      <p:ext uri="{BB962C8B-B14F-4D97-AF65-F5344CB8AC3E}">
        <p14:creationId xmlns:p14="http://schemas.microsoft.com/office/powerpoint/2010/main" val="27351710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7BEFDB3-7ED6-E15F-9581-9B68385AEF14}"/>
              </a:ext>
            </a:extLst>
          </p:cNvPr>
          <p:cNvSpPr>
            <a:spLocks noGrp="1"/>
          </p:cNvSpPr>
          <p:nvPr>
            <p:ph type="title"/>
          </p:nvPr>
        </p:nvSpPr>
        <p:spPr>
          <a:xfrm>
            <a:off x="838200" y="685967"/>
            <a:ext cx="10515600" cy="1325563"/>
          </a:xfrm>
        </p:spPr>
        <p:txBody>
          <a:bodyPr>
            <a:normAutofit fontScale="90000"/>
          </a:bodyPr>
          <a:lstStyle/>
          <a:p>
            <a:r>
              <a:rPr lang="it-IT">
                <a:cs typeface="Calibri Light"/>
              </a:rPr>
              <a:t>The </a:t>
            </a:r>
            <a:r>
              <a:rPr lang="it-IT" err="1">
                <a:cs typeface="Calibri Light"/>
              </a:rPr>
              <a:t>dominant</a:t>
            </a:r>
            <a:r>
              <a:rPr lang="it-IT">
                <a:cs typeface="Calibri Light"/>
              </a:rPr>
              <a:t> </a:t>
            </a:r>
            <a:r>
              <a:rPr lang="it-IT" err="1">
                <a:cs typeface="Calibri Light"/>
              </a:rPr>
              <a:t>economic</a:t>
            </a:r>
            <a:r>
              <a:rPr lang="it-IT">
                <a:cs typeface="Calibri Light"/>
              </a:rPr>
              <a:t> model in the tech </a:t>
            </a:r>
            <a:r>
              <a:rPr lang="it-IT" err="1">
                <a:cs typeface="Calibri Light"/>
              </a:rPr>
              <a:t>industry</a:t>
            </a:r>
            <a:r>
              <a:rPr lang="it-IT">
                <a:cs typeface="Calibri Light"/>
              </a:rPr>
              <a:t> </a:t>
            </a:r>
            <a:r>
              <a:rPr lang="it-IT" err="1">
                <a:cs typeface="Calibri Light"/>
              </a:rPr>
              <a:t>is</a:t>
            </a:r>
            <a:r>
              <a:rPr lang="it-IT">
                <a:cs typeface="Calibri Light"/>
              </a:rPr>
              <a:t> selling </a:t>
            </a:r>
            <a:r>
              <a:rPr lang="it-IT" err="1">
                <a:cs typeface="Calibri Light"/>
              </a:rPr>
              <a:t>behaviour</a:t>
            </a:r>
            <a:r>
              <a:rPr lang="it-IT">
                <a:cs typeface="Calibri Light"/>
              </a:rPr>
              <a:t> </a:t>
            </a:r>
            <a:r>
              <a:rPr lang="it-IT" err="1">
                <a:cs typeface="Calibri Light"/>
              </a:rPr>
              <a:t>predicting</a:t>
            </a:r>
            <a:r>
              <a:rPr lang="it-IT">
                <a:cs typeface="Calibri Light"/>
              </a:rPr>
              <a:t> products </a:t>
            </a:r>
            <a:r>
              <a:rPr lang="it-IT" err="1">
                <a:cs typeface="Calibri Light"/>
              </a:rPr>
              <a:t>based</a:t>
            </a:r>
            <a:r>
              <a:rPr lang="it-IT">
                <a:cs typeface="Calibri Light"/>
              </a:rPr>
              <a:t> on big data. [10]</a:t>
            </a:r>
            <a:endParaRPr lang="it-IT"/>
          </a:p>
        </p:txBody>
      </p:sp>
      <p:sp>
        <p:nvSpPr>
          <p:cNvPr id="5" name="Titolo 1">
            <a:extLst>
              <a:ext uri="{FF2B5EF4-FFF2-40B4-BE49-F238E27FC236}">
                <a16:creationId xmlns:a16="http://schemas.microsoft.com/office/drawing/2014/main" id="{C0F89999-C6DF-4BAB-AC6C-CF5EA705BBCF}"/>
              </a:ext>
            </a:extLst>
          </p:cNvPr>
          <p:cNvSpPr txBox="1">
            <a:spLocks/>
          </p:cNvSpPr>
          <p:nvPr/>
        </p:nvSpPr>
        <p:spPr>
          <a:xfrm>
            <a:off x="830179" y="2672811"/>
            <a:ext cx="10515600" cy="1325563"/>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err="1">
                <a:cs typeface="Calibri Light"/>
              </a:rPr>
              <a:t>Even</a:t>
            </a:r>
            <a:r>
              <a:rPr lang="it-IT">
                <a:cs typeface="Calibri Light"/>
              </a:rPr>
              <a:t> more </a:t>
            </a:r>
            <a:r>
              <a:rPr lang="it-IT" err="1">
                <a:cs typeface="Calibri Light"/>
              </a:rPr>
              <a:t>traditional</a:t>
            </a:r>
            <a:r>
              <a:rPr lang="it-IT">
                <a:cs typeface="Calibri Light"/>
              </a:rPr>
              <a:t> </a:t>
            </a:r>
            <a:r>
              <a:rPr lang="it-IT" err="1">
                <a:cs typeface="Calibri Light"/>
              </a:rPr>
              <a:t>industries</a:t>
            </a:r>
            <a:r>
              <a:rPr lang="it-IT">
                <a:cs typeface="Calibri Light"/>
              </a:rPr>
              <a:t> are </a:t>
            </a:r>
            <a:r>
              <a:rPr lang="it-IT" err="1">
                <a:cs typeface="Calibri Light"/>
              </a:rPr>
              <a:t>adapting</a:t>
            </a:r>
            <a:r>
              <a:rPr lang="it-IT">
                <a:cs typeface="Calibri Light"/>
              </a:rPr>
              <a:t>. Ford </a:t>
            </a:r>
            <a:r>
              <a:rPr lang="it-IT" err="1">
                <a:cs typeface="Calibri Light"/>
              </a:rPr>
              <a:t>is</a:t>
            </a:r>
            <a:r>
              <a:rPr lang="it-IT">
                <a:cs typeface="Calibri Light"/>
              </a:rPr>
              <a:t> </a:t>
            </a:r>
            <a:r>
              <a:rPr lang="it-IT" err="1">
                <a:cs typeface="Calibri Light"/>
              </a:rPr>
              <a:t>now</a:t>
            </a:r>
            <a:r>
              <a:rPr lang="it-IT">
                <a:cs typeface="Calibri Light"/>
              </a:rPr>
              <a:t> </a:t>
            </a:r>
            <a:r>
              <a:rPr lang="it-IT" err="1">
                <a:cs typeface="Calibri Light"/>
              </a:rPr>
              <a:t>adding</a:t>
            </a:r>
            <a:r>
              <a:rPr lang="it-IT">
                <a:cs typeface="Calibri Light"/>
              </a:rPr>
              <a:t> trackers to </a:t>
            </a:r>
            <a:r>
              <a:rPr lang="it-IT" err="1">
                <a:cs typeface="Calibri Light"/>
              </a:rPr>
              <a:t>their</a:t>
            </a:r>
            <a:r>
              <a:rPr lang="it-IT">
                <a:cs typeface="Calibri Light"/>
              </a:rPr>
              <a:t> cars. [10][11]</a:t>
            </a:r>
            <a:endParaRPr lang="it-IT"/>
          </a:p>
        </p:txBody>
      </p:sp>
      <p:sp>
        <p:nvSpPr>
          <p:cNvPr id="6" name="Titolo 1">
            <a:extLst>
              <a:ext uri="{FF2B5EF4-FFF2-40B4-BE49-F238E27FC236}">
                <a16:creationId xmlns:a16="http://schemas.microsoft.com/office/drawing/2014/main" id="{54861368-8EEC-A74E-38E8-60365B40D2AA}"/>
              </a:ext>
            </a:extLst>
          </p:cNvPr>
          <p:cNvSpPr txBox="1">
            <a:spLocks/>
          </p:cNvSpPr>
          <p:nvPr/>
        </p:nvSpPr>
        <p:spPr>
          <a:xfrm>
            <a:off x="843547" y="4581524"/>
            <a:ext cx="10515600"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a:cs typeface="Calibri Light"/>
              </a:rPr>
              <a:t>Google </a:t>
            </a:r>
            <a:r>
              <a:rPr lang="it-IT" err="1">
                <a:cs typeface="Calibri Light"/>
              </a:rPr>
              <a:t>almost</a:t>
            </a:r>
            <a:r>
              <a:rPr lang="it-IT">
                <a:cs typeface="Calibri Light"/>
              </a:rPr>
              <a:t> </a:t>
            </a:r>
            <a:r>
              <a:rPr lang="it-IT" err="1">
                <a:cs typeface="Calibri Light"/>
              </a:rPr>
              <a:t>only</a:t>
            </a:r>
            <a:r>
              <a:rPr lang="it-IT">
                <a:cs typeface="Calibri Light"/>
              </a:rPr>
              <a:t> makes money in </a:t>
            </a:r>
            <a:r>
              <a:rPr lang="it-IT" err="1">
                <a:cs typeface="Calibri Light"/>
              </a:rPr>
              <a:t>this</a:t>
            </a:r>
            <a:r>
              <a:rPr lang="it-IT">
                <a:cs typeface="Calibri Light"/>
              </a:rPr>
              <a:t> way. </a:t>
            </a:r>
            <a:r>
              <a:rPr lang="it-IT" err="1">
                <a:cs typeface="Calibri Light"/>
              </a:rPr>
              <a:t>It</a:t>
            </a:r>
            <a:r>
              <a:rPr lang="it-IT">
                <a:cs typeface="Calibri Light"/>
              </a:rPr>
              <a:t> </a:t>
            </a:r>
            <a:r>
              <a:rPr lang="it-IT" err="1">
                <a:cs typeface="Calibri Light"/>
              </a:rPr>
              <a:t>is</a:t>
            </a:r>
            <a:r>
              <a:rPr lang="it-IT">
                <a:cs typeface="Calibri Light"/>
              </a:rPr>
              <a:t> </a:t>
            </a:r>
            <a:r>
              <a:rPr lang="it-IT" err="1">
                <a:cs typeface="Calibri Light"/>
              </a:rPr>
              <a:t>still</a:t>
            </a:r>
            <a:r>
              <a:rPr lang="it-IT">
                <a:cs typeface="Calibri Light"/>
              </a:rPr>
              <a:t> </a:t>
            </a:r>
            <a:r>
              <a:rPr lang="it-IT" err="1">
                <a:cs typeface="Calibri Light"/>
              </a:rPr>
              <a:t>able</a:t>
            </a:r>
            <a:r>
              <a:rPr lang="it-IT">
                <a:cs typeface="Calibri Light"/>
              </a:rPr>
              <a:t> to due to </a:t>
            </a:r>
            <a:r>
              <a:rPr lang="it-IT" err="1">
                <a:cs typeface="Calibri Light"/>
              </a:rPr>
              <a:t>lack</a:t>
            </a:r>
            <a:r>
              <a:rPr lang="it-IT">
                <a:cs typeface="Calibri Light"/>
              </a:rPr>
              <a:t> of </a:t>
            </a:r>
            <a:r>
              <a:rPr lang="it-IT" err="1">
                <a:cs typeface="Calibri Light"/>
              </a:rPr>
              <a:t>awareness</a:t>
            </a:r>
            <a:r>
              <a:rPr lang="it-IT">
                <a:cs typeface="Calibri Light"/>
              </a:rPr>
              <a:t>. [10]</a:t>
            </a:r>
            <a:endParaRPr lang="it-IT"/>
          </a:p>
        </p:txBody>
      </p:sp>
    </p:spTree>
    <p:extLst>
      <p:ext uri="{BB962C8B-B14F-4D97-AF65-F5344CB8AC3E}">
        <p14:creationId xmlns:p14="http://schemas.microsoft.com/office/powerpoint/2010/main" val="20575603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0" name="Segnaposto contenuto 9" descr="Immagine che contiene testo, schermata, software, Icona del computer&#10;&#10;Descrizione generata automaticamente">
            <a:extLst>
              <a:ext uri="{FF2B5EF4-FFF2-40B4-BE49-F238E27FC236}">
                <a16:creationId xmlns:a16="http://schemas.microsoft.com/office/drawing/2014/main" id="{E6379533-8397-13BB-2CE5-C6C971D83D6D}"/>
              </a:ext>
            </a:extLst>
          </p:cNvPr>
          <p:cNvPicPr>
            <a:picLocks noGrp="1" noChangeAspect="1"/>
          </p:cNvPicPr>
          <p:nvPr>
            <p:ph idx="1"/>
          </p:nvPr>
        </p:nvPicPr>
        <p:blipFill rotWithShape="1">
          <a:blip r:embed="rId2"/>
          <a:srcRect b="19"/>
          <a:stretch/>
        </p:blipFill>
        <p:spPr>
          <a:xfrm>
            <a:off x="1110094" y="1497059"/>
            <a:ext cx="9529684" cy="5360941"/>
          </a:xfrm>
          <a:prstGeom prst="rect">
            <a:avLst/>
          </a:prstGeom>
        </p:spPr>
      </p:pic>
      <p:sp>
        <p:nvSpPr>
          <p:cNvPr id="12" name="Titolo 1">
            <a:extLst>
              <a:ext uri="{FF2B5EF4-FFF2-40B4-BE49-F238E27FC236}">
                <a16:creationId xmlns:a16="http://schemas.microsoft.com/office/drawing/2014/main" id="{9A26B974-8424-129F-1452-3795FCFA6B4B}"/>
              </a:ext>
            </a:extLst>
          </p:cNvPr>
          <p:cNvSpPr>
            <a:spLocks noGrp="1"/>
          </p:cNvSpPr>
          <p:nvPr>
            <p:ph type="title"/>
          </p:nvPr>
        </p:nvSpPr>
        <p:spPr>
          <a:xfrm>
            <a:off x="941681" y="233421"/>
            <a:ext cx="10515600" cy="1325563"/>
          </a:xfrm>
        </p:spPr>
        <p:txBody>
          <a:bodyPr/>
          <a:lstStyle/>
          <a:p>
            <a:r>
              <a:rPr lang="it-IT" err="1">
                <a:ea typeface="Calibri Light"/>
                <a:cs typeface="Calibri Light"/>
              </a:rPr>
              <a:t>Awareness</a:t>
            </a:r>
            <a:r>
              <a:rPr lang="it-IT">
                <a:ea typeface="Calibri Light"/>
                <a:cs typeface="Calibri Light"/>
              </a:rPr>
              <a:t>: </a:t>
            </a:r>
            <a:r>
              <a:rPr lang="it-IT" err="1">
                <a:ea typeface="Calibri Light"/>
                <a:cs typeface="Calibri Light"/>
              </a:rPr>
              <a:t>Most</a:t>
            </a:r>
            <a:r>
              <a:rPr lang="it-IT">
                <a:ea typeface="Calibri Light"/>
                <a:cs typeface="Calibri Light"/>
              </a:rPr>
              <a:t> people </a:t>
            </a:r>
            <a:r>
              <a:rPr lang="it-IT" err="1">
                <a:ea typeface="Calibri Light"/>
                <a:cs typeface="Calibri Light"/>
              </a:rPr>
              <a:t>still</a:t>
            </a:r>
            <a:r>
              <a:rPr lang="it-IT">
                <a:ea typeface="Calibri Light"/>
                <a:cs typeface="Calibri Light"/>
              </a:rPr>
              <a:t> use </a:t>
            </a:r>
            <a:r>
              <a:rPr lang="it-IT" b="1">
                <a:solidFill>
                  <a:srgbClr val="258BA1"/>
                </a:solidFill>
                <a:ea typeface="Calibri Light"/>
                <a:cs typeface="Calibri Light"/>
              </a:rPr>
              <a:t>Chrome</a:t>
            </a:r>
            <a:endParaRPr lang="it-IT" b="1">
              <a:solidFill>
                <a:srgbClr val="258BA1"/>
              </a:solidFill>
            </a:endParaRPr>
          </a:p>
        </p:txBody>
      </p:sp>
    </p:spTree>
    <p:extLst>
      <p:ext uri="{BB962C8B-B14F-4D97-AF65-F5344CB8AC3E}">
        <p14:creationId xmlns:p14="http://schemas.microsoft.com/office/powerpoint/2010/main" val="20731533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Immagine 4" descr="Immagine che contiene testo, schermata, diagramma, software&#10;&#10;Descrizione generata automaticamente">
            <a:extLst>
              <a:ext uri="{FF2B5EF4-FFF2-40B4-BE49-F238E27FC236}">
                <a16:creationId xmlns:a16="http://schemas.microsoft.com/office/drawing/2014/main" id="{8170BEE9-D75E-CA72-D9E0-2E59E2AD28F4}"/>
              </a:ext>
            </a:extLst>
          </p:cNvPr>
          <p:cNvPicPr>
            <a:picLocks noChangeAspect="1"/>
          </p:cNvPicPr>
          <p:nvPr/>
        </p:nvPicPr>
        <p:blipFill rotWithShape="1">
          <a:blip r:embed="rId2"/>
          <a:srcRect b="19"/>
          <a:stretch/>
        </p:blipFill>
        <p:spPr>
          <a:xfrm>
            <a:off x="20" y="1282"/>
            <a:ext cx="12191980" cy="6856718"/>
          </a:xfrm>
          <a:prstGeom prst="rect">
            <a:avLst/>
          </a:prstGeom>
        </p:spPr>
      </p:pic>
    </p:spTree>
    <p:extLst>
      <p:ext uri="{BB962C8B-B14F-4D97-AF65-F5344CB8AC3E}">
        <p14:creationId xmlns:p14="http://schemas.microsoft.com/office/powerpoint/2010/main" val="796063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FA8F3BE-3F02-3AB0-89C0-22EF73E9CE05}"/>
              </a:ext>
            </a:extLst>
          </p:cNvPr>
          <p:cNvSpPr>
            <a:spLocks noGrp="1"/>
          </p:cNvSpPr>
          <p:nvPr>
            <p:ph type="title"/>
          </p:nvPr>
        </p:nvSpPr>
        <p:spPr/>
        <p:txBody>
          <a:bodyPr/>
          <a:lstStyle/>
          <a:p>
            <a:r>
              <a:rPr lang="it-IT" err="1">
                <a:latin typeface="Century Gothic" panose="020B0502020202020204" pitchFamily="34" charset="0"/>
                <a:ea typeface="Calibri Light"/>
                <a:cs typeface="Calibri Light"/>
              </a:rPr>
              <a:t>Medical</a:t>
            </a:r>
            <a:r>
              <a:rPr lang="it-IT">
                <a:latin typeface="Century Gothic" panose="020B0502020202020204" pitchFamily="34" charset="0"/>
                <a:ea typeface="Calibri Light"/>
                <a:cs typeface="Calibri Light"/>
              </a:rPr>
              <a:t> privacy </a:t>
            </a:r>
            <a:r>
              <a:rPr lang="it-IT" err="1">
                <a:latin typeface="Century Gothic" panose="020B0502020202020204" pitchFamily="34" charset="0"/>
                <a:ea typeface="Calibri Light"/>
                <a:cs typeface="Calibri Light"/>
              </a:rPr>
              <a:t>is</a:t>
            </a:r>
            <a:r>
              <a:rPr lang="it-IT">
                <a:latin typeface="Century Gothic" panose="020B0502020202020204" pitchFamily="34" charset="0"/>
                <a:ea typeface="Calibri Light"/>
                <a:cs typeface="Calibri Light"/>
              </a:rPr>
              <a:t> </a:t>
            </a:r>
            <a:r>
              <a:rPr lang="it-IT" err="1">
                <a:latin typeface="Century Gothic" panose="020B0502020202020204" pitchFamily="34" charset="0"/>
                <a:ea typeface="Calibri Light"/>
                <a:cs typeface="Calibri Light"/>
              </a:rPr>
              <a:t>becoming</a:t>
            </a:r>
            <a:r>
              <a:rPr lang="it-IT">
                <a:latin typeface="Century Gothic" panose="020B0502020202020204" pitchFamily="34" charset="0"/>
                <a:ea typeface="Calibri Light"/>
                <a:cs typeface="Calibri Light"/>
              </a:rPr>
              <a:t> online privacy</a:t>
            </a:r>
            <a:endParaRPr lang="it-IT">
              <a:latin typeface="Century Gothic" panose="020B0502020202020204" pitchFamily="34" charset="0"/>
            </a:endParaRPr>
          </a:p>
        </p:txBody>
      </p:sp>
      <p:sp>
        <p:nvSpPr>
          <p:cNvPr id="3" name="Segnaposto contenuto 2">
            <a:extLst>
              <a:ext uri="{FF2B5EF4-FFF2-40B4-BE49-F238E27FC236}">
                <a16:creationId xmlns:a16="http://schemas.microsoft.com/office/drawing/2014/main" id="{D9D1A4F1-3324-2BF2-3459-CB3B2CBFBF12}"/>
              </a:ext>
            </a:extLst>
          </p:cNvPr>
          <p:cNvSpPr>
            <a:spLocks noGrp="1"/>
          </p:cNvSpPr>
          <p:nvPr>
            <p:ph idx="1"/>
          </p:nvPr>
        </p:nvSpPr>
        <p:spPr>
          <a:xfrm>
            <a:off x="838200" y="1691941"/>
            <a:ext cx="10515600" cy="5165820"/>
          </a:xfrm>
        </p:spPr>
        <p:txBody>
          <a:bodyPr vert="horz" lIns="91440" tIns="45720" rIns="91440" bIns="45720" rtlCol="0" anchor="t">
            <a:normAutofit/>
          </a:bodyPr>
          <a:lstStyle/>
          <a:p>
            <a:pPr marL="0" indent="0">
              <a:buNone/>
            </a:pPr>
            <a:endParaRPr lang="it-IT">
              <a:ea typeface="+mn-lt"/>
              <a:cs typeface="+mn-lt"/>
            </a:endParaRPr>
          </a:p>
          <a:p>
            <a:pPr marL="0" indent="0">
              <a:buNone/>
            </a:pPr>
            <a:r>
              <a:rPr lang="it-IT">
                <a:ea typeface="+mn-lt"/>
                <a:cs typeface="+mn-lt"/>
              </a:rPr>
              <a:t>"Of the 41 apps (19%) with privacy policies, </a:t>
            </a:r>
            <a:r>
              <a:rPr lang="it-IT" err="1">
                <a:ea typeface="+mn-lt"/>
                <a:cs typeface="+mn-lt"/>
              </a:rPr>
              <a:t>not</a:t>
            </a:r>
            <a:r>
              <a:rPr lang="it-IT">
                <a:ea typeface="+mn-lt"/>
                <a:cs typeface="+mn-lt"/>
              </a:rPr>
              <a:t> </a:t>
            </a:r>
            <a:r>
              <a:rPr lang="it-IT" err="1">
                <a:ea typeface="+mn-lt"/>
                <a:cs typeface="+mn-lt"/>
              </a:rPr>
              <a:t>all</a:t>
            </a:r>
            <a:r>
              <a:rPr lang="it-IT">
                <a:ea typeface="+mn-lt"/>
                <a:cs typeface="+mn-lt"/>
              </a:rPr>
              <a:t> of the </a:t>
            </a:r>
            <a:r>
              <a:rPr lang="it-IT" err="1">
                <a:ea typeface="+mn-lt"/>
                <a:cs typeface="+mn-lt"/>
              </a:rPr>
              <a:t>provisions</a:t>
            </a:r>
            <a:r>
              <a:rPr lang="it-IT">
                <a:ea typeface="+mn-lt"/>
                <a:cs typeface="+mn-lt"/>
              </a:rPr>
              <a:t> </a:t>
            </a:r>
            <a:r>
              <a:rPr lang="it-IT" err="1">
                <a:ea typeface="+mn-lt"/>
                <a:cs typeface="+mn-lt"/>
              </a:rPr>
              <a:t>actually</a:t>
            </a:r>
            <a:r>
              <a:rPr lang="it-IT">
                <a:ea typeface="+mn-lt"/>
                <a:cs typeface="+mn-lt"/>
              </a:rPr>
              <a:t> </a:t>
            </a:r>
            <a:r>
              <a:rPr lang="it-IT" err="1">
                <a:ea typeface="+mn-lt"/>
                <a:cs typeface="+mn-lt"/>
              </a:rPr>
              <a:t>protected</a:t>
            </a:r>
            <a:r>
              <a:rPr lang="it-IT">
                <a:ea typeface="+mn-lt"/>
                <a:cs typeface="+mn-lt"/>
              </a:rPr>
              <a:t> privacy ... 80.5% </a:t>
            </a:r>
            <a:r>
              <a:rPr lang="it-IT" err="1">
                <a:ea typeface="+mn-lt"/>
                <a:cs typeface="+mn-lt"/>
              </a:rPr>
              <a:t>collected</a:t>
            </a:r>
            <a:r>
              <a:rPr lang="it-IT">
                <a:ea typeface="+mn-lt"/>
                <a:cs typeface="+mn-lt"/>
              </a:rPr>
              <a:t> user data … 48.8% </a:t>
            </a:r>
            <a:r>
              <a:rPr lang="it-IT" err="1">
                <a:ea typeface="+mn-lt"/>
                <a:cs typeface="+mn-lt"/>
              </a:rPr>
              <a:t>shared</a:t>
            </a:r>
            <a:r>
              <a:rPr lang="it-IT">
                <a:ea typeface="+mn-lt"/>
                <a:cs typeface="+mn-lt"/>
              </a:rPr>
              <a:t> data … </a:t>
            </a:r>
            <a:r>
              <a:rPr lang="it-IT" err="1">
                <a:ea typeface="+mn-lt"/>
                <a:cs typeface="+mn-lt"/>
              </a:rPr>
              <a:t>Only</a:t>
            </a:r>
            <a:r>
              <a:rPr lang="it-IT">
                <a:ea typeface="+mn-lt"/>
                <a:cs typeface="+mn-lt"/>
              </a:rPr>
              <a:t> 4 policies </a:t>
            </a:r>
            <a:r>
              <a:rPr lang="it-IT" err="1">
                <a:ea typeface="+mn-lt"/>
                <a:cs typeface="+mn-lt"/>
              </a:rPr>
              <a:t>said</a:t>
            </a:r>
            <a:r>
              <a:rPr lang="it-IT">
                <a:ea typeface="+mn-lt"/>
                <a:cs typeface="+mn-lt"/>
              </a:rPr>
              <a:t> </a:t>
            </a:r>
            <a:r>
              <a:rPr lang="it-IT" err="1">
                <a:ea typeface="+mn-lt"/>
                <a:cs typeface="+mn-lt"/>
              </a:rPr>
              <a:t>they</a:t>
            </a:r>
            <a:r>
              <a:rPr lang="it-IT">
                <a:ea typeface="+mn-lt"/>
                <a:cs typeface="+mn-lt"/>
              </a:rPr>
              <a:t> </a:t>
            </a:r>
            <a:r>
              <a:rPr lang="it-IT" err="1">
                <a:ea typeface="+mn-lt"/>
                <a:cs typeface="+mn-lt"/>
              </a:rPr>
              <a:t>would</a:t>
            </a:r>
            <a:r>
              <a:rPr lang="it-IT">
                <a:ea typeface="+mn-lt"/>
                <a:cs typeface="+mn-lt"/>
              </a:rPr>
              <a:t> </a:t>
            </a:r>
            <a:r>
              <a:rPr lang="it-IT" err="1">
                <a:ea typeface="+mn-lt"/>
                <a:cs typeface="+mn-lt"/>
              </a:rPr>
              <a:t>ask</a:t>
            </a:r>
            <a:r>
              <a:rPr lang="it-IT">
                <a:ea typeface="+mn-lt"/>
                <a:cs typeface="+mn-lt"/>
              </a:rPr>
              <a:t> users for </a:t>
            </a:r>
            <a:r>
              <a:rPr lang="it-IT" err="1">
                <a:ea typeface="+mn-lt"/>
                <a:cs typeface="+mn-lt"/>
              </a:rPr>
              <a:t>permission</a:t>
            </a:r>
            <a:r>
              <a:rPr lang="it-IT">
                <a:ea typeface="+mn-lt"/>
                <a:cs typeface="+mn-lt"/>
              </a:rPr>
              <a:t> to share data." [9]</a:t>
            </a:r>
            <a:endParaRPr lang="it-IT">
              <a:cs typeface="Calibri"/>
            </a:endParaRPr>
          </a:p>
          <a:p>
            <a:endParaRPr lang="it-IT">
              <a:ea typeface="+mn-lt"/>
              <a:cs typeface="+mn-lt"/>
            </a:endParaRPr>
          </a:p>
        </p:txBody>
      </p:sp>
    </p:spTree>
    <p:extLst>
      <p:ext uri="{BB962C8B-B14F-4D97-AF65-F5344CB8AC3E}">
        <p14:creationId xmlns:p14="http://schemas.microsoft.com/office/powerpoint/2010/main" val="28577762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00E3E9E-5B39-0AE0-A1A4-80768B1C16DF}"/>
              </a:ext>
            </a:extLst>
          </p:cNvPr>
          <p:cNvSpPr>
            <a:spLocks noGrp="1"/>
          </p:cNvSpPr>
          <p:nvPr>
            <p:ph type="title"/>
          </p:nvPr>
        </p:nvSpPr>
        <p:spPr/>
        <p:txBody>
          <a:bodyPr/>
          <a:lstStyle/>
          <a:p>
            <a:r>
              <a:rPr lang="it-IT" err="1">
                <a:cs typeface="Calibri Light"/>
              </a:rPr>
              <a:t>Again</a:t>
            </a:r>
            <a:r>
              <a:rPr lang="it-IT">
                <a:cs typeface="Calibri Light"/>
              </a:rPr>
              <a:t>, people are </a:t>
            </a:r>
            <a:r>
              <a:rPr lang="it-IT" err="1">
                <a:cs typeface="Calibri Light"/>
              </a:rPr>
              <a:t>unaware</a:t>
            </a:r>
            <a:endParaRPr lang="it-IT" err="1"/>
          </a:p>
        </p:txBody>
      </p:sp>
      <p:sp>
        <p:nvSpPr>
          <p:cNvPr id="3" name="Segnaposto contenuto 2">
            <a:extLst>
              <a:ext uri="{FF2B5EF4-FFF2-40B4-BE49-F238E27FC236}">
                <a16:creationId xmlns:a16="http://schemas.microsoft.com/office/drawing/2014/main" id="{4FA2EC94-23E6-205F-B664-306AA2E171F8}"/>
              </a:ext>
            </a:extLst>
          </p:cNvPr>
          <p:cNvSpPr>
            <a:spLocks noGrp="1"/>
          </p:cNvSpPr>
          <p:nvPr>
            <p:ph idx="1"/>
          </p:nvPr>
        </p:nvSpPr>
        <p:spPr/>
        <p:txBody>
          <a:bodyPr vert="horz" lIns="91440" tIns="45720" rIns="91440" bIns="45720" rtlCol="0" anchor="t">
            <a:normAutofit/>
          </a:bodyPr>
          <a:lstStyle/>
          <a:p>
            <a:pPr marL="0" indent="0">
              <a:buNone/>
            </a:pPr>
            <a:r>
              <a:rPr lang="it-IT">
                <a:ea typeface="+mn-lt"/>
                <a:cs typeface="+mn-lt"/>
              </a:rPr>
              <a:t>"</a:t>
            </a:r>
            <a:r>
              <a:rPr lang="it-IT" err="1">
                <a:ea typeface="+mn-lt"/>
                <a:cs typeface="+mn-lt"/>
              </a:rPr>
              <a:t>Patients</a:t>
            </a:r>
            <a:r>
              <a:rPr lang="it-IT">
                <a:ea typeface="+mn-lt"/>
                <a:cs typeface="+mn-lt"/>
              </a:rPr>
              <a:t> </a:t>
            </a:r>
            <a:r>
              <a:rPr lang="it-IT" err="1">
                <a:ea typeface="+mn-lt"/>
                <a:cs typeface="+mn-lt"/>
              </a:rPr>
              <a:t>might</a:t>
            </a:r>
            <a:r>
              <a:rPr lang="it-IT">
                <a:ea typeface="+mn-lt"/>
                <a:cs typeface="+mn-lt"/>
              </a:rPr>
              <a:t> </a:t>
            </a:r>
            <a:r>
              <a:rPr lang="it-IT" err="1">
                <a:ea typeface="+mn-lt"/>
                <a:cs typeface="+mn-lt"/>
              </a:rPr>
              <a:t>mistakenly</a:t>
            </a:r>
            <a:r>
              <a:rPr lang="it-IT">
                <a:ea typeface="+mn-lt"/>
                <a:cs typeface="+mn-lt"/>
              </a:rPr>
              <a:t> </a:t>
            </a:r>
            <a:r>
              <a:rPr lang="it-IT" err="1">
                <a:ea typeface="+mn-lt"/>
                <a:cs typeface="+mn-lt"/>
              </a:rPr>
              <a:t>believe</a:t>
            </a:r>
            <a:r>
              <a:rPr lang="it-IT">
                <a:ea typeface="+mn-lt"/>
                <a:cs typeface="+mn-lt"/>
              </a:rPr>
              <a:t> </a:t>
            </a:r>
            <a:r>
              <a:rPr lang="it-IT" err="1">
                <a:ea typeface="+mn-lt"/>
                <a:cs typeface="+mn-lt"/>
              </a:rPr>
              <a:t>that</a:t>
            </a:r>
            <a:r>
              <a:rPr lang="it-IT">
                <a:ea typeface="+mn-lt"/>
                <a:cs typeface="+mn-lt"/>
              </a:rPr>
              <a:t> health information </a:t>
            </a:r>
            <a:r>
              <a:rPr lang="it-IT" err="1">
                <a:ea typeface="+mn-lt"/>
                <a:cs typeface="+mn-lt"/>
              </a:rPr>
              <a:t>entered</a:t>
            </a:r>
            <a:r>
              <a:rPr lang="it-IT">
                <a:ea typeface="+mn-lt"/>
                <a:cs typeface="+mn-lt"/>
              </a:rPr>
              <a:t> </a:t>
            </a:r>
            <a:r>
              <a:rPr lang="it-IT" err="1">
                <a:ea typeface="+mn-lt"/>
                <a:cs typeface="+mn-lt"/>
              </a:rPr>
              <a:t>into</a:t>
            </a:r>
            <a:r>
              <a:rPr lang="it-IT">
                <a:ea typeface="+mn-lt"/>
                <a:cs typeface="+mn-lt"/>
              </a:rPr>
              <a:t> an app </a:t>
            </a:r>
            <a:r>
              <a:rPr lang="it-IT" err="1">
                <a:ea typeface="+mn-lt"/>
                <a:cs typeface="+mn-lt"/>
              </a:rPr>
              <a:t>is</a:t>
            </a:r>
            <a:r>
              <a:rPr lang="it-IT">
                <a:ea typeface="+mn-lt"/>
                <a:cs typeface="+mn-lt"/>
              </a:rPr>
              <a:t> private (</a:t>
            </a:r>
            <a:r>
              <a:rPr lang="it-IT" err="1">
                <a:ea typeface="+mn-lt"/>
                <a:cs typeface="+mn-lt"/>
              </a:rPr>
              <a:t>particularly</a:t>
            </a:r>
            <a:r>
              <a:rPr lang="it-IT">
                <a:ea typeface="+mn-lt"/>
                <a:cs typeface="+mn-lt"/>
              </a:rPr>
              <a:t> </a:t>
            </a:r>
            <a:r>
              <a:rPr lang="it-IT" err="1">
                <a:ea typeface="+mn-lt"/>
                <a:cs typeface="+mn-lt"/>
              </a:rPr>
              <a:t>if</a:t>
            </a:r>
            <a:r>
              <a:rPr lang="it-IT">
                <a:ea typeface="+mn-lt"/>
                <a:cs typeface="+mn-lt"/>
              </a:rPr>
              <a:t> the app </a:t>
            </a:r>
            <a:r>
              <a:rPr lang="it-IT" err="1">
                <a:ea typeface="+mn-lt"/>
                <a:cs typeface="+mn-lt"/>
              </a:rPr>
              <a:t>has</a:t>
            </a:r>
            <a:r>
              <a:rPr lang="it-IT">
                <a:ea typeface="+mn-lt"/>
                <a:cs typeface="+mn-lt"/>
              </a:rPr>
              <a:t> a privacy policy), </a:t>
            </a:r>
            <a:r>
              <a:rPr lang="it-IT" err="1">
                <a:ea typeface="+mn-lt"/>
                <a:cs typeface="+mn-lt"/>
              </a:rPr>
              <a:t>but</a:t>
            </a:r>
            <a:r>
              <a:rPr lang="it-IT">
                <a:ea typeface="+mn-lt"/>
                <a:cs typeface="+mn-lt"/>
              </a:rPr>
              <a:t> </a:t>
            </a:r>
            <a:r>
              <a:rPr lang="it-IT" err="1">
                <a:ea typeface="+mn-lt"/>
                <a:cs typeface="+mn-lt"/>
              </a:rPr>
              <a:t>that</a:t>
            </a:r>
            <a:r>
              <a:rPr lang="it-IT">
                <a:ea typeface="+mn-lt"/>
                <a:cs typeface="+mn-lt"/>
              </a:rPr>
              <a:t> </a:t>
            </a:r>
            <a:r>
              <a:rPr lang="it-IT" err="1">
                <a:ea typeface="+mn-lt"/>
                <a:cs typeface="+mn-lt"/>
              </a:rPr>
              <a:t>generally</a:t>
            </a:r>
            <a:r>
              <a:rPr lang="it-IT">
                <a:ea typeface="+mn-lt"/>
                <a:cs typeface="+mn-lt"/>
              </a:rPr>
              <a:t> </a:t>
            </a:r>
            <a:r>
              <a:rPr lang="it-IT" err="1">
                <a:ea typeface="+mn-lt"/>
                <a:cs typeface="+mn-lt"/>
              </a:rPr>
              <a:t>is</a:t>
            </a:r>
            <a:r>
              <a:rPr lang="it-IT">
                <a:ea typeface="+mn-lt"/>
                <a:cs typeface="+mn-lt"/>
              </a:rPr>
              <a:t> </a:t>
            </a:r>
            <a:r>
              <a:rPr lang="it-IT" err="1">
                <a:ea typeface="+mn-lt"/>
                <a:cs typeface="+mn-lt"/>
              </a:rPr>
              <a:t>not</a:t>
            </a:r>
            <a:r>
              <a:rPr lang="it-IT">
                <a:ea typeface="+mn-lt"/>
                <a:cs typeface="+mn-lt"/>
              </a:rPr>
              <a:t> the case. </a:t>
            </a:r>
            <a:r>
              <a:rPr lang="it-IT" err="1">
                <a:ea typeface="+mn-lt"/>
                <a:cs typeface="+mn-lt"/>
              </a:rPr>
              <a:t>Medical</a:t>
            </a:r>
            <a:r>
              <a:rPr lang="it-IT">
                <a:ea typeface="+mn-lt"/>
                <a:cs typeface="+mn-lt"/>
              </a:rPr>
              <a:t> </a:t>
            </a:r>
            <a:r>
              <a:rPr lang="it-IT" err="1">
                <a:ea typeface="+mn-lt"/>
                <a:cs typeface="+mn-lt"/>
              </a:rPr>
              <a:t>professionals</a:t>
            </a:r>
            <a:r>
              <a:rPr lang="it-IT">
                <a:ea typeface="+mn-lt"/>
                <a:cs typeface="+mn-lt"/>
              </a:rPr>
              <a:t> </a:t>
            </a:r>
            <a:r>
              <a:rPr lang="it-IT" err="1">
                <a:ea typeface="+mn-lt"/>
                <a:cs typeface="+mn-lt"/>
              </a:rPr>
              <a:t>should</a:t>
            </a:r>
            <a:r>
              <a:rPr lang="it-IT">
                <a:ea typeface="+mn-lt"/>
                <a:cs typeface="+mn-lt"/>
              </a:rPr>
              <a:t> </a:t>
            </a:r>
            <a:r>
              <a:rPr lang="it-IT" err="1">
                <a:ea typeface="+mn-lt"/>
                <a:cs typeface="+mn-lt"/>
              </a:rPr>
              <a:t>consider</a:t>
            </a:r>
            <a:r>
              <a:rPr lang="it-IT">
                <a:ea typeface="+mn-lt"/>
                <a:cs typeface="+mn-lt"/>
              </a:rPr>
              <a:t> privacy </a:t>
            </a:r>
            <a:r>
              <a:rPr lang="it-IT" err="1">
                <a:ea typeface="+mn-lt"/>
                <a:cs typeface="+mn-lt"/>
              </a:rPr>
              <a:t>implications</a:t>
            </a:r>
            <a:r>
              <a:rPr lang="it-IT">
                <a:ea typeface="+mn-lt"/>
                <a:cs typeface="+mn-lt"/>
              </a:rPr>
              <a:t> </a:t>
            </a:r>
            <a:r>
              <a:rPr lang="it-IT" err="1">
                <a:ea typeface="+mn-lt"/>
                <a:cs typeface="+mn-lt"/>
              </a:rPr>
              <a:t>prior</a:t>
            </a:r>
            <a:r>
              <a:rPr lang="it-IT">
                <a:ea typeface="+mn-lt"/>
                <a:cs typeface="+mn-lt"/>
              </a:rPr>
              <a:t> to </a:t>
            </a:r>
            <a:r>
              <a:rPr lang="it-IT" err="1">
                <a:ea typeface="+mn-lt"/>
                <a:cs typeface="+mn-lt"/>
              </a:rPr>
              <a:t>encouraging</a:t>
            </a:r>
            <a:r>
              <a:rPr lang="it-IT">
                <a:ea typeface="+mn-lt"/>
                <a:cs typeface="+mn-lt"/>
              </a:rPr>
              <a:t> </a:t>
            </a:r>
            <a:r>
              <a:rPr lang="it-IT" err="1">
                <a:ea typeface="+mn-lt"/>
                <a:cs typeface="+mn-lt"/>
              </a:rPr>
              <a:t>patients</a:t>
            </a:r>
            <a:r>
              <a:rPr lang="it-IT">
                <a:ea typeface="+mn-lt"/>
                <a:cs typeface="+mn-lt"/>
              </a:rPr>
              <a:t> to use health apps."  [9]</a:t>
            </a:r>
          </a:p>
          <a:p>
            <a:pPr marL="0" indent="0">
              <a:buNone/>
            </a:pPr>
            <a:endParaRPr lang="it-IT">
              <a:cs typeface="Calibri" panose="020F0502020204030204"/>
            </a:endParaRPr>
          </a:p>
          <a:p>
            <a:pPr marL="0" indent="0">
              <a:buNone/>
            </a:pPr>
            <a:endParaRPr lang="it-IT">
              <a:latin typeface="Arial"/>
              <a:cs typeface="Arial"/>
            </a:endParaRPr>
          </a:p>
        </p:txBody>
      </p:sp>
    </p:spTree>
    <p:extLst>
      <p:ext uri="{BB962C8B-B14F-4D97-AF65-F5344CB8AC3E}">
        <p14:creationId xmlns:p14="http://schemas.microsoft.com/office/powerpoint/2010/main" val="42585838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FA8F3BE-3F02-3AB0-89C0-22EF73E9CE05}"/>
              </a:ext>
            </a:extLst>
          </p:cNvPr>
          <p:cNvSpPr>
            <a:spLocks noGrp="1"/>
          </p:cNvSpPr>
          <p:nvPr>
            <p:ph type="title"/>
          </p:nvPr>
        </p:nvSpPr>
        <p:spPr/>
        <p:txBody>
          <a:bodyPr/>
          <a:lstStyle/>
          <a:p>
            <a:r>
              <a:rPr lang="it-IT" err="1">
                <a:latin typeface="Century Gothic" panose="020B0502020202020204" pitchFamily="34" charset="0"/>
                <a:ea typeface="Calibri Light"/>
                <a:cs typeface="Calibri Light"/>
              </a:rPr>
              <a:t>Medical</a:t>
            </a:r>
            <a:r>
              <a:rPr lang="it-IT">
                <a:latin typeface="Century Gothic" panose="020B0502020202020204" pitchFamily="34" charset="0"/>
                <a:ea typeface="Calibri Light"/>
                <a:cs typeface="Calibri Light"/>
              </a:rPr>
              <a:t> privacy </a:t>
            </a:r>
            <a:r>
              <a:rPr lang="it-IT" err="1">
                <a:latin typeface="Century Gothic" panose="020B0502020202020204" pitchFamily="34" charset="0"/>
                <a:ea typeface="Calibri Light"/>
                <a:cs typeface="Calibri Light"/>
              </a:rPr>
              <a:t>is</a:t>
            </a:r>
            <a:r>
              <a:rPr lang="it-IT">
                <a:latin typeface="Century Gothic" panose="020B0502020202020204" pitchFamily="34" charset="0"/>
                <a:ea typeface="Calibri Light"/>
                <a:cs typeface="Calibri Light"/>
              </a:rPr>
              <a:t> </a:t>
            </a:r>
            <a:r>
              <a:rPr lang="it-IT" err="1">
                <a:latin typeface="Century Gothic" panose="020B0502020202020204" pitchFamily="34" charset="0"/>
                <a:ea typeface="Calibri Light"/>
                <a:cs typeface="Calibri Light"/>
              </a:rPr>
              <a:t>becoming</a:t>
            </a:r>
            <a:r>
              <a:rPr lang="it-IT">
                <a:latin typeface="Century Gothic" panose="020B0502020202020204" pitchFamily="34" charset="0"/>
                <a:ea typeface="Calibri Light"/>
                <a:cs typeface="Calibri Light"/>
              </a:rPr>
              <a:t> online privacy</a:t>
            </a:r>
            <a:endParaRPr lang="it-IT">
              <a:latin typeface="Century Gothic" panose="020B0502020202020204" pitchFamily="34" charset="0"/>
            </a:endParaRPr>
          </a:p>
        </p:txBody>
      </p:sp>
      <p:sp>
        <p:nvSpPr>
          <p:cNvPr id="3" name="Segnaposto contenuto 2">
            <a:extLst>
              <a:ext uri="{FF2B5EF4-FFF2-40B4-BE49-F238E27FC236}">
                <a16:creationId xmlns:a16="http://schemas.microsoft.com/office/drawing/2014/main" id="{D9D1A4F1-3324-2BF2-3459-CB3B2CBFBF12}"/>
              </a:ext>
            </a:extLst>
          </p:cNvPr>
          <p:cNvSpPr>
            <a:spLocks noGrp="1"/>
          </p:cNvSpPr>
          <p:nvPr>
            <p:ph idx="1"/>
          </p:nvPr>
        </p:nvSpPr>
        <p:spPr>
          <a:xfrm>
            <a:off x="838200" y="1691941"/>
            <a:ext cx="10515600" cy="5165820"/>
          </a:xfrm>
        </p:spPr>
        <p:txBody>
          <a:bodyPr vert="horz" lIns="91440" tIns="45720" rIns="91440" bIns="45720" rtlCol="0" anchor="t">
            <a:normAutofit lnSpcReduction="10000"/>
          </a:bodyPr>
          <a:lstStyle/>
          <a:p>
            <a:r>
              <a:rPr lang="it-IT">
                <a:ea typeface="+mn-lt"/>
                <a:cs typeface="+mn-lt"/>
              </a:rPr>
              <a:t>"Mobile health apps can help </a:t>
            </a:r>
            <a:r>
              <a:rPr lang="it-IT" err="1">
                <a:ea typeface="+mn-lt"/>
                <a:cs typeface="+mn-lt"/>
              </a:rPr>
              <a:t>individuals</a:t>
            </a:r>
            <a:r>
              <a:rPr lang="it-IT">
                <a:ea typeface="+mn-lt"/>
                <a:cs typeface="+mn-lt"/>
              </a:rPr>
              <a:t> </a:t>
            </a:r>
            <a:r>
              <a:rPr lang="it-IT" err="1">
                <a:ea typeface="+mn-lt"/>
                <a:cs typeface="+mn-lt"/>
              </a:rPr>
              <a:t>manage</a:t>
            </a:r>
            <a:r>
              <a:rPr lang="it-IT">
                <a:ea typeface="+mn-lt"/>
                <a:cs typeface="+mn-lt"/>
              </a:rPr>
              <a:t> </a:t>
            </a:r>
            <a:r>
              <a:rPr lang="it-IT" err="1">
                <a:ea typeface="+mn-lt"/>
                <a:cs typeface="+mn-lt"/>
              </a:rPr>
              <a:t>chronic</a:t>
            </a:r>
            <a:r>
              <a:rPr lang="it-IT">
                <a:ea typeface="+mn-lt"/>
                <a:cs typeface="+mn-lt"/>
              </a:rPr>
              <a:t> health </a:t>
            </a:r>
            <a:r>
              <a:rPr lang="it-IT" err="1">
                <a:ea typeface="+mn-lt"/>
                <a:cs typeface="+mn-lt"/>
              </a:rPr>
              <a:t>conditions</a:t>
            </a:r>
            <a:r>
              <a:rPr lang="it-IT">
                <a:ea typeface="+mn-lt"/>
                <a:cs typeface="+mn-lt"/>
              </a:rPr>
              <a:t>. One-</a:t>
            </a:r>
            <a:r>
              <a:rPr lang="it-IT" err="1">
                <a:ea typeface="+mn-lt"/>
                <a:cs typeface="+mn-lt"/>
              </a:rPr>
              <a:t>fifth</a:t>
            </a:r>
            <a:r>
              <a:rPr lang="it-IT">
                <a:ea typeface="+mn-lt"/>
                <a:cs typeface="+mn-lt"/>
              </a:rPr>
              <a:t> of smartphone </a:t>
            </a:r>
            <a:r>
              <a:rPr lang="it-IT" err="1">
                <a:ea typeface="+mn-lt"/>
                <a:cs typeface="+mn-lt"/>
              </a:rPr>
              <a:t>owners</a:t>
            </a:r>
            <a:r>
              <a:rPr lang="it-IT">
                <a:ea typeface="+mn-lt"/>
                <a:cs typeface="+mn-lt"/>
              </a:rPr>
              <a:t> </a:t>
            </a:r>
            <a:r>
              <a:rPr lang="it-IT" err="1">
                <a:ea typeface="+mn-lt"/>
                <a:cs typeface="+mn-lt"/>
              </a:rPr>
              <a:t>had</a:t>
            </a:r>
            <a:r>
              <a:rPr lang="it-IT">
                <a:ea typeface="+mn-lt"/>
                <a:cs typeface="+mn-lt"/>
              </a:rPr>
              <a:t> health apps in 2012, and 7% of </a:t>
            </a:r>
            <a:r>
              <a:rPr lang="it-IT" err="1">
                <a:ea typeface="+mn-lt"/>
                <a:cs typeface="+mn-lt"/>
              </a:rPr>
              <a:t>primary</a:t>
            </a:r>
            <a:r>
              <a:rPr lang="it-IT">
                <a:ea typeface="+mn-lt"/>
                <a:cs typeface="+mn-lt"/>
              </a:rPr>
              <a:t> care </a:t>
            </a:r>
            <a:r>
              <a:rPr lang="it-IT" err="1">
                <a:ea typeface="+mn-lt"/>
                <a:cs typeface="+mn-lt"/>
              </a:rPr>
              <a:t>physicians</a:t>
            </a:r>
            <a:r>
              <a:rPr lang="it-IT">
                <a:ea typeface="+mn-lt"/>
                <a:cs typeface="+mn-lt"/>
              </a:rPr>
              <a:t> </a:t>
            </a:r>
            <a:r>
              <a:rPr lang="it-IT" err="1">
                <a:ea typeface="+mn-lt"/>
                <a:cs typeface="+mn-lt"/>
              </a:rPr>
              <a:t>recommended</a:t>
            </a:r>
            <a:r>
              <a:rPr lang="it-IT">
                <a:ea typeface="+mn-lt"/>
                <a:cs typeface="+mn-lt"/>
              </a:rPr>
              <a:t> a health app."</a:t>
            </a:r>
          </a:p>
          <a:p>
            <a:r>
              <a:rPr lang="it-IT">
                <a:ea typeface="+mn-lt"/>
                <a:cs typeface="+mn-lt"/>
              </a:rPr>
              <a:t>"In 2014, </a:t>
            </a:r>
            <a:r>
              <a:rPr lang="it-IT" err="1">
                <a:ea typeface="+mn-lt"/>
                <a:cs typeface="+mn-lt"/>
              </a:rPr>
              <a:t>we</a:t>
            </a:r>
            <a:r>
              <a:rPr lang="it-IT">
                <a:ea typeface="+mn-lt"/>
                <a:cs typeface="+mn-lt"/>
              </a:rPr>
              <a:t> </a:t>
            </a:r>
            <a:r>
              <a:rPr lang="it-IT" err="1">
                <a:ea typeface="+mn-lt"/>
                <a:cs typeface="+mn-lt"/>
              </a:rPr>
              <a:t>identified</a:t>
            </a:r>
            <a:r>
              <a:rPr lang="it-IT">
                <a:ea typeface="+mn-lt"/>
                <a:cs typeface="+mn-lt"/>
              </a:rPr>
              <a:t> </a:t>
            </a:r>
            <a:r>
              <a:rPr lang="it-IT" err="1">
                <a:ea typeface="+mn-lt"/>
                <a:cs typeface="+mn-lt"/>
              </a:rPr>
              <a:t>all</a:t>
            </a:r>
            <a:r>
              <a:rPr lang="it-IT">
                <a:ea typeface="+mn-lt"/>
                <a:cs typeface="+mn-lt"/>
              </a:rPr>
              <a:t> Android </a:t>
            </a:r>
            <a:r>
              <a:rPr lang="it-IT" err="1">
                <a:ea typeface="+mn-lt"/>
                <a:cs typeface="+mn-lt"/>
              </a:rPr>
              <a:t>diabetes</a:t>
            </a:r>
            <a:r>
              <a:rPr lang="it-IT">
                <a:ea typeface="+mn-lt"/>
                <a:cs typeface="+mn-lt"/>
              </a:rPr>
              <a:t> apps by </a:t>
            </a:r>
            <a:r>
              <a:rPr lang="it-IT" err="1">
                <a:ea typeface="+mn-lt"/>
                <a:cs typeface="+mn-lt"/>
              </a:rPr>
              <a:t>searching</a:t>
            </a:r>
            <a:r>
              <a:rPr lang="it-IT">
                <a:ea typeface="+mn-lt"/>
                <a:cs typeface="+mn-lt"/>
              </a:rPr>
              <a:t> Google Play </a:t>
            </a:r>
            <a:r>
              <a:rPr lang="it-IT" err="1">
                <a:ea typeface="+mn-lt"/>
                <a:cs typeface="+mn-lt"/>
              </a:rPr>
              <a:t>using</a:t>
            </a:r>
            <a:r>
              <a:rPr lang="it-IT">
                <a:ea typeface="+mn-lt"/>
                <a:cs typeface="+mn-lt"/>
              </a:rPr>
              <a:t> the </a:t>
            </a:r>
            <a:r>
              <a:rPr lang="it-IT" err="1">
                <a:ea typeface="+mn-lt"/>
                <a:cs typeface="+mn-lt"/>
              </a:rPr>
              <a:t>term</a:t>
            </a:r>
            <a:r>
              <a:rPr lang="it-IT">
                <a:ea typeface="+mn-lt"/>
                <a:cs typeface="+mn-lt"/>
              </a:rPr>
              <a:t> </a:t>
            </a:r>
            <a:r>
              <a:rPr lang="it-IT" i="1" err="1">
                <a:ea typeface="+mn-lt"/>
                <a:cs typeface="+mn-lt"/>
              </a:rPr>
              <a:t>diabetes</a:t>
            </a:r>
            <a:r>
              <a:rPr lang="it-IT">
                <a:ea typeface="+mn-lt"/>
                <a:cs typeface="+mn-lt"/>
              </a:rPr>
              <a:t> … Of the 41 apps (19%) with privacy policies, </a:t>
            </a:r>
            <a:r>
              <a:rPr lang="it-IT" err="1">
                <a:ea typeface="+mn-lt"/>
                <a:cs typeface="+mn-lt"/>
              </a:rPr>
              <a:t>not</a:t>
            </a:r>
            <a:r>
              <a:rPr lang="it-IT">
                <a:ea typeface="+mn-lt"/>
                <a:cs typeface="+mn-lt"/>
              </a:rPr>
              <a:t> </a:t>
            </a:r>
            <a:r>
              <a:rPr lang="it-IT" err="1">
                <a:ea typeface="+mn-lt"/>
                <a:cs typeface="+mn-lt"/>
              </a:rPr>
              <a:t>all</a:t>
            </a:r>
            <a:r>
              <a:rPr lang="it-IT">
                <a:ea typeface="+mn-lt"/>
                <a:cs typeface="+mn-lt"/>
              </a:rPr>
              <a:t> of the </a:t>
            </a:r>
            <a:r>
              <a:rPr lang="it-IT" err="1">
                <a:ea typeface="+mn-lt"/>
                <a:cs typeface="+mn-lt"/>
              </a:rPr>
              <a:t>provisions</a:t>
            </a:r>
            <a:r>
              <a:rPr lang="it-IT">
                <a:ea typeface="+mn-lt"/>
                <a:cs typeface="+mn-lt"/>
              </a:rPr>
              <a:t> </a:t>
            </a:r>
            <a:r>
              <a:rPr lang="it-IT" err="1">
                <a:ea typeface="+mn-lt"/>
                <a:cs typeface="+mn-lt"/>
              </a:rPr>
              <a:t>actually</a:t>
            </a:r>
            <a:r>
              <a:rPr lang="it-IT">
                <a:ea typeface="+mn-lt"/>
                <a:cs typeface="+mn-lt"/>
              </a:rPr>
              <a:t> </a:t>
            </a:r>
            <a:r>
              <a:rPr lang="it-IT" err="1">
                <a:ea typeface="+mn-lt"/>
                <a:cs typeface="+mn-lt"/>
              </a:rPr>
              <a:t>protected</a:t>
            </a:r>
            <a:r>
              <a:rPr lang="it-IT">
                <a:ea typeface="+mn-lt"/>
                <a:cs typeface="+mn-lt"/>
              </a:rPr>
              <a:t> privacy (</a:t>
            </a:r>
            <a:r>
              <a:rPr lang="it-IT" err="1">
                <a:ea typeface="+mn-lt"/>
                <a:cs typeface="+mn-lt"/>
              </a:rPr>
              <a:t>eg</a:t>
            </a:r>
            <a:r>
              <a:rPr lang="it-IT">
                <a:ea typeface="+mn-lt"/>
                <a:cs typeface="+mn-lt"/>
              </a:rPr>
              <a:t>, 80.5% </a:t>
            </a:r>
            <a:r>
              <a:rPr lang="it-IT" err="1">
                <a:ea typeface="+mn-lt"/>
                <a:cs typeface="+mn-lt"/>
              </a:rPr>
              <a:t>collected</a:t>
            </a:r>
            <a:r>
              <a:rPr lang="it-IT">
                <a:ea typeface="+mn-lt"/>
                <a:cs typeface="+mn-lt"/>
              </a:rPr>
              <a:t> user data and 48.8% </a:t>
            </a:r>
            <a:r>
              <a:rPr lang="it-IT" err="1">
                <a:ea typeface="+mn-lt"/>
                <a:cs typeface="+mn-lt"/>
              </a:rPr>
              <a:t>shared</a:t>
            </a:r>
            <a:r>
              <a:rPr lang="it-IT">
                <a:ea typeface="+mn-lt"/>
                <a:cs typeface="+mn-lt"/>
              </a:rPr>
              <a:t> data) (</a:t>
            </a:r>
            <a:r>
              <a:rPr lang="it-IT">
                <a:ea typeface="+mn-lt"/>
                <a:cs typeface="+mn-lt"/>
                <a:hlinkClick r:id="rId2"/>
              </a:rPr>
              <a:t>Table 1</a:t>
            </a:r>
            <a:r>
              <a:rPr lang="it-IT">
                <a:ea typeface="+mn-lt"/>
                <a:cs typeface="+mn-lt"/>
              </a:rPr>
              <a:t>). </a:t>
            </a:r>
            <a:r>
              <a:rPr lang="it-IT" err="1">
                <a:ea typeface="+mn-lt"/>
                <a:cs typeface="+mn-lt"/>
              </a:rPr>
              <a:t>Only</a:t>
            </a:r>
            <a:r>
              <a:rPr lang="it-IT">
                <a:ea typeface="+mn-lt"/>
                <a:cs typeface="+mn-lt"/>
              </a:rPr>
              <a:t> 4 policies </a:t>
            </a:r>
            <a:r>
              <a:rPr lang="it-IT" err="1">
                <a:ea typeface="+mn-lt"/>
                <a:cs typeface="+mn-lt"/>
              </a:rPr>
              <a:t>said</a:t>
            </a:r>
            <a:r>
              <a:rPr lang="it-IT">
                <a:ea typeface="+mn-lt"/>
                <a:cs typeface="+mn-lt"/>
              </a:rPr>
              <a:t> </a:t>
            </a:r>
            <a:r>
              <a:rPr lang="it-IT" err="1">
                <a:ea typeface="+mn-lt"/>
                <a:cs typeface="+mn-lt"/>
              </a:rPr>
              <a:t>they</a:t>
            </a:r>
            <a:r>
              <a:rPr lang="it-IT">
                <a:ea typeface="+mn-lt"/>
                <a:cs typeface="+mn-lt"/>
              </a:rPr>
              <a:t> </a:t>
            </a:r>
            <a:r>
              <a:rPr lang="it-IT" err="1">
                <a:ea typeface="+mn-lt"/>
                <a:cs typeface="+mn-lt"/>
              </a:rPr>
              <a:t>would</a:t>
            </a:r>
            <a:r>
              <a:rPr lang="it-IT">
                <a:ea typeface="+mn-lt"/>
                <a:cs typeface="+mn-lt"/>
              </a:rPr>
              <a:t> </a:t>
            </a:r>
            <a:r>
              <a:rPr lang="it-IT" err="1">
                <a:ea typeface="+mn-lt"/>
                <a:cs typeface="+mn-lt"/>
              </a:rPr>
              <a:t>ask</a:t>
            </a:r>
            <a:r>
              <a:rPr lang="it-IT">
                <a:ea typeface="+mn-lt"/>
                <a:cs typeface="+mn-lt"/>
              </a:rPr>
              <a:t> users for </a:t>
            </a:r>
            <a:r>
              <a:rPr lang="it-IT" err="1">
                <a:ea typeface="+mn-lt"/>
                <a:cs typeface="+mn-lt"/>
              </a:rPr>
              <a:t>permission</a:t>
            </a:r>
            <a:r>
              <a:rPr lang="it-IT">
                <a:ea typeface="+mn-lt"/>
                <a:cs typeface="+mn-lt"/>
              </a:rPr>
              <a:t> to share data."</a:t>
            </a:r>
          </a:p>
          <a:p>
            <a:r>
              <a:rPr lang="it-IT">
                <a:ea typeface="+mn-lt"/>
                <a:cs typeface="+mn-lt"/>
              </a:rPr>
              <a:t>"</a:t>
            </a:r>
            <a:r>
              <a:rPr lang="it-IT" err="1">
                <a:ea typeface="+mn-lt"/>
                <a:cs typeface="+mn-lt"/>
              </a:rPr>
              <a:t>Patients</a:t>
            </a:r>
            <a:r>
              <a:rPr lang="it-IT">
                <a:ea typeface="+mn-lt"/>
                <a:cs typeface="+mn-lt"/>
              </a:rPr>
              <a:t> </a:t>
            </a:r>
            <a:r>
              <a:rPr lang="it-IT" err="1">
                <a:ea typeface="+mn-lt"/>
                <a:cs typeface="+mn-lt"/>
              </a:rPr>
              <a:t>might</a:t>
            </a:r>
            <a:r>
              <a:rPr lang="it-IT">
                <a:ea typeface="+mn-lt"/>
                <a:cs typeface="+mn-lt"/>
              </a:rPr>
              <a:t> </a:t>
            </a:r>
            <a:r>
              <a:rPr lang="it-IT" err="1">
                <a:ea typeface="+mn-lt"/>
                <a:cs typeface="+mn-lt"/>
              </a:rPr>
              <a:t>mistakenly</a:t>
            </a:r>
            <a:r>
              <a:rPr lang="it-IT">
                <a:ea typeface="+mn-lt"/>
                <a:cs typeface="+mn-lt"/>
              </a:rPr>
              <a:t> </a:t>
            </a:r>
            <a:r>
              <a:rPr lang="it-IT" err="1">
                <a:ea typeface="+mn-lt"/>
                <a:cs typeface="+mn-lt"/>
              </a:rPr>
              <a:t>believe</a:t>
            </a:r>
            <a:r>
              <a:rPr lang="it-IT">
                <a:ea typeface="+mn-lt"/>
                <a:cs typeface="+mn-lt"/>
              </a:rPr>
              <a:t> </a:t>
            </a:r>
            <a:r>
              <a:rPr lang="it-IT" err="1">
                <a:ea typeface="+mn-lt"/>
                <a:cs typeface="+mn-lt"/>
              </a:rPr>
              <a:t>that</a:t>
            </a:r>
            <a:r>
              <a:rPr lang="it-IT">
                <a:ea typeface="+mn-lt"/>
                <a:cs typeface="+mn-lt"/>
              </a:rPr>
              <a:t> health information </a:t>
            </a:r>
            <a:r>
              <a:rPr lang="it-IT" err="1">
                <a:ea typeface="+mn-lt"/>
                <a:cs typeface="+mn-lt"/>
              </a:rPr>
              <a:t>entered</a:t>
            </a:r>
            <a:r>
              <a:rPr lang="it-IT">
                <a:ea typeface="+mn-lt"/>
                <a:cs typeface="+mn-lt"/>
              </a:rPr>
              <a:t> </a:t>
            </a:r>
            <a:r>
              <a:rPr lang="it-IT" err="1">
                <a:ea typeface="+mn-lt"/>
                <a:cs typeface="+mn-lt"/>
              </a:rPr>
              <a:t>into</a:t>
            </a:r>
            <a:r>
              <a:rPr lang="it-IT">
                <a:ea typeface="+mn-lt"/>
                <a:cs typeface="+mn-lt"/>
              </a:rPr>
              <a:t> an app </a:t>
            </a:r>
            <a:r>
              <a:rPr lang="it-IT" err="1">
                <a:ea typeface="+mn-lt"/>
                <a:cs typeface="+mn-lt"/>
              </a:rPr>
              <a:t>is</a:t>
            </a:r>
            <a:r>
              <a:rPr lang="it-IT">
                <a:ea typeface="+mn-lt"/>
                <a:cs typeface="+mn-lt"/>
              </a:rPr>
              <a:t> private (</a:t>
            </a:r>
            <a:r>
              <a:rPr lang="it-IT" err="1">
                <a:ea typeface="+mn-lt"/>
                <a:cs typeface="+mn-lt"/>
              </a:rPr>
              <a:t>particularly</a:t>
            </a:r>
            <a:r>
              <a:rPr lang="it-IT">
                <a:ea typeface="+mn-lt"/>
                <a:cs typeface="+mn-lt"/>
              </a:rPr>
              <a:t> </a:t>
            </a:r>
            <a:r>
              <a:rPr lang="it-IT" err="1">
                <a:ea typeface="+mn-lt"/>
                <a:cs typeface="+mn-lt"/>
              </a:rPr>
              <a:t>if</a:t>
            </a:r>
            <a:r>
              <a:rPr lang="it-IT">
                <a:ea typeface="+mn-lt"/>
                <a:cs typeface="+mn-lt"/>
              </a:rPr>
              <a:t> the app </a:t>
            </a:r>
            <a:r>
              <a:rPr lang="it-IT" err="1">
                <a:ea typeface="+mn-lt"/>
                <a:cs typeface="+mn-lt"/>
              </a:rPr>
              <a:t>has</a:t>
            </a:r>
            <a:r>
              <a:rPr lang="it-IT">
                <a:ea typeface="+mn-lt"/>
                <a:cs typeface="+mn-lt"/>
              </a:rPr>
              <a:t> a privacy policy), </a:t>
            </a:r>
            <a:r>
              <a:rPr lang="it-IT" err="1">
                <a:ea typeface="+mn-lt"/>
                <a:cs typeface="+mn-lt"/>
              </a:rPr>
              <a:t>but</a:t>
            </a:r>
            <a:r>
              <a:rPr lang="it-IT">
                <a:ea typeface="+mn-lt"/>
                <a:cs typeface="+mn-lt"/>
              </a:rPr>
              <a:t> </a:t>
            </a:r>
            <a:r>
              <a:rPr lang="it-IT" err="1">
                <a:ea typeface="+mn-lt"/>
                <a:cs typeface="+mn-lt"/>
              </a:rPr>
              <a:t>that</a:t>
            </a:r>
            <a:r>
              <a:rPr lang="it-IT">
                <a:ea typeface="+mn-lt"/>
                <a:cs typeface="+mn-lt"/>
              </a:rPr>
              <a:t> </a:t>
            </a:r>
            <a:r>
              <a:rPr lang="it-IT" err="1">
                <a:ea typeface="+mn-lt"/>
                <a:cs typeface="+mn-lt"/>
              </a:rPr>
              <a:t>generally</a:t>
            </a:r>
            <a:r>
              <a:rPr lang="it-IT">
                <a:ea typeface="+mn-lt"/>
                <a:cs typeface="+mn-lt"/>
              </a:rPr>
              <a:t> </a:t>
            </a:r>
            <a:r>
              <a:rPr lang="it-IT" err="1">
                <a:ea typeface="+mn-lt"/>
                <a:cs typeface="+mn-lt"/>
              </a:rPr>
              <a:t>is</a:t>
            </a:r>
            <a:r>
              <a:rPr lang="it-IT">
                <a:ea typeface="+mn-lt"/>
                <a:cs typeface="+mn-lt"/>
              </a:rPr>
              <a:t> </a:t>
            </a:r>
            <a:r>
              <a:rPr lang="it-IT" err="1">
                <a:ea typeface="+mn-lt"/>
                <a:cs typeface="+mn-lt"/>
              </a:rPr>
              <a:t>not</a:t>
            </a:r>
            <a:r>
              <a:rPr lang="it-IT">
                <a:ea typeface="+mn-lt"/>
                <a:cs typeface="+mn-lt"/>
              </a:rPr>
              <a:t> the case. </a:t>
            </a:r>
            <a:r>
              <a:rPr lang="it-IT" err="1">
                <a:ea typeface="+mn-lt"/>
                <a:cs typeface="+mn-lt"/>
              </a:rPr>
              <a:t>Medical</a:t>
            </a:r>
            <a:r>
              <a:rPr lang="it-IT">
                <a:ea typeface="+mn-lt"/>
                <a:cs typeface="+mn-lt"/>
              </a:rPr>
              <a:t> </a:t>
            </a:r>
            <a:r>
              <a:rPr lang="it-IT" err="1">
                <a:ea typeface="+mn-lt"/>
                <a:cs typeface="+mn-lt"/>
              </a:rPr>
              <a:t>professionals</a:t>
            </a:r>
            <a:r>
              <a:rPr lang="it-IT">
                <a:ea typeface="+mn-lt"/>
                <a:cs typeface="+mn-lt"/>
              </a:rPr>
              <a:t> </a:t>
            </a:r>
            <a:r>
              <a:rPr lang="it-IT" err="1">
                <a:ea typeface="+mn-lt"/>
                <a:cs typeface="+mn-lt"/>
              </a:rPr>
              <a:t>should</a:t>
            </a:r>
            <a:r>
              <a:rPr lang="it-IT">
                <a:ea typeface="+mn-lt"/>
                <a:cs typeface="+mn-lt"/>
              </a:rPr>
              <a:t> </a:t>
            </a:r>
            <a:r>
              <a:rPr lang="it-IT" err="1">
                <a:ea typeface="+mn-lt"/>
                <a:cs typeface="+mn-lt"/>
              </a:rPr>
              <a:t>consider</a:t>
            </a:r>
            <a:r>
              <a:rPr lang="it-IT">
                <a:ea typeface="+mn-lt"/>
                <a:cs typeface="+mn-lt"/>
              </a:rPr>
              <a:t> privacy </a:t>
            </a:r>
            <a:r>
              <a:rPr lang="it-IT" err="1">
                <a:ea typeface="+mn-lt"/>
                <a:cs typeface="+mn-lt"/>
              </a:rPr>
              <a:t>implications</a:t>
            </a:r>
            <a:r>
              <a:rPr lang="it-IT">
                <a:ea typeface="+mn-lt"/>
                <a:cs typeface="+mn-lt"/>
              </a:rPr>
              <a:t> </a:t>
            </a:r>
            <a:r>
              <a:rPr lang="it-IT" err="1">
                <a:ea typeface="+mn-lt"/>
                <a:cs typeface="+mn-lt"/>
              </a:rPr>
              <a:t>prior</a:t>
            </a:r>
            <a:r>
              <a:rPr lang="it-IT">
                <a:ea typeface="+mn-lt"/>
                <a:cs typeface="+mn-lt"/>
              </a:rPr>
              <a:t> to </a:t>
            </a:r>
            <a:r>
              <a:rPr lang="it-IT" err="1">
                <a:ea typeface="+mn-lt"/>
                <a:cs typeface="+mn-lt"/>
              </a:rPr>
              <a:t>encouraging</a:t>
            </a:r>
            <a:r>
              <a:rPr lang="it-IT">
                <a:ea typeface="+mn-lt"/>
                <a:cs typeface="+mn-lt"/>
              </a:rPr>
              <a:t> </a:t>
            </a:r>
            <a:r>
              <a:rPr lang="it-IT" err="1">
                <a:ea typeface="+mn-lt"/>
                <a:cs typeface="+mn-lt"/>
              </a:rPr>
              <a:t>patients</a:t>
            </a:r>
            <a:r>
              <a:rPr lang="it-IT">
                <a:ea typeface="+mn-lt"/>
                <a:cs typeface="+mn-lt"/>
              </a:rPr>
              <a:t> to use health apps."</a:t>
            </a:r>
          </a:p>
          <a:p>
            <a:r>
              <a:rPr lang="it-IT">
                <a:ea typeface="+mn-lt"/>
                <a:cs typeface="+mn-lt"/>
              </a:rPr>
              <a:t> (</a:t>
            </a:r>
            <a:r>
              <a:rPr lang="it-IT">
                <a:ea typeface="+mn-lt"/>
                <a:cs typeface="+mn-lt"/>
                <a:hlinkClick r:id="rId3"/>
              </a:rPr>
              <a:t>https://jamanetwork.com/journals/jama/article-abstract/2499265</a:t>
            </a:r>
            <a:r>
              <a:rPr lang="it-IT">
                <a:ea typeface="+mn-lt"/>
                <a:cs typeface="+mn-lt"/>
              </a:rPr>
              <a:t>)</a:t>
            </a:r>
            <a:endParaRPr lang="it-IT">
              <a:latin typeface="Calibri"/>
              <a:ea typeface="Calibri"/>
              <a:cs typeface="Calibri"/>
            </a:endParaRPr>
          </a:p>
          <a:p>
            <a:endParaRPr lang="it-IT">
              <a:latin typeface="Calibri"/>
              <a:ea typeface="Calibri"/>
              <a:cs typeface="Calibri"/>
            </a:endParaRPr>
          </a:p>
        </p:txBody>
      </p:sp>
    </p:spTree>
    <p:extLst>
      <p:ext uri="{BB962C8B-B14F-4D97-AF65-F5344CB8AC3E}">
        <p14:creationId xmlns:p14="http://schemas.microsoft.com/office/powerpoint/2010/main" val="2524844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74787CF-3CDC-DF3C-5EA7-121D57EB8425}"/>
              </a:ext>
            </a:extLst>
          </p:cNvPr>
          <p:cNvSpPr>
            <a:spLocks noGrp="1"/>
          </p:cNvSpPr>
          <p:nvPr>
            <p:ph type="title"/>
          </p:nvPr>
        </p:nvSpPr>
        <p:spPr/>
        <p:txBody>
          <a:bodyPr/>
          <a:lstStyle/>
          <a:p>
            <a:r>
              <a:rPr lang="it-IT">
                <a:ea typeface="+mj-lt"/>
                <a:cs typeface="+mj-lt"/>
              </a:rPr>
              <a:t>Social </a:t>
            </a:r>
            <a:r>
              <a:rPr lang="it-IT" b="1" err="1">
                <a:solidFill>
                  <a:srgbClr val="258BA1"/>
                </a:solidFill>
                <a:ea typeface="+mj-lt"/>
                <a:cs typeface="+mj-lt"/>
              </a:rPr>
              <a:t>context</a:t>
            </a:r>
            <a:r>
              <a:rPr lang="it-IT" b="1">
                <a:solidFill>
                  <a:srgbClr val="258BA1"/>
                </a:solidFill>
                <a:ea typeface="+mj-lt"/>
                <a:cs typeface="+mj-lt"/>
              </a:rPr>
              <a:t> </a:t>
            </a:r>
            <a:r>
              <a:rPr lang="it-IT">
                <a:ea typeface="+mj-lt"/>
                <a:cs typeface="+mj-lt"/>
              </a:rPr>
              <a:t>and </a:t>
            </a:r>
            <a:r>
              <a:rPr lang="it-IT" err="1">
                <a:ea typeface="+mj-lt"/>
                <a:cs typeface="+mj-lt"/>
              </a:rPr>
              <a:t>unwritten</a:t>
            </a:r>
            <a:r>
              <a:rPr lang="it-IT">
                <a:ea typeface="+mj-lt"/>
                <a:cs typeface="+mj-lt"/>
              </a:rPr>
              <a:t> </a:t>
            </a:r>
            <a:r>
              <a:rPr lang="it-IT" b="1">
                <a:solidFill>
                  <a:srgbClr val="258BA1"/>
                </a:solidFill>
                <a:ea typeface="+mj-lt"/>
                <a:cs typeface="+mj-lt"/>
              </a:rPr>
              <a:t>trust</a:t>
            </a:r>
            <a:endParaRPr lang="en-US" b="1">
              <a:solidFill>
                <a:srgbClr val="000000"/>
              </a:solidFill>
              <a:ea typeface="+mj-lt"/>
              <a:cs typeface="+mj-lt"/>
            </a:endParaRPr>
          </a:p>
        </p:txBody>
      </p:sp>
      <p:sp>
        <p:nvSpPr>
          <p:cNvPr id="3" name="Segnaposto contenuto 2">
            <a:extLst>
              <a:ext uri="{FF2B5EF4-FFF2-40B4-BE49-F238E27FC236}">
                <a16:creationId xmlns:a16="http://schemas.microsoft.com/office/drawing/2014/main" id="{95B1F3A6-A224-0A55-AE6B-EAD388479DF3}"/>
              </a:ext>
            </a:extLst>
          </p:cNvPr>
          <p:cNvSpPr>
            <a:spLocks noGrp="1"/>
          </p:cNvSpPr>
          <p:nvPr>
            <p:ph idx="1"/>
          </p:nvPr>
        </p:nvSpPr>
        <p:spPr/>
        <p:txBody>
          <a:bodyPr vert="horz" lIns="91440" tIns="45720" rIns="91440" bIns="45720" rtlCol="0" anchor="t">
            <a:normAutofit/>
          </a:bodyPr>
          <a:lstStyle/>
          <a:p>
            <a:pPr marL="0" indent="0">
              <a:buNone/>
            </a:pPr>
            <a:endParaRPr lang="it-IT">
              <a:solidFill>
                <a:srgbClr val="000000"/>
              </a:solidFill>
              <a:latin typeface="Century Gothic"/>
              <a:ea typeface="Calibri"/>
              <a:cs typeface="Calibri"/>
            </a:endParaRPr>
          </a:p>
          <a:p>
            <a:pPr marL="0" indent="0">
              <a:buNone/>
            </a:pPr>
            <a:r>
              <a:rPr lang="it-IT" sz="2800" b="0" i="0" u="none" strike="noStrike" baseline="0">
                <a:solidFill>
                  <a:srgbClr val="000000"/>
                </a:solidFill>
                <a:latin typeface="Century Gothic"/>
                <a:ea typeface="Calibri"/>
                <a:cs typeface="Calibri"/>
              </a:rPr>
              <a:t>A survey of over 2000 people with a </a:t>
            </a:r>
            <a:r>
              <a:rPr lang="it-IT" sz="2800" b="0" i="0" u="none" strike="noStrike" baseline="0" err="1">
                <a:solidFill>
                  <a:srgbClr val="000000"/>
                </a:solidFill>
                <a:latin typeface="Century Gothic"/>
                <a:ea typeface="Calibri"/>
                <a:cs typeface="Calibri"/>
              </a:rPr>
              <a:t>medical</a:t>
            </a:r>
            <a:r>
              <a:rPr lang="it-IT" sz="2800" b="0" i="0" u="none" strike="noStrike" baseline="0">
                <a:solidFill>
                  <a:srgbClr val="000000"/>
                </a:solidFill>
                <a:latin typeface="Century Gothic"/>
                <a:ea typeface="Calibri"/>
                <a:cs typeface="Calibri"/>
              </a:rPr>
              <a:t> </a:t>
            </a:r>
            <a:r>
              <a:rPr lang="it-IT" sz="2800" b="0" i="0" u="none" strike="noStrike" baseline="0" err="1">
                <a:solidFill>
                  <a:srgbClr val="000000"/>
                </a:solidFill>
                <a:latin typeface="Century Gothic"/>
                <a:ea typeface="Calibri"/>
                <a:cs typeface="Calibri"/>
              </a:rPr>
              <a:t>condition</a:t>
            </a:r>
            <a:r>
              <a:rPr lang="it-IT" sz="2800" b="0" i="0" u="none" strike="noStrike" baseline="0">
                <a:solidFill>
                  <a:srgbClr val="000000"/>
                </a:solidFill>
                <a:latin typeface="Century Gothic"/>
                <a:ea typeface="Calibri"/>
                <a:cs typeface="Calibri"/>
              </a:rPr>
              <a:t> </a:t>
            </a:r>
            <a:r>
              <a:rPr lang="it-IT" sz="2800" b="0" i="0" u="none" strike="noStrike" baseline="0" err="1">
                <a:solidFill>
                  <a:srgbClr val="000000"/>
                </a:solidFill>
                <a:latin typeface="Century Gothic"/>
                <a:ea typeface="Calibri"/>
                <a:cs typeface="Calibri"/>
              </a:rPr>
              <a:t>found</a:t>
            </a:r>
            <a:r>
              <a:rPr lang="it-IT" sz="2800" b="0" i="0" u="none" strike="noStrike" baseline="0">
                <a:solidFill>
                  <a:srgbClr val="000000"/>
                </a:solidFill>
                <a:latin typeface="Century Gothic"/>
                <a:ea typeface="Calibri"/>
                <a:cs typeface="Calibri"/>
              </a:rPr>
              <a:t> </a:t>
            </a:r>
            <a:r>
              <a:rPr lang="it-IT" sz="2800" b="0" i="0" u="none" strike="noStrike" baseline="0" err="1">
                <a:solidFill>
                  <a:srgbClr val="000000"/>
                </a:solidFill>
                <a:latin typeface="Century Gothic"/>
                <a:ea typeface="Calibri"/>
                <a:cs typeface="Calibri"/>
              </a:rPr>
              <a:t>that</a:t>
            </a:r>
            <a:r>
              <a:rPr lang="it-IT" sz="2800" b="0" i="0" u="none" strike="noStrike" baseline="0">
                <a:solidFill>
                  <a:srgbClr val="000000"/>
                </a:solidFill>
                <a:latin typeface="Century Gothic"/>
                <a:ea typeface="Calibri"/>
                <a:cs typeface="Calibri"/>
              </a:rPr>
              <a:t> </a:t>
            </a:r>
            <a:r>
              <a:rPr lang="it-IT" sz="2800" b="0" i="0" u="none" strike="noStrike" baseline="0" err="1">
                <a:solidFill>
                  <a:srgbClr val="000000"/>
                </a:solidFill>
                <a:latin typeface="Century Gothic"/>
                <a:ea typeface="Calibri"/>
                <a:cs typeface="Calibri"/>
              </a:rPr>
              <a:t>nearly</a:t>
            </a:r>
            <a:r>
              <a:rPr lang="it-IT" sz="2800" b="0" i="0" u="none" strike="noStrike" baseline="0">
                <a:solidFill>
                  <a:srgbClr val="000000"/>
                </a:solidFill>
                <a:latin typeface="Century Gothic"/>
                <a:ea typeface="Calibri"/>
                <a:cs typeface="Calibri"/>
              </a:rPr>
              <a:t> </a:t>
            </a:r>
            <a:r>
              <a:rPr lang="it-IT" sz="2800" b="0" i="0" u="none" strike="noStrike" baseline="0" err="1">
                <a:solidFill>
                  <a:srgbClr val="000000"/>
                </a:solidFill>
                <a:latin typeface="Century Gothic"/>
                <a:ea typeface="Calibri"/>
                <a:cs typeface="Calibri"/>
              </a:rPr>
              <a:t>all</a:t>
            </a:r>
            <a:r>
              <a:rPr lang="it-IT" sz="2800" b="0" i="0" u="none" strike="noStrike" baseline="0">
                <a:solidFill>
                  <a:srgbClr val="000000"/>
                </a:solidFill>
                <a:latin typeface="Century Gothic"/>
                <a:ea typeface="Calibri"/>
                <a:cs typeface="Calibri"/>
              </a:rPr>
              <a:t> </a:t>
            </a:r>
            <a:r>
              <a:rPr lang="it-IT" sz="2800" b="0" i="0" u="none" strike="noStrike" baseline="0" err="1">
                <a:solidFill>
                  <a:srgbClr val="000000"/>
                </a:solidFill>
                <a:latin typeface="Century Gothic"/>
                <a:ea typeface="Calibri"/>
                <a:cs typeface="Calibri"/>
              </a:rPr>
              <a:t>would</a:t>
            </a:r>
            <a:r>
              <a:rPr lang="it-IT" sz="2800" b="0" i="0" u="none" strike="noStrike" baseline="0">
                <a:solidFill>
                  <a:srgbClr val="000000"/>
                </a:solidFill>
                <a:latin typeface="Century Gothic"/>
                <a:ea typeface="Calibri"/>
                <a:cs typeface="Calibri"/>
              </a:rPr>
              <a:t> be </a:t>
            </a:r>
            <a:r>
              <a:rPr lang="it-IT" sz="2800" b="0" i="0" u="none" strike="noStrike" baseline="0" err="1">
                <a:solidFill>
                  <a:srgbClr val="000000"/>
                </a:solidFill>
                <a:latin typeface="Century Gothic"/>
                <a:ea typeface="Calibri"/>
                <a:cs typeface="Calibri"/>
              </a:rPr>
              <a:t>willing</a:t>
            </a:r>
            <a:r>
              <a:rPr lang="it-IT" sz="2800" b="0" i="0" u="none" strike="noStrike" baseline="0">
                <a:solidFill>
                  <a:srgbClr val="000000"/>
                </a:solidFill>
                <a:latin typeface="Century Gothic"/>
                <a:ea typeface="Calibri"/>
                <a:cs typeface="Calibri"/>
              </a:rPr>
              <a:t> to share social media information with </a:t>
            </a:r>
            <a:r>
              <a:rPr lang="it-IT" sz="2800" b="0" i="0" u="none" strike="noStrike" baseline="0" err="1">
                <a:solidFill>
                  <a:srgbClr val="000000"/>
                </a:solidFill>
                <a:latin typeface="Century Gothic"/>
                <a:ea typeface="Calibri"/>
                <a:cs typeface="Calibri"/>
              </a:rPr>
              <a:t>their</a:t>
            </a:r>
            <a:r>
              <a:rPr lang="it-IT" sz="2800" b="0" i="0" u="none" strike="noStrike" baseline="0">
                <a:solidFill>
                  <a:srgbClr val="000000"/>
                </a:solidFill>
                <a:latin typeface="Century Gothic"/>
                <a:ea typeface="Calibri"/>
                <a:cs typeface="Calibri"/>
              </a:rPr>
              <a:t> doctors (94%), </a:t>
            </a:r>
            <a:r>
              <a:rPr lang="it-IT" sz="2800" b="0" i="0" u="none" strike="noStrike" baseline="0" err="1">
                <a:solidFill>
                  <a:srgbClr val="000000"/>
                </a:solidFill>
                <a:latin typeface="Century Gothic"/>
                <a:ea typeface="Calibri"/>
                <a:cs typeface="Calibri"/>
              </a:rPr>
              <a:t>researchers</a:t>
            </a:r>
            <a:r>
              <a:rPr lang="it-IT" sz="2800" b="0" i="0" u="none" strike="noStrike" baseline="0">
                <a:solidFill>
                  <a:srgbClr val="000000"/>
                </a:solidFill>
                <a:latin typeface="Century Gothic"/>
                <a:ea typeface="Calibri"/>
                <a:cs typeface="Calibri"/>
              </a:rPr>
              <a:t> (92%) and </a:t>
            </a:r>
            <a:r>
              <a:rPr lang="it-IT" sz="2800" b="0" i="0" u="none" strike="noStrike" baseline="0" err="1">
                <a:solidFill>
                  <a:srgbClr val="000000"/>
                </a:solidFill>
                <a:latin typeface="Century Gothic"/>
                <a:ea typeface="Calibri"/>
                <a:cs typeface="Calibri"/>
              </a:rPr>
              <a:t>drug</a:t>
            </a:r>
            <a:r>
              <a:rPr lang="it-IT" sz="2800" b="0" i="0" u="none" strike="noStrike" baseline="0">
                <a:solidFill>
                  <a:srgbClr val="000000"/>
                </a:solidFill>
                <a:latin typeface="Century Gothic"/>
                <a:ea typeface="Calibri"/>
                <a:cs typeface="Calibri"/>
              </a:rPr>
              <a:t> companies (84%) </a:t>
            </a:r>
            <a:r>
              <a:rPr lang="it-IT" sz="2800" b="0" i="0" u="none" strike="noStrike" baseline="0" err="1">
                <a:solidFill>
                  <a:srgbClr val="000000"/>
                </a:solidFill>
                <a:latin typeface="Century Gothic"/>
                <a:ea typeface="Calibri"/>
                <a:cs typeface="Calibri"/>
              </a:rPr>
              <a:t>if</a:t>
            </a:r>
            <a:r>
              <a:rPr lang="it-IT" sz="2800" b="0" i="0" u="none" strike="noStrike" baseline="0">
                <a:solidFill>
                  <a:srgbClr val="000000"/>
                </a:solidFill>
                <a:latin typeface="Century Gothic"/>
                <a:ea typeface="Calibri"/>
                <a:cs typeface="Calibri"/>
              </a:rPr>
              <a:t> </a:t>
            </a:r>
            <a:r>
              <a:rPr lang="it-IT" sz="2800" b="0" i="0" u="none" strike="noStrike" baseline="0" err="1">
                <a:solidFill>
                  <a:srgbClr val="000000"/>
                </a:solidFill>
                <a:latin typeface="Century Gothic"/>
                <a:ea typeface="Calibri"/>
                <a:cs typeface="Calibri"/>
              </a:rPr>
              <a:t>it</a:t>
            </a:r>
            <a:r>
              <a:rPr lang="it-IT" sz="2800" b="0" i="0" u="none" strike="noStrike" baseline="0">
                <a:solidFill>
                  <a:srgbClr val="000000"/>
                </a:solidFill>
                <a:latin typeface="Century Gothic"/>
                <a:ea typeface="Calibri"/>
                <a:cs typeface="Calibri"/>
              </a:rPr>
              <a:t> </a:t>
            </a:r>
            <a:r>
              <a:rPr lang="it-IT" sz="2800" b="0" i="0" u="none" strike="noStrike" baseline="0" err="1">
                <a:solidFill>
                  <a:srgbClr val="000000"/>
                </a:solidFill>
                <a:latin typeface="Century Gothic"/>
                <a:ea typeface="Calibri"/>
                <a:cs typeface="Calibri"/>
              </a:rPr>
              <a:t>would</a:t>
            </a:r>
            <a:r>
              <a:rPr lang="it-IT" sz="2800" b="0" i="0" u="none" strike="noStrike" baseline="0">
                <a:solidFill>
                  <a:srgbClr val="000000"/>
                </a:solidFill>
                <a:latin typeface="Century Gothic"/>
                <a:ea typeface="Calibri"/>
                <a:cs typeface="Calibri"/>
              </a:rPr>
              <a:t> </a:t>
            </a:r>
            <a:r>
              <a:rPr lang="it-IT" sz="2800" b="0" i="0" u="none" strike="noStrike" baseline="0" err="1">
                <a:solidFill>
                  <a:srgbClr val="000000"/>
                </a:solidFill>
                <a:latin typeface="Century Gothic"/>
                <a:ea typeface="Calibri"/>
                <a:cs typeface="Calibri"/>
              </a:rPr>
              <a:t>improve</a:t>
            </a:r>
            <a:r>
              <a:rPr lang="it-IT" sz="2800" b="0" i="0" u="none" strike="noStrike" baseline="0">
                <a:solidFill>
                  <a:srgbClr val="000000"/>
                </a:solidFill>
                <a:latin typeface="Century Gothic"/>
                <a:ea typeface="Calibri"/>
                <a:cs typeface="Calibri"/>
              </a:rPr>
              <a:t> </a:t>
            </a:r>
            <a:r>
              <a:rPr lang="it-IT" sz="2800" b="0" i="0" u="none" strike="noStrike" baseline="0" err="1">
                <a:solidFill>
                  <a:srgbClr val="000000"/>
                </a:solidFill>
                <a:latin typeface="Century Gothic"/>
                <a:ea typeface="Calibri"/>
                <a:cs typeface="Calibri"/>
              </a:rPr>
              <a:t>their</a:t>
            </a:r>
            <a:r>
              <a:rPr lang="it-IT" sz="2800" b="0" i="0" u="none" strike="noStrike" baseline="0">
                <a:solidFill>
                  <a:srgbClr val="000000"/>
                </a:solidFill>
                <a:latin typeface="Century Gothic"/>
                <a:ea typeface="Calibri"/>
                <a:cs typeface="Calibri"/>
              </a:rPr>
              <a:t> care (</a:t>
            </a:r>
            <a:r>
              <a:rPr lang="it-IT" sz="2800" b="0" i="0" u="sng" strike="noStrike" baseline="0" err="1">
                <a:solidFill>
                  <a:srgbClr val="000000"/>
                </a:solidFill>
                <a:latin typeface="Century Gothic"/>
                <a:ea typeface="Calibri"/>
                <a:cs typeface="Calibri"/>
              </a:rPr>
              <a:t>Kasperbauer</a:t>
            </a:r>
            <a:r>
              <a:rPr lang="it-IT" sz="2800" b="0" i="0" u="none" strike="noStrike" baseline="0">
                <a:solidFill>
                  <a:srgbClr val="000000"/>
                </a:solidFill>
                <a:latin typeface="Century Gothic"/>
                <a:ea typeface="Calibri"/>
                <a:cs typeface="Calibri"/>
              </a:rPr>
              <a:t> 2020).</a:t>
            </a:r>
            <a:r>
              <a:rPr lang="it-IT">
                <a:solidFill>
                  <a:srgbClr val="000000"/>
                </a:solidFill>
                <a:latin typeface="Century Gothic"/>
                <a:ea typeface="Calibri"/>
                <a:cs typeface="Calibri"/>
              </a:rPr>
              <a:t> [12]</a:t>
            </a:r>
            <a:endParaRPr lang="it-IT">
              <a:latin typeface="Century Gothic"/>
            </a:endParaRPr>
          </a:p>
        </p:txBody>
      </p:sp>
    </p:spTree>
    <p:extLst>
      <p:ext uri="{BB962C8B-B14F-4D97-AF65-F5344CB8AC3E}">
        <p14:creationId xmlns:p14="http://schemas.microsoft.com/office/powerpoint/2010/main" val="22849055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Immagine 3">
            <a:extLst>
              <a:ext uri="{FF2B5EF4-FFF2-40B4-BE49-F238E27FC236}">
                <a16:creationId xmlns:a16="http://schemas.microsoft.com/office/drawing/2014/main" id="{2273F3ED-186B-6D41-56F6-D3D0BFCBAD1F}"/>
              </a:ext>
            </a:extLst>
          </p:cNvPr>
          <p:cNvPicPr>
            <a:picLocks noChangeAspect="1"/>
          </p:cNvPicPr>
          <p:nvPr/>
        </p:nvPicPr>
        <p:blipFill>
          <a:blip r:embed="rId3"/>
          <a:stretch>
            <a:fillRect/>
          </a:stretch>
        </p:blipFill>
        <p:spPr>
          <a:xfrm>
            <a:off x="1933439" y="4225950"/>
            <a:ext cx="6658881" cy="2814222"/>
          </a:xfrm>
          <a:prstGeom prst="rect">
            <a:avLst/>
          </a:prstGeom>
        </p:spPr>
      </p:pic>
      <p:pic>
        <p:nvPicPr>
          <p:cNvPr id="1030" name="Picture 6" descr="Acute Kidney Injury : Causes, Symptoms, and Treatment Options">
            <a:extLst>
              <a:ext uri="{FF2B5EF4-FFF2-40B4-BE49-F238E27FC236}">
                <a16:creationId xmlns:a16="http://schemas.microsoft.com/office/drawing/2014/main" id="{57198732-C1CA-8C35-A3C4-176837B447C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99224" y="3774034"/>
            <a:ext cx="3920091" cy="220505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Artificial oncologist? IBM's Watson supercomputer targets precision cancer  treatments - Genetic Literacy Project">
            <a:extLst>
              <a:ext uri="{FF2B5EF4-FFF2-40B4-BE49-F238E27FC236}">
                <a16:creationId xmlns:a16="http://schemas.microsoft.com/office/drawing/2014/main" id="{EEB31983-2CBA-D8AD-10CD-4064D227C1D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34961" y="4120510"/>
            <a:ext cx="2011680" cy="2011680"/>
          </a:xfrm>
          <a:prstGeom prst="rect">
            <a:avLst/>
          </a:prstGeom>
          <a:noFill/>
          <a:extLst>
            <a:ext uri="{909E8E84-426E-40DD-AFC4-6F175D3DCCD1}">
              <a14:hiddenFill xmlns:a14="http://schemas.microsoft.com/office/drawing/2010/main">
                <a:solidFill>
                  <a:srgbClr val="FFFFFF"/>
                </a:solidFill>
              </a14:hiddenFill>
            </a:ext>
          </a:extLst>
        </p:spPr>
      </p:pic>
      <p:pic>
        <p:nvPicPr>
          <p:cNvPr id="11" name="Immagine 10">
            <a:extLst>
              <a:ext uri="{FF2B5EF4-FFF2-40B4-BE49-F238E27FC236}">
                <a16:creationId xmlns:a16="http://schemas.microsoft.com/office/drawing/2014/main" id="{4CD265C1-F897-B3A7-3999-9F1C88C4EE15}"/>
              </a:ext>
            </a:extLst>
          </p:cNvPr>
          <p:cNvPicPr>
            <a:picLocks noChangeAspect="1"/>
          </p:cNvPicPr>
          <p:nvPr/>
        </p:nvPicPr>
        <p:blipFill>
          <a:blip r:embed="rId6"/>
          <a:stretch>
            <a:fillRect/>
          </a:stretch>
        </p:blipFill>
        <p:spPr>
          <a:xfrm>
            <a:off x="2822852" y="5114195"/>
            <a:ext cx="6553988" cy="1743148"/>
          </a:xfrm>
          <a:prstGeom prst="rect">
            <a:avLst/>
          </a:prstGeom>
        </p:spPr>
      </p:pic>
      <p:pic>
        <p:nvPicPr>
          <p:cNvPr id="1032" name="Picture 8" descr="UCARE: medical device for the early diagnosis of acute kidney injury |  Knowledgeshare">
            <a:extLst>
              <a:ext uri="{FF2B5EF4-FFF2-40B4-BE49-F238E27FC236}">
                <a16:creationId xmlns:a16="http://schemas.microsoft.com/office/drawing/2014/main" id="{1EB14942-CAC2-2B42-B76E-C62EA26CA35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71530" y="3546196"/>
            <a:ext cx="5095334" cy="3030558"/>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DeepMind Develops AI for Spotting Breast Cancer">
            <a:extLst>
              <a:ext uri="{FF2B5EF4-FFF2-40B4-BE49-F238E27FC236}">
                <a16:creationId xmlns:a16="http://schemas.microsoft.com/office/drawing/2014/main" id="{B0F6796A-2468-3671-7E55-C2D3D4568E7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091545" y="3501920"/>
            <a:ext cx="4196322" cy="314724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What is Google DeepMind? All you need to know about the AI research lab">
            <a:extLst>
              <a:ext uri="{FF2B5EF4-FFF2-40B4-BE49-F238E27FC236}">
                <a16:creationId xmlns:a16="http://schemas.microsoft.com/office/drawing/2014/main" id="{EB022B48-F454-7488-4A5C-237BB62F11E7}"/>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1871" t="36027" r="12072" b="35819"/>
          <a:stretch/>
        </p:blipFill>
        <p:spPr bwMode="auto">
          <a:xfrm>
            <a:off x="4492171" y="2627086"/>
            <a:ext cx="3483429" cy="725284"/>
          </a:xfrm>
          <a:prstGeom prst="rect">
            <a:avLst/>
          </a:prstGeom>
          <a:noFill/>
          <a:extLst>
            <a:ext uri="{909E8E84-426E-40DD-AFC4-6F175D3DCCD1}">
              <a14:hiddenFill xmlns:a14="http://schemas.microsoft.com/office/drawing/2010/main">
                <a:solidFill>
                  <a:srgbClr val="FFFFFF"/>
                </a:solidFill>
              </a14:hiddenFill>
            </a:ext>
          </a:extLst>
        </p:spPr>
      </p:pic>
      <p:sp>
        <p:nvSpPr>
          <p:cNvPr id="2" name="Titolo 1">
            <a:extLst>
              <a:ext uri="{FF2B5EF4-FFF2-40B4-BE49-F238E27FC236}">
                <a16:creationId xmlns:a16="http://schemas.microsoft.com/office/drawing/2014/main" id="{A3644ABA-493B-44D4-8BBA-C5ED4797D1E1}"/>
              </a:ext>
            </a:extLst>
          </p:cNvPr>
          <p:cNvSpPr>
            <a:spLocks noGrp="1"/>
          </p:cNvSpPr>
          <p:nvPr>
            <p:ph type="title"/>
          </p:nvPr>
        </p:nvSpPr>
        <p:spPr>
          <a:xfrm>
            <a:off x="838200" y="557188"/>
            <a:ext cx="10515600" cy="1133499"/>
          </a:xfrm>
        </p:spPr>
        <p:txBody>
          <a:bodyPr>
            <a:normAutofit/>
          </a:bodyPr>
          <a:lstStyle/>
          <a:p>
            <a:pPr algn="ctr"/>
            <a:r>
              <a:rPr lang="en-US">
                <a:latin typeface="Century Gothic" panose="020B0502020202020204" pitchFamily="34" charset="0"/>
              </a:rPr>
              <a:t>Tasks where AI </a:t>
            </a:r>
            <a:r>
              <a:rPr lang="en-US" b="1">
                <a:solidFill>
                  <a:srgbClr val="258BA1"/>
                </a:solidFill>
                <a:latin typeface="Century Gothic" panose="020B0502020202020204" pitchFamily="34" charset="0"/>
              </a:rPr>
              <a:t>outperforms</a:t>
            </a:r>
            <a:r>
              <a:rPr lang="en-US">
                <a:latin typeface="Century Gothic" panose="020B0502020202020204" pitchFamily="34" charset="0"/>
              </a:rPr>
              <a:t> doctors</a:t>
            </a:r>
            <a:endParaRPr lang="it-IT">
              <a:latin typeface="Century Gothic" panose="020B0502020202020204" pitchFamily="34" charset="0"/>
            </a:endParaRPr>
          </a:p>
        </p:txBody>
      </p:sp>
      <p:graphicFrame>
        <p:nvGraphicFramePr>
          <p:cNvPr id="5" name="Segnaposto contenuto 2">
            <a:extLst>
              <a:ext uri="{FF2B5EF4-FFF2-40B4-BE49-F238E27FC236}">
                <a16:creationId xmlns:a16="http://schemas.microsoft.com/office/drawing/2014/main" id="{A6C03211-8862-078F-9817-5276D40985E4}"/>
              </a:ext>
            </a:extLst>
          </p:cNvPr>
          <p:cNvGraphicFramePr>
            <a:graphicFrameLocks/>
          </p:cNvGraphicFramePr>
          <p:nvPr/>
        </p:nvGraphicFramePr>
        <p:xfrm>
          <a:off x="1924957" y="1828800"/>
          <a:ext cx="8529498" cy="3239130"/>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sp>
        <p:nvSpPr>
          <p:cNvPr id="9" name="CasellaDiTesto 8">
            <a:extLst>
              <a:ext uri="{FF2B5EF4-FFF2-40B4-BE49-F238E27FC236}">
                <a16:creationId xmlns:a16="http://schemas.microsoft.com/office/drawing/2014/main" id="{13AF2FA8-9C8F-10B6-1D77-D2C8AE2A69F0}"/>
              </a:ext>
            </a:extLst>
          </p:cNvPr>
          <p:cNvSpPr txBox="1"/>
          <p:nvPr/>
        </p:nvSpPr>
        <p:spPr>
          <a:xfrm>
            <a:off x="1481569" y="5433609"/>
            <a:ext cx="9228862" cy="907941"/>
          </a:xfrm>
          <a:prstGeom prst="rect">
            <a:avLst/>
          </a:prstGeom>
          <a:noFill/>
        </p:spPr>
        <p:txBody>
          <a:bodyPr wrap="square" rtlCol="0">
            <a:spAutoFit/>
          </a:bodyPr>
          <a:lstStyle/>
          <a:p>
            <a:pPr defTabSz="813816">
              <a:spcAft>
                <a:spcPts val="600"/>
              </a:spcAft>
            </a:pPr>
            <a:r>
              <a:rPr lang="en-US" sz="2400" kern="1200">
                <a:solidFill>
                  <a:schemeClr val="tx1"/>
                </a:solidFill>
                <a:latin typeface="Century Gothic" panose="020B0502020202020204" pitchFamily="34" charset="0"/>
              </a:rPr>
              <a:t>There's no doubt about it: </a:t>
            </a:r>
          </a:p>
          <a:p>
            <a:pPr algn="ctr" defTabSz="813816">
              <a:spcAft>
                <a:spcPts val="600"/>
              </a:spcAft>
            </a:pPr>
            <a:r>
              <a:rPr lang="en-US" sz="2400" b="1" kern="1200">
                <a:solidFill>
                  <a:srgbClr val="258BA1"/>
                </a:solidFill>
                <a:latin typeface="Century Gothic" panose="020B0502020202020204" pitchFamily="34" charset="0"/>
              </a:rPr>
              <a:t>Artificial intelligence is and will be beneficial to healthcare.</a:t>
            </a:r>
            <a:endParaRPr lang="it-IT" sz="2800" b="1">
              <a:solidFill>
                <a:srgbClr val="258BA1"/>
              </a:solidFill>
              <a:latin typeface="Century Gothic" panose="020B0502020202020204" pitchFamily="34" charset="0"/>
            </a:endParaRPr>
          </a:p>
        </p:txBody>
      </p:sp>
      <p:pic>
        <p:nvPicPr>
          <p:cNvPr id="10" name="Picture 12" descr="Ai, doctor, medical, nurse, robot, stethoscope icon - Download on Iconfinder">
            <a:extLst>
              <a:ext uri="{FF2B5EF4-FFF2-40B4-BE49-F238E27FC236}">
                <a16:creationId xmlns:a16="http://schemas.microsoft.com/office/drawing/2014/main" id="{5CB1DE44-DA11-B5E7-3E42-1F045FC3AB4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0524308" y="5190308"/>
            <a:ext cx="1667692" cy="1667692"/>
          </a:xfrm>
          <a:prstGeom prst="rect">
            <a:avLst/>
          </a:prstGeom>
          <a:noFill/>
          <a:extLst>
            <a:ext uri="{909E8E84-426E-40DD-AFC4-6F175D3DCCD1}">
              <a14:hiddenFill xmlns:a14="http://schemas.microsoft.com/office/drawing/2010/main">
                <a:solidFill>
                  <a:srgbClr val="FFFFFF"/>
                </a:solidFill>
              </a14:hiddenFill>
            </a:ext>
          </a:extLst>
        </p:spPr>
      </p:pic>
      <p:sp>
        <p:nvSpPr>
          <p:cNvPr id="3" name="CasellaDiTesto 2">
            <a:extLst>
              <a:ext uri="{FF2B5EF4-FFF2-40B4-BE49-F238E27FC236}">
                <a16:creationId xmlns:a16="http://schemas.microsoft.com/office/drawing/2014/main" id="{5B81904F-989F-B9E9-132D-1C9417FE861A}"/>
              </a:ext>
            </a:extLst>
          </p:cNvPr>
          <p:cNvSpPr txBox="1"/>
          <p:nvPr/>
        </p:nvSpPr>
        <p:spPr>
          <a:xfrm>
            <a:off x="10810240" y="754605"/>
            <a:ext cx="690880" cy="369332"/>
          </a:xfrm>
          <a:prstGeom prst="rect">
            <a:avLst/>
          </a:prstGeom>
          <a:noFill/>
        </p:spPr>
        <p:txBody>
          <a:bodyPr wrap="square" rtlCol="0">
            <a:spAutoFit/>
          </a:bodyPr>
          <a:lstStyle/>
          <a:p>
            <a:r>
              <a:rPr lang="it-IT">
                <a:solidFill>
                  <a:srgbClr val="258BA1"/>
                </a:solidFill>
                <a:hlinkClick r:id="rId16" action="ppaction://hlinksldjump">
                  <a:extLst>
                    <a:ext uri="{A12FA001-AC4F-418D-AE19-62706E023703}">
                      <ahyp:hlinkClr xmlns:ahyp="http://schemas.microsoft.com/office/drawing/2018/hyperlinkcolor" val="tx"/>
                    </a:ext>
                  </a:extLst>
                </a:hlinkClick>
              </a:rPr>
              <a:t>[3]</a:t>
            </a:r>
            <a:endParaRPr lang="it-IT">
              <a:solidFill>
                <a:srgbClr val="258BA1"/>
              </a:solidFill>
            </a:endParaRPr>
          </a:p>
        </p:txBody>
      </p:sp>
    </p:spTree>
    <p:extLst>
      <p:ext uri="{BB962C8B-B14F-4D97-AF65-F5344CB8AC3E}">
        <p14:creationId xmlns:p14="http://schemas.microsoft.com/office/powerpoint/2010/main" val="3821125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graphicEl>
                                              <a:dgm id="{ED84B932-FE1A-47DA-B29A-5713E29CE5B4}"/>
                                            </p:graphicEl>
                                          </p:spTgt>
                                        </p:tgtEl>
                                        <p:attrNameLst>
                                          <p:attrName>style.visibility</p:attrName>
                                        </p:attrNameLst>
                                      </p:cBhvr>
                                      <p:to>
                                        <p:strVal val="visible"/>
                                      </p:to>
                                    </p:set>
                                    <p:animEffect transition="in" filter="fade">
                                      <p:cBhvr>
                                        <p:cTn id="7" dur="1000"/>
                                        <p:tgtEl>
                                          <p:spTgt spid="5">
                                            <p:graphicEl>
                                              <a:dgm id="{ED84B932-FE1A-47DA-B29A-5713E29CE5B4}"/>
                                            </p:graphicEl>
                                          </p:spTgt>
                                        </p:tgtEl>
                                      </p:cBhvr>
                                    </p:animEffect>
                                    <p:anim calcmode="lin" valueType="num">
                                      <p:cBhvr>
                                        <p:cTn id="8" dur="1000" fill="hold"/>
                                        <p:tgtEl>
                                          <p:spTgt spid="5">
                                            <p:graphicEl>
                                              <a:dgm id="{ED84B932-FE1A-47DA-B29A-5713E29CE5B4}"/>
                                            </p:graphicEl>
                                          </p:spTgt>
                                        </p:tgtEl>
                                        <p:attrNameLst>
                                          <p:attrName>ppt_x</p:attrName>
                                        </p:attrNameLst>
                                      </p:cBhvr>
                                      <p:tavLst>
                                        <p:tav tm="0">
                                          <p:val>
                                            <p:strVal val="#ppt_x"/>
                                          </p:val>
                                        </p:tav>
                                        <p:tav tm="100000">
                                          <p:val>
                                            <p:strVal val="#ppt_x"/>
                                          </p:val>
                                        </p:tav>
                                      </p:tavLst>
                                    </p:anim>
                                    <p:anim calcmode="lin" valueType="num">
                                      <p:cBhvr>
                                        <p:cTn id="9" dur="1000" fill="hold"/>
                                        <p:tgtEl>
                                          <p:spTgt spid="5">
                                            <p:graphicEl>
                                              <a:dgm id="{ED84B932-FE1A-47DA-B29A-5713E29CE5B4}"/>
                                            </p:graphic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5">
                                            <p:graphicEl>
                                              <a:dgm id="{FEB68C31-A596-4774-BCBB-6CADC38114BE}"/>
                                            </p:graphicEl>
                                          </p:spTgt>
                                        </p:tgtEl>
                                        <p:attrNameLst>
                                          <p:attrName>style.visibility</p:attrName>
                                        </p:attrNameLst>
                                      </p:cBhvr>
                                      <p:to>
                                        <p:strVal val="visible"/>
                                      </p:to>
                                    </p:set>
                                    <p:animEffect transition="in" filter="fade">
                                      <p:cBhvr>
                                        <p:cTn id="12" dur="1000"/>
                                        <p:tgtEl>
                                          <p:spTgt spid="5">
                                            <p:graphicEl>
                                              <a:dgm id="{FEB68C31-A596-4774-BCBB-6CADC38114BE}"/>
                                            </p:graphicEl>
                                          </p:spTgt>
                                        </p:tgtEl>
                                      </p:cBhvr>
                                    </p:animEffect>
                                    <p:anim calcmode="lin" valueType="num">
                                      <p:cBhvr>
                                        <p:cTn id="13" dur="1000" fill="hold"/>
                                        <p:tgtEl>
                                          <p:spTgt spid="5">
                                            <p:graphicEl>
                                              <a:dgm id="{FEB68C31-A596-4774-BCBB-6CADC38114BE}"/>
                                            </p:graphicEl>
                                          </p:spTgt>
                                        </p:tgtEl>
                                        <p:attrNameLst>
                                          <p:attrName>ppt_x</p:attrName>
                                        </p:attrNameLst>
                                      </p:cBhvr>
                                      <p:tavLst>
                                        <p:tav tm="0">
                                          <p:val>
                                            <p:strVal val="#ppt_x"/>
                                          </p:val>
                                        </p:tav>
                                        <p:tav tm="100000">
                                          <p:val>
                                            <p:strVal val="#ppt_x"/>
                                          </p:val>
                                        </p:tav>
                                      </p:tavLst>
                                    </p:anim>
                                    <p:anim calcmode="lin" valueType="num">
                                      <p:cBhvr>
                                        <p:cTn id="14" dur="1000" fill="hold"/>
                                        <p:tgtEl>
                                          <p:spTgt spid="5">
                                            <p:graphicEl>
                                              <a:dgm id="{FEB68C31-A596-4774-BCBB-6CADC38114BE}"/>
                                            </p:graphic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5">
                                            <p:graphicEl>
                                              <a:dgm id="{9B3CB0EE-7119-45CB-85CC-00C067E5B28B}"/>
                                            </p:graphicEl>
                                          </p:spTgt>
                                        </p:tgtEl>
                                        <p:attrNameLst>
                                          <p:attrName>style.visibility</p:attrName>
                                        </p:attrNameLst>
                                      </p:cBhvr>
                                      <p:to>
                                        <p:strVal val="visible"/>
                                      </p:to>
                                    </p:set>
                                    <p:animEffect transition="in" filter="fade">
                                      <p:cBhvr>
                                        <p:cTn id="17" dur="1000"/>
                                        <p:tgtEl>
                                          <p:spTgt spid="5">
                                            <p:graphicEl>
                                              <a:dgm id="{9B3CB0EE-7119-45CB-85CC-00C067E5B28B}"/>
                                            </p:graphicEl>
                                          </p:spTgt>
                                        </p:tgtEl>
                                      </p:cBhvr>
                                    </p:animEffect>
                                    <p:anim calcmode="lin" valueType="num">
                                      <p:cBhvr>
                                        <p:cTn id="18" dur="1000" fill="hold"/>
                                        <p:tgtEl>
                                          <p:spTgt spid="5">
                                            <p:graphicEl>
                                              <a:dgm id="{9B3CB0EE-7119-45CB-85CC-00C067E5B28B}"/>
                                            </p:graphicEl>
                                          </p:spTgt>
                                        </p:tgtEl>
                                        <p:attrNameLst>
                                          <p:attrName>ppt_x</p:attrName>
                                        </p:attrNameLst>
                                      </p:cBhvr>
                                      <p:tavLst>
                                        <p:tav tm="0">
                                          <p:val>
                                            <p:strVal val="#ppt_x"/>
                                          </p:val>
                                        </p:tav>
                                        <p:tav tm="100000">
                                          <p:val>
                                            <p:strVal val="#ppt_x"/>
                                          </p:val>
                                        </p:tav>
                                      </p:tavLst>
                                    </p:anim>
                                    <p:anim calcmode="lin" valueType="num">
                                      <p:cBhvr>
                                        <p:cTn id="19" dur="1000" fill="hold"/>
                                        <p:tgtEl>
                                          <p:spTgt spid="5">
                                            <p:graphicEl>
                                              <a:dgm id="{9B3CB0EE-7119-45CB-85CC-00C067E5B28B}"/>
                                            </p:graphicEl>
                                          </p:spTgt>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2" presetClass="entr" presetSubtype="1" fill="hold" nodeType="clickEffect">
                                  <p:stCondLst>
                                    <p:cond delay="0"/>
                                  </p:stCondLst>
                                  <p:childTnLst>
                                    <p:set>
                                      <p:cBhvr>
                                        <p:cTn id="23" dur="1" fill="hold">
                                          <p:stCondLst>
                                            <p:cond delay="0"/>
                                          </p:stCondLst>
                                        </p:cTn>
                                        <p:tgtEl>
                                          <p:spTgt spid="1028"/>
                                        </p:tgtEl>
                                        <p:attrNameLst>
                                          <p:attrName>style.visibility</p:attrName>
                                        </p:attrNameLst>
                                      </p:cBhvr>
                                      <p:to>
                                        <p:strVal val="visible"/>
                                      </p:to>
                                    </p:set>
                                    <p:animEffect transition="in" filter="wipe(up)">
                                      <p:cBhvr>
                                        <p:cTn id="24" dur="500"/>
                                        <p:tgtEl>
                                          <p:spTgt spid="1028"/>
                                        </p:tgtEl>
                                      </p:cBhvr>
                                    </p:animEffect>
                                  </p:childTnLst>
                                </p:cTn>
                              </p:par>
                              <p:par>
                                <p:cTn id="25" presetID="22" presetClass="entr" presetSubtype="1" fill="hold" nodeType="withEffect">
                                  <p:stCondLst>
                                    <p:cond delay="0"/>
                                  </p:stCondLst>
                                  <p:childTnLst>
                                    <p:set>
                                      <p:cBhvr>
                                        <p:cTn id="26" dur="1" fill="hold">
                                          <p:stCondLst>
                                            <p:cond delay="0"/>
                                          </p:stCondLst>
                                        </p:cTn>
                                        <p:tgtEl>
                                          <p:spTgt spid="1026"/>
                                        </p:tgtEl>
                                        <p:attrNameLst>
                                          <p:attrName>style.visibility</p:attrName>
                                        </p:attrNameLst>
                                      </p:cBhvr>
                                      <p:to>
                                        <p:strVal val="visible"/>
                                      </p:to>
                                    </p:set>
                                    <p:animEffect transition="in" filter="wipe(up)">
                                      <p:cBhvr>
                                        <p:cTn id="27" dur="500"/>
                                        <p:tgtEl>
                                          <p:spTgt spid="102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nodeType="clickEffect">
                                  <p:stCondLst>
                                    <p:cond delay="0"/>
                                  </p:stCondLst>
                                  <p:childTnLst>
                                    <p:animEffect transition="out" filter="fade">
                                      <p:cBhvr>
                                        <p:cTn id="31" dur="500"/>
                                        <p:tgtEl>
                                          <p:spTgt spid="1028"/>
                                        </p:tgtEl>
                                      </p:cBhvr>
                                    </p:animEffect>
                                    <p:set>
                                      <p:cBhvr>
                                        <p:cTn id="32" dur="1" fill="hold">
                                          <p:stCondLst>
                                            <p:cond delay="499"/>
                                          </p:stCondLst>
                                        </p:cTn>
                                        <p:tgtEl>
                                          <p:spTgt spid="1028"/>
                                        </p:tgtEl>
                                        <p:attrNameLst>
                                          <p:attrName>style.visibility</p:attrName>
                                        </p:attrNameLst>
                                      </p:cBhvr>
                                      <p:to>
                                        <p:strVal val="hidden"/>
                                      </p:to>
                                    </p:set>
                                  </p:childTnLst>
                                </p:cTn>
                              </p:par>
                              <p:par>
                                <p:cTn id="33" presetID="10" presetClass="exit" presetSubtype="0" fill="hold" nodeType="withEffect">
                                  <p:stCondLst>
                                    <p:cond delay="0"/>
                                  </p:stCondLst>
                                  <p:childTnLst>
                                    <p:animEffect transition="out" filter="fade">
                                      <p:cBhvr>
                                        <p:cTn id="34" dur="500"/>
                                        <p:tgtEl>
                                          <p:spTgt spid="1026"/>
                                        </p:tgtEl>
                                      </p:cBhvr>
                                    </p:animEffect>
                                    <p:set>
                                      <p:cBhvr>
                                        <p:cTn id="35" dur="1" fill="hold">
                                          <p:stCondLst>
                                            <p:cond delay="499"/>
                                          </p:stCondLst>
                                        </p:cTn>
                                        <p:tgtEl>
                                          <p:spTgt spid="1026"/>
                                        </p:tgtEl>
                                        <p:attrNameLst>
                                          <p:attrName>style.visibility</p:attrName>
                                        </p:attrNameLst>
                                      </p:cBhvr>
                                      <p:to>
                                        <p:strVal val="hidden"/>
                                      </p:to>
                                    </p:set>
                                  </p:childTnLst>
                                </p:cTn>
                              </p:par>
                              <p:par>
                                <p:cTn id="36" presetID="42" presetClass="entr" presetSubtype="0" fill="hold" grpId="0" nodeType="withEffect">
                                  <p:stCondLst>
                                    <p:cond delay="0"/>
                                  </p:stCondLst>
                                  <p:childTnLst>
                                    <p:set>
                                      <p:cBhvr>
                                        <p:cTn id="37" dur="1" fill="hold">
                                          <p:stCondLst>
                                            <p:cond delay="0"/>
                                          </p:stCondLst>
                                        </p:cTn>
                                        <p:tgtEl>
                                          <p:spTgt spid="5">
                                            <p:graphicEl>
                                              <a:dgm id="{D44FD7D0-7840-46F7-9DC6-B06F7E990E94}"/>
                                            </p:graphicEl>
                                          </p:spTgt>
                                        </p:tgtEl>
                                        <p:attrNameLst>
                                          <p:attrName>style.visibility</p:attrName>
                                        </p:attrNameLst>
                                      </p:cBhvr>
                                      <p:to>
                                        <p:strVal val="visible"/>
                                      </p:to>
                                    </p:set>
                                    <p:animEffect transition="in" filter="fade">
                                      <p:cBhvr>
                                        <p:cTn id="38" dur="1000"/>
                                        <p:tgtEl>
                                          <p:spTgt spid="5">
                                            <p:graphicEl>
                                              <a:dgm id="{D44FD7D0-7840-46F7-9DC6-B06F7E990E94}"/>
                                            </p:graphicEl>
                                          </p:spTgt>
                                        </p:tgtEl>
                                      </p:cBhvr>
                                    </p:animEffect>
                                    <p:anim calcmode="lin" valueType="num">
                                      <p:cBhvr>
                                        <p:cTn id="39" dur="1000" fill="hold"/>
                                        <p:tgtEl>
                                          <p:spTgt spid="5">
                                            <p:graphicEl>
                                              <a:dgm id="{D44FD7D0-7840-46F7-9DC6-B06F7E990E94}"/>
                                            </p:graphicEl>
                                          </p:spTgt>
                                        </p:tgtEl>
                                        <p:attrNameLst>
                                          <p:attrName>ppt_x</p:attrName>
                                        </p:attrNameLst>
                                      </p:cBhvr>
                                      <p:tavLst>
                                        <p:tav tm="0">
                                          <p:val>
                                            <p:strVal val="#ppt_x"/>
                                          </p:val>
                                        </p:tav>
                                        <p:tav tm="100000">
                                          <p:val>
                                            <p:strVal val="#ppt_x"/>
                                          </p:val>
                                        </p:tav>
                                      </p:tavLst>
                                    </p:anim>
                                    <p:anim calcmode="lin" valueType="num">
                                      <p:cBhvr>
                                        <p:cTn id="40" dur="1000" fill="hold"/>
                                        <p:tgtEl>
                                          <p:spTgt spid="5">
                                            <p:graphicEl>
                                              <a:dgm id="{D44FD7D0-7840-46F7-9DC6-B06F7E990E94}"/>
                                            </p:graphicEl>
                                          </p:spTgt>
                                        </p:tgtEl>
                                        <p:attrNameLst>
                                          <p:attrName>ppt_y</p:attrName>
                                        </p:attrNameLst>
                                      </p:cBhvr>
                                      <p:tavLst>
                                        <p:tav tm="0">
                                          <p:val>
                                            <p:strVal val="#ppt_y+.1"/>
                                          </p:val>
                                        </p:tav>
                                        <p:tav tm="100000">
                                          <p:val>
                                            <p:strVal val="#ppt_y"/>
                                          </p:val>
                                        </p:tav>
                                      </p:tavLst>
                                    </p:anim>
                                  </p:childTnLst>
                                </p:cTn>
                              </p:par>
                              <p:par>
                                <p:cTn id="41" presetID="42" presetClass="entr" presetSubtype="0" fill="hold" grpId="0" nodeType="withEffect">
                                  <p:stCondLst>
                                    <p:cond delay="0"/>
                                  </p:stCondLst>
                                  <p:childTnLst>
                                    <p:set>
                                      <p:cBhvr>
                                        <p:cTn id="42" dur="1" fill="hold">
                                          <p:stCondLst>
                                            <p:cond delay="0"/>
                                          </p:stCondLst>
                                        </p:cTn>
                                        <p:tgtEl>
                                          <p:spTgt spid="5">
                                            <p:graphicEl>
                                              <a:dgm id="{4BE175CF-19D1-4676-985A-B5D763F5C4C0}"/>
                                            </p:graphicEl>
                                          </p:spTgt>
                                        </p:tgtEl>
                                        <p:attrNameLst>
                                          <p:attrName>style.visibility</p:attrName>
                                        </p:attrNameLst>
                                      </p:cBhvr>
                                      <p:to>
                                        <p:strVal val="visible"/>
                                      </p:to>
                                    </p:set>
                                    <p:animEffect transition="in" filter="fade">
                                      <p:cBhvr>
                                        <p:cTn id="43" dur="1000"/>
                                        <p:tgtEl>
                                          <p:spTgt spid="5">
                                            <p:graphicEl>
                                              <a:dgm id="{4BE175CF-19D1-4676-985A-B5D763F5C4C0}"/>
                                            </p:graphicEl>
                                          </p:spTgt>
                                        </p:tgtEl>
                                      </p:cBhvr>
                                    </p:animEffect>
                                    <p:anim calcmode="lin" valueType="num">
                                      <p:cBhvr>
                                        <p:cTn id="44" dur="1000" fill="hold"/>
                                        <p:tgtEl>
                                          <p:spTgt spid="5">
                                            <p:graphicEl>
                                              <a:dgm id="{4BE175CF-19D1-4676-985A-B5D763F5C4C0}"/>
                                            </p:graphicEl>
                                          </p:spTgt>
                                        </p:tgtEl>
                                        <p:attrNameLst>
                                          <p:attrName>ppt_x</p:attrName>
                                        </p:attrNameLst>
                                      </p:cBhvr>
                                      <p:tavLst>
                                        <p:tav tm="0">
                                          <p:val>
                                            <p:strVal val="#ppt_x"/>
                                          </p:val>
                                        </p:tav>
                                        <p:tav tm="100000">
                                          <p:val>
                                            <p:strVal val="#ppt_x"/>
                                          </p:val>
                                        </p:tav>
                                      </p:tavLst>
                                    </p:anim>
                                    <p:anim calcmode="lin" valueType="num">
                                      <p:cBhvr>
                                        <p:cTn id="45" dur="1000" fill="hold"/>
                                        <p:tgtEl>
                                          <p:spTgt spid="5">
                                            <p:graphicEl>
                                              <a:dgm id="{4BE175CF-19D1-4676-985A-B5D763F5C4C0}"/>
                                            </p:graphicEl>
                                          </p:spTgt>
                                        </p:tgtEl>
                                        <p:attrNameLst>
                                          <p:attrName>ppt_y</p:attrName>
                                        </p:attrNameLst>
                                      </p:cBhvr>
                                      <p:tavLst>
                                        <p:tav tm="0">
                                          <p:val>
                                            <p:strVal val="#ppt_y+.1"/>
                                          </p:val>
                                        </p:tav>
                                        <p:tav tm="100000">
                                          <p:val>
                                            <p:strVal val="#ppt_y"/>
                                          </p:val>
                                        </p:tav>
                                      </p:tavLst>
                                    </p:anim>
                                  </p:childTnLst>
                                </p:cTn>
                              </p:par>
                              <p:par>
                                <p:cTn id="46" presetID="42" presetClass="entr" presetSubtype="0" fill="hold" grpId="0" nodeType="withEffect">
                                  <p:stCondLst>
                                    <p:cond delay="0"/>
                                  </p:stCondLst>
                                  <p:childTnLst>
                                    <p:set>
                                      <p:cBhvr>
                                        <p:cTn id="47" dur="1" fill="hold">
                                          <p:stCondLst>
                                            <p:cond delay="0"/>
                                          </p:stCondLst>
                                        </p:cTn>
                                        <p:tgtEl>
                                          <p:spTgt spid="5">
                                            <p:graphicEl>
                                              <a:dgm id="{38280FAF-ADF0-44AF-9BA4-A8E5A0A0C525}"/>
                                            </p:graphicEl>
                                          </p:spTgt>
                                        </p:tgtEl>
                                        <p:attrNameLst>
                                          <p:attrName>style.visibility</p:attrName>
                                        </p:attrNameLst>
                                      </p:cBhvr>
                                      <p:to>
                                        <p:strVal val="visible"/>
                                      </p:to>
                                    </p:set>
                                    <p:animEffect transition="in" filter="fade">
                                      <p:cBhvr>
                                        <p:cTn id="48" dur="1000"/>
                                        <p:tgtEl>
                                          <p:spTgt spid="5">
                                            <p:graphicEl>
                                              <a:dgm id="{38280FAF-ADF0-44AF-9BA4-A8E5A0A0C525}"/>
                                            </p:graphicEl>
                                          </p:spTgt>
                                        </p:tgtEl>
                                      </p:cBhvr>
                                    </p:animEffect>
                                    <p:anim calcmode="lin" valueType="num">
                                      <p:cBhvr>
                                        <p:cTn id="49" dur="1000" fill="hold"/>
                                        <p:tgtEl>
                                          <p:spTgt spid="5">
                                            <p:graphicEl>
                                              <a:dgm id="{38280FAF-ADF0-44AF-9BA4-A8E5A0A0C525}"/>
                                            </p:graphicEl>
                                          </p:spTgt>
                                        </p:tgtEl>
                                        <p:attrNameLst>
                                          <p:attrName>ppt_x</p:attrName>
                                        </p:attrNameLst>
                                      </p:cBhvr>
                                      <p:tavLst>
                                        <p:tav tm="0">
                                          <p:val>
                                            <p:strVal val="#ppt_x"/>
                                          </p:val>
                                        </p:tav>
                                        <p:tav tm="100000">
                                          <p:val>
                                            <p:strVal val="#ppt_x"/>
                                          </p:val>
                                        </p:tav>
                                      </p:tavLst>
                                    </p:anim>
                                    <p:anim calcmode="lin" valueType="num">
                                      <p:cBhvr>
                                        <p:cTn id="50" dur="1000" fill="hold"/>
                                        <p:tgtEl>
                                          <p:spTgt spid="5">
                                            <p:graphicEl>
                                              <a:dgm id="{38280FAF-ADF0-44AF-9BA4-A8E5A0A0C525}"/>
                                            </p:graphicEl>
                                          </p:spTgt>
                                        </p:tgtEl>
                                        <p:attrNameLst>
                                          <p:attrName>ppt_y</p:attrName>
                                        </p:attrNameLst>
                                      </p:cBhvr>
                                      <p:tavLst>
                                        <p:tav tm="0">
                                          <p:val>
                                            <p:strVal val="#ppt_y+.1"/>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2" presetClass="entr" presetSubtype="1" fill="hold" nodeType="clickEffect">
                                  <p:stCondLst>
                                    <p:cond delay="0"/>
                                  </p:stCondLst>
                                  <p:childTnLst>
                                    <p:set>
                                      <p:cBhvr>
                                        <p:cTn id="54" dur="1" fill="hold">
                                          <p:stCondLst>
                                            <p:cond delay="0"/>
                                          </p:stCondLst>
                                        </p:cTn>
                                        <p:tgtEl>
                                          <p:spTgt spid="1030"/>
                                        </p:tgtEl>
                                        <p:attrNameLst>
                                          <p:attrName>style.visibility</p:attrName>
                                        </p:attrNameLst>
                                      </p:cBhvr>
                                      <p:to>
                                        <p:strVal val="visible"/>
                                      </p:to>
                                    </p:set>
                                    <p:animEffect transition="in" filter="wipe(up)">
                                      <p:cBhvr>
                                        <p:cTn id="55" dur="500"/>
                                        <p:tgtEl>
                                          <p:spTgt spid="1030"/>
                                        </p:tgtEl>
                                      </p:cBhvr>
                                    </p:animEffect>
                                  </p:childTnLst>
                                </p:cTn>
                              </p:par>
                              <p:par>
                                <p:cTn id="56" presetID="22" presetClass="entr" presetSubtype="1" fill="hold" nodeType="withEffect">
                                  <p:stCondLst>
                                    <p:cond delay="0"/>
                                  </p:stCondLst>
                                  <p:childTnLst>
                                    <p:set>
                                      <p:cBhvr>
                                        <p:cTn id="57" dur="1" fill="hold">
                                          <p:stCondLst>
                                            <p:cond delay="0"/>
                                          </p:stCondLst>
                                        </p:cTn>
                                        <p:tgtEl>
                                          <p:spTgt spid="1032"/>
                                        </p:tgtEl>
                                        <p:attrNameLst>
                                          <p:attrName>style.visibility</p:attrName>
                                        </p:attrNameLst>
                                      </p:cBhvr>
                                      <p:to>
                                        <p:strVal val="visible"/>
                                      </p:to>
                                    </p:set>
                                    <p:animEffect transition="in" filter="wipe(up)">
                                      <p:cBhvr>
                                        <p:cTn id="58" dur="500"/>
                                        <p:tgtEl>
                                          <p:spTgt spid="1032"/>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xit" presetSubtype="0" fill="hold" nodeType="clickEffect">
                                  <p:stCondLst>
                                    <p:cond delay="0"/>
                                  </p:stCondLst>
                                  <p:childTnLst>
                                    <p:animEffect transition="out" filter="fade">
                                      <p:cBhvr>
                                        <p:cTn id="62" dur="500"/>
                                        <p:tgtEl>
                                          <p:spTgt spid="1030"/>
                                        </p:tgtEl>
                                      </p:cBhvr>
                                    </p:animEffect>
                                    <p:set>
                                      <p:cBhvr>
                                        <p:cTn id="63" dur="1" fill="hold">
                                          <p:stCondLst>
                                            <p:cond delay="499"/>
                                          </p:stCondLst>
                                        </p:cTn>
                                        <p:tgtEl>
                                          <p:spTgt spid="1030"/>
                                        </p:tgtEl>
                                        <p:attrNameLst>
                                          <p:attrName>style.visibility</p:attrName>
                                        </p:attrNameLst>
                                      </p:cBhvr>
                                      <p:to>
                                        <p:strVal val="hidden"/>
                                      </p:to>
                                    </p:set>
                                  </p:childTnLst>
                                </p:cTn>
                              </p:par>
                              <p:par>
                                <p:cTn id="64" presetID="10" presetClass="exit" presetSubtype="0" fill="hold" nodeType="withEffect">
                                  <p:stCondLst>
                                    <p:cond delay="0"/>
                                  </p:stCondLst>
                                  <p:childTnLst>
                                    <p:animEffect transition="out" filter="fade">
                                      <p:cBhvr>
                                        <p:cTn id="65" dur="500"/>
                                        <p:tgtEl>
                                          <p:spTgt spid="1032"/>
                                        </p:tgtEl>
                                      </p:cBhvr>
                                    </p:animEffect>
                                    <p:set>
                                      <p:cBhvr>
                                        <p:cTn id="66" dur="1" fill="hold">
                                          <p:stCondLst>
                                            <p:cond delay="499"/>
                                          </p:stCondLst>
                                        </p:cTn>
                                        <p:tgtEl>
                                          <p:spTgt spid="1032"/>
                                        </p:tgtEl>
                                        <p:attrNameLst>
                                          <p:attrName>style.visibility</p:attrName>
                                        </p:attrNameLst>
                                      </p:cBhvr>
                                      <p:to>
                                        <p:strVal val="hidden"/>
                                      </p:to>
                                    </p:set>
                                  </p:childTnLst>
                                </p:cTn>
                              </p:par>
                              <p:par>
                                <p:cTn id="67" presetID="42" presetClass="entr" presetSubtype="0" fill="hold" grpId="0" nodeType="withEffect">
                                  <p:stCondLst>
                                    <p:cond delay="0"/>
                                  </p:stCondLst>
                                  <p:childTnLst>
                                    <p:set>
                                      <p:cBhvr>
                                        <p:cTn id="68" dur="1" fill="hold">
                                          <p:stCondLst>
                                            <p:cond delay="0"/>
                                          </p:stCondLst>
                                        </p:cTn>
                                        <p:tgtEl>
                                          <p:spTgt spid="5">
                                            <p:graphicEl>
                                              <a:dgm id="{96A88BC6-60F8-43F4-A027-E0D861FBCFEA}"/>
                                            </p:graphicEl>
                                          </p:spTgt>
                                        </p:tgtEl>
                                        <p:attrNameLst>
                                          <p:attrName>style.visibility</p:attrName>
                                        </p:attrNameLst>
                                      </p:cBhvr>
                                      <p:to>
                                        <p:strVal val="visible"/>
                                      </p:to>
                                    </p:set>
                                    <p:animEffect transition="in" filter="fade">
                                      <p:cBhvr>
                                        <p:cTn id="69" dur="1000"/>
                                        <p:tgtEl>
                                          <p:spTgt spid="5">
                                            <p:graphicEl>
                                              <a:dgm id="{96A88BC6-60F8-43F4-A027-E0D861FBCFEA}"/>
                                            </p:graphicEl>
                                          </p:spTgt>
                                        </p:tgtEl>
                                      </p:cBhvr>
                                    </p:animEffect>
                                    <p:anim calcmode="lin" valueType="num">
                                      <p:cBhvr>
                                        <p:cTn id="70" dur="1000" fill="hold"/>
                                        <p:tgtEl>
                                          <p:spTgt spid="5">
                                            <p:graphicEl>
                                              <a:dgm id="{96A88BC6-60F8-43F4-A027-E0D861FBCFEA}"/>
                                            </p:graphicEl>
                                          </p:spTgt>
                                        </p:tgtEl>
                                        <p:attrNameLst>
                                          <p:attrName>ppt_x</p:attrName>
                                        </p:attrNameLst>
                                      </p:cBhvr>
                                      <p:tavLst>
                                        <p:tav tm="0">
                                          <p:val>
                                            <p:strVal val="#ppt_x"/>
                                          </p:val>
                                        </p:tav>
                                        <p:tav tm="100000">
                                          <p:val>
                                            <p:strVal val="#ppt_x"/>
                                          </p:val>
                                        </p:tav>
                                      </p:tavLst>
                                    </p:anim>
                                    <p:anim calcmode="lin" valueType="num">
                                      <p:cBhvr>
                                        <p:cTn id="71" dur="1000" fill="hold"/>
                                        <p:tgtEl>
                                          <p:spTgt spid="5">
                                            <p:graphicEl>
                                              <a:dgm id="{96A88BC6-60F8-43F4-A027-E0D861FBCFEA}"/>
                                            </p:graphicEl>
                                          </p:spTgt>
                                        </p:tgtEl>
                                        <p:attrNameLst>
                                          <p:attrName>ppt_y</p:attrName>
                                        </p:attrNameLst>
                                      </p:cBhvr>
                                      <p:tavLst>
                                        <p:tav tm="0">
                                          <p:val>
                                            <p:strVal val="#ppt_y+.1"/>
                                          </p:val>
                                        </p:tav>
                                        <p:tav tm="100000">
                                          <p:val>
                                            <p:strVal val="#ppt_y"/>
                                          </p:val>
                                        </p:tav>
                                      </p:tavLst>
                                    </p:anim>
                                  </p:childTnLst>
                                </p:cTn>
                              </p:par>
                              <p:par>
                                <p:cTn id="72" presetID="42" presetClass="entr" presetSubtype="0" fill="hold" grpId="0" nodeType="withEffect">
                                  <p:stCondLst>
                                    <p:cond delay="0"/>
                                  </p:stCondLst>
                                  <p:childTnLst>
                                    <p:set>
                                      <p:cBhvr>
                                        <p:cTn id="73" dur="1" fill="hold">
                                          <p:stCondLst>
                                            <p:cond delay="0"/>
                                          </p:stCondLst>
                                        </p:cTn>
                                        <p:tgtEl>
                                          <p:spTgt spid="5">
                                            <p:graphicEl>
                                              <a:dgm id="{8E0BE711-7812-4689-91B6-7E62CAE88438}"/>
                                            </p:graphicEl>
                                          </p:spTgt>
                                        </p:tgtEl>
                                        <p:attrNameLst>
                                          <p:attrName>style.visibility</p:attrName>
                                        </p:attrNameLst>
                                      </p:cBhvr>
                                      <p:to>
                                        <p:strVal val="visible"/>
                                      </p:to>
                                    </p:set>
                                    <p:animEffect transition="in" filter="fade">
                                      <p:cBhvr>
                                        <p:cTn id="74" dur="1000"/>
                                        <p:tgtEl>
                                          <p:spTgt spid="5">
                                            <p:graphicEl>
                                              <a:dgm id="{8E0BE711-7812-4689-91B6-7E62CAE88438}"/>
                                            </p:graphicEl>
                                          </p:spTgt>
                                        </p:tgtEl>
                                      </p:cBhvr>
                                    </p:animEffect>
                                    <p:anim calcmode="lin" valueType="num">
                                      <p:cBhvr>
                                        <p:cTn id="75" dur="1000" fill="hold"/>
                                        <p:tgtEl>
                                          <p:spTgt spid="5">
                                            <p:graphicEl>
                                              <a:dgm id="{8E0BE711-7812-4689-91B6-7E62CAE88438}"/>
                                            </p:graphicEl>
                                          </p:spTgt>
                                        </p:tgtEl>
                                        <p:attrNameLst>
                                          <p:attrName>ppt_x</p:attrName>
                                        </p:attrNameLst>
                                      </p:cBhvr>
                                      <p:tavLst>
                                        <p:tav tm="0">
                                          <p:val>
                                            <p:strVal val="#ppt_x"/>
                                          </p:val>
                                        </p:tav>
                                        <p:tav tm="100000">
                                          <p:val>
                                            <p:strVal val="#ppt_x"/>
                                          </p:val>
                                        </p:tav>
                                      </p:tavLst>
                                    </p:anim>
                                    <p:anim calcmode="lin" valueType="num">
                                      <p:cBhvr>
                                        <p:cTn id="76" dur="1000" fill="hold"/>
                                        <p:tgtEl>
                                          <p:spTgt spid="5">
                                            <p:graphicEl>
                                              <a:dgm id="{8E0BE711-7812-4689-91B6-7E62CAE88438}"/>
                                            </p:graphicEl>
                                          </p:spTgt>
                                        </p:tgtEl>
                                        <p:attrNameLst>
                                          <p:attrName>ppt_y</p:attrName>
                                        </p:attrNameLst>
                                      </p:cBhvr>
                                      <p:tavLst>
                                        <p:tav tm="0">
                                          <p:val>
                                            <p:strVal val="#ppt_y+.1"/>
                                          </p:val>
                                        </p:tav>
                                        <p:tav tm="100000">
                                          <p:val>
                                            <p:strVal val="#ppt_y"/>
                                          </p:val>
                                        </p:tav>
                                      </p:tavLst>
                                    </p:anim>
                                  </p:childTnLst>
                                </p:cTn>
                              </p:par>
                              <p:par>
                                <p:cTn id="77" presetID="42" presetClass="entr" presetSubtype="0" fill="hold" grpId="0" nodeType="withEffect">
                                  <p:stCondLst>
                                    <p:cond delay="0"/>
                                  </p:stCondLst>
                                  <p:childTnLst>
                                    <p:set>
                                      <p:cBhvr>
                                        <p:cTn id="78" dur="1" fill="hold">
                                          <p:stCondLst>
                                            <p:cond delay="0"/>
                                          </p:stCondLst>
                                        </p:cTn>
                                        <p:tgtEl>
                                          <p:spTgt spid="5">
                                            <p:graphicEl>
                                              <a:dgm id="{161A8251-B673-4942-A6B3-E5171FDAB791}"/>
                                            </p:graphicEl>
                                          </p:spTgt>
                                        </p:tgtEl>
                                        <p:attrNameLst>
                                          <p:attrName>style.visibility</p:attrName>
                                        </p:attrNameLst>
                                      </p:cBhvr>
                                      <p:to>
                                        <p:strVal val="visible"/>
                                      </p:to>
                                    </p:set>
                                    <p:animEffect transition="in" filter="fade">
                                      <p:cBhvr>
                                        <p:cTn id="79" dur="1000"/>
                                        <p:tgtEl>
                                          <p:spTgt spid="5">
                                            <p:graphicEl>
                                              <a:dgm id="{161A8251-B673-4942-A6B3-E5171FDAB791}"/>
                                            </p:graphicEl>
                                          </p:spTgt>
                                        </p:tgtEl>
                                      </p:cBhvr>
                                    </p:animEffect>
                                    <p:anim calcmode="lin" valueType="num">
                                      <p:cBhvr>
                                        <p:cTn id="80" dur="1000" fill="hold"/>
                                        <p:tgtEl>
                                          <p:spTgt spid="5">
                                            <p:graphicEl>
                                              <a:dgm id="{161A8251-B673-4942-A6B3-E5171FDAB791}"/>
                                            </p:graphicEl>
                                          </p:spTgt>
                                        </p:tgtEl>
                                        <p:attrNameLst>
                                          <p:attrName>ppt_x</p:attrName>
                                        </p:attrNameLst>
                                      </p:cBhvr>
                                      <p:tavLst>
                                        <p:tav tm="0">
                                          <p:val>
                                            <p:strVal val="#ppt_x"/>
                                          </p:val>
                                        </p:tav>
                                        <p:tav tm="100000">
                                          <p:val>
                                            <p:strVal val="#ppt_x"/>
                                          </p:val>
                                        </p:tav>
                                      </p:tavLst>
                                    </p:anim>
                                    <p:anim calcmode="lin" valueType="num">
                                      <p:cBhvr>
                                        <p:cTn id="81" dur="1000" fill="hold"/>
                                        <p:tgtEl>
                                          <p:spTgt spid="5">
                                            <p:graphicEl>
                                              <a:dgm id="{161A8251-B673-4942-A6B3-E5171FDAB791}"/>
                                            </p:graphicEl>
                                          </p:spTgt>
                                        </p:tgtEl>
                                        <p:attrNameLst>
                                          <p:attrName>ppt_y</p:attrName>
                                        </p:attrNameLst>
                                      </p:cBhvr>
                                      <p:tavLst>
                                        <p:tav tm="0">
                                          <p:val>
                                            <p:strVal val="#ppt_y+.1"/>
                                          </p:val>
                                        </p:tav>
                                        <p:tav tm="100000">
                                          <p:val>
                                            <p:strVal val="#ppt_y"/>
                                          </p:val>
                                        </p:tav>
                                      </p:tavLst>
                                    </p:anim>
                                  </p:childTnLst>
                                </p:cTn>
                              </p:par>
                            </p:childTnLst>
                          </p:cTn>
                        </p:par>
                      </p:childTnLst>
                    </p:cTn>
                  </p:par>
                  <p:par>
                    <p:cTn id="82" fill="hold">
                      <p:stCondLst>
                        <p:cond delay="indefinite"/>
                      </p:stCondLst>
                      <p:childTnLst>
                        <p:par>
                          <p:cTn id="83" fill="hold">
                            <p:stCondLst>
                              <p:cond delay="0"/>
                            </p:stCondLst>
                            <p:childTnLst>
                              <p:par>
                                <p:cTn id="84" presetID="22" presetClass="entr" presetSubtype="1" fill="hold" nodeType="clickEffect">
                                  <p:stCondLst>
                                    <p:cond delay="0"/>
                                  </p:stCondLst>
                                  <p:childTnLst>
                                    <p:set>
                                      <p:cBhvr>
                                        <p:cTn id="85" dur="1" fill="hold">
                                          <p:stCondLst>
                                            <p:cond delay="0"/>
                                          </p:stCondLst>
                                        </p:cTn>
                                        <p:tgtEl>
                                          <p:spTgt spid="4"/>
                                        </p:tgtEl>
                                        <p:attrNameLst>
                                          <p:attrName>style.visibility</p:attrName>
                                        </p:attrNameLst>
                                      </p:cBhvr>
                                      <p:to>
                                        <p:strVal val="visible"/>
                                      </p:to>
                                    </p:set>
                                    <p:animEffect transition="in" filter="wipe(up)">
                                      <p:cBhvr>
                                        <p:cTn id="86" dur="500"/>
                                        <p:tgtEl>
                                          <p:spTgt spid="4"/>
                                        </p:tgtEl>
                                      </p:cBhvr>
                                    </p:animEffect>
                                  </p:childTnLst>
                                </p:cTn>
                              </p:par>
                              <p:par>
                                <p:cTn id="87" presetID="22" presetClass="entr" presetSubtype="1" fill="hold" nodeType="withEffect">
                                  <p:stCondLst>
                                    <p:cond delay="0"/>
                                  </p:stCondLst>
                                  <p:childTnLst>
                                    <p:set>
                                      <p:cBhvr>
                                        <p:cTn id="88" dur="1" fill="hold">
                                          <p:stCondLst>
                                            <p:cond delay="0"/>
                                          </p:stCondLst>
                                        </p:cTn>
                                        <p:tgtEl>
                                          <p:spTgt spid="6"/>
                                        </p:tgtEl>
                                        <p:attrNameLst>
                                          <p:attrName>style.visibility</p:attrName>
                                        </p:attrNameLst>
                                      </p:cBhvr>
                                      <p:to>
                                        <p:strVal val="visible"/>
                                      </p:to>
                                    </p:set>
                                    <p:animEffect transition="in" filter="wipe(up)">
                                      <p:cBhvr>
                                        <p:cTn id="89" dur="500"/>
                                        <p:tgtEl>
                                          <p:spTgt spid="6"/>
                                        </p:tgtEl>
                                      </p:cBhvr>
                                    </p:animEffect>
                                  </p:childTnLst>
                                </p:cTn>
                              </p:par>
                            </p:childTnLst>
                          </p:cTn>
                        </p:par>
                      </p:childTnLst>
                    </p:cTn>
                  </p:par>
                  <p:par>
                    <p:cTn id="90" fill="hold">
                      <p:stCondLst>
                        <p:cond delay="indefinite"/>
                      </p:stCondLst>
                      <p:childTnLst>
                        <p:par>
                          <p:cTn id="91" fill="hold">
                            <p:stCondLst>
                              <p:cond delay="0"/>
                            </p:stCondLst>
                            <p:childTnLst>
                              <p:par>
                                <p:cTn id="92" presetID="10" presetClass="exit" presetSubtype="0" fill="hold" nodeType="clickEffect">
                                  <p:stCondLst>
                                    <p:cond delay="0"/>
                                  </p:stCondLst>
                                  <p:childTnLst>
                                    <p:animEffect transition="out" filter="fade">
                                      <p:cBhvr>
                                        <p:cTn id="93" dur="500"/>
                                        <p:tgtEl>
                                          <p:spTgt spid="6"/>
                                        </p:tgtEl>
                                      </p:cBhvr>
                                    </p:animEffect>
                                    <p:set>
                                      <p:cBhvr>
                                        <p:cTn id="94" dur="1" fill="hold">
                                          <p:stCondLst>
                                            <p:cond delay="499"/>
                                          </p:stCondLst>
                                        </p:cTn>
                                        <p:tgtEl>
                                          <p:spTgt spid="6"/>
                                        </p:tgtEl>
                                        <p:attrNameLst>
                                          <p:attrName>style.visibility</p:attrName>
                                        </p:attrNameLst>
                                      </p:cBhvr>
                                      <p:to>
                                        <p:strVal val="hidden"/>
                                      </p:to>
                                    </p:set>
                                  </p:childTnLst>
                                </p:cTn>
                              </p:par>
                              <p:par>
                                <p:cTn id="95" presetID="10" presetClass="exit" presetSubtype="0" fill="hold" nodeType="withEffect">
                                  <p:stCondLst>
                                    <p:cond delay="0"/>
                                  </p:stCondLst>
                                  <p:childTnLst>
                                    <p:animEffect transition="out" filter="fade">
                                      <p:cBhvr>
                                        <p:cTn id="96" dur="500"/>
                                        <p:tgtEl>
                                          <p:spTgt spid="4"/>
                                        </p:tgtEl>
                                      </p:cBhvr>
                                    </p:animEffect>
                                    <p:set>
                                      <p:cBhvr>
                                        <p:cTn id="97" dur="1" fill="hold">
                                          <p:stCondLst>
                                            <p:cond delay="499"/>
                                          </p:stCondLst>
                                        </p:cTn>
                                        <p:tgtEl>
                                          <p:spTgt spid="4"/>
                                        </p:tgtEl>
                                        <p:attrNameLst>
                                          <p:attrName>style.visibility</p:attrName>
                                        </p:attrNameLst>
                                      </p:cBhvr>
                                      <p:to>
                                        <p:strVal val="hidden"/>
                                      </p:to>
                                    </p:set>
                                  </p:childTnLst>
                                </p:cTn>
                              </p:par>
                              <p:par>
                                <p:cTn id="98" presetID="42" presetClass="entr" presetSubtype="0" fill="hold" grpId="0" nodeType="withEffect">
                                  <p:stCondLst>
                                    <p:cond delay="0"/>
                                  </p:stCondLst>
                                  <p:childTnLst>
                                    <p:set>
                                      <p:cBhvr>
                                        <p:cTn id="99" dur="1" fill="hold">
                                          <p:stCondLst>
                                            <p:cond delay="0"/>
                                          </p:stCondLst>
                                        </p:cTn>
                                        <p:tgtEl>
                                          <p:spTgt spid="5">
                                            <p:graphicEl>
                                              <a:dgm id="{87E867A7-E565-4BE2-9767-81F32A248F8B}"/>
                                            </p:graphicEl>
                                          </p:spTgt>
                                        </p:tgtEl>
                                        <p:attrNameLst>
                                          <p:attrName>style.visibility</p:attrName>
                                        </p:attrNameLst>
                                      </p:cBhvr>
                                      <p:to>
                                        <p:strVal val="visible"/>
                                      </p:to>
                                    </p:set>
                                    <p:animEffect transition="in" filter="fade">
                                      <p:cBhvr>
                                        <p:cTn id="100" dur="1000"/>
                                        <p:tgtEl>
                                          <p:spTgt spid="5">
                                            <p:graphicEl>
                                              <a:dgm id="{87E867A7-E565-4BE2-9767-81F32A248F8B}"/>
                                            </p:graphicEl>
                                          </p:spTgt>
                                        </p:tgtEl>
                                      </p:cBhvr>
                                    </p:animEffect>
                                    <p:anim calcmode="lin" valueType="num">
                                      <p:cBhvr>
                                        <p:cTn id="101" dur="1000" fill="hold"/>
                                        <p:tgtEl>
                                          <p:spTgt spid="5">
                                            <p:graphicEl>
                                              <a:dgm id="{87E867A7-E565-4BE2-9767-81F32A248F8B}"/>
                                            </p:graphicEl>
                                          </p:spTgt>
                                        </p:tgtEl>
                                        <p:attrNameLst>
                                          <p:attrName>ppt_x</p:attrName>
                                        </p:attrNameLst>
                                      </p:cBhvr>
                                      <p:tavLst>
                                        <p:tav tm="0">
                                          <p:val>
                                            <p:strVal val="#ppt_x"/>
                                          </p:val>
                                        </p:tav>
                                        <p:tav tm="100000">
                                          <p:val>
                                            <p:strVal val="#ppt_x"/>
                                          </p:val>
                                        </p:tav>
                                      </p:tavLst>
                                    </p:anim>
                                    <p:anim calcmode="lin" valueType="num">
                                      <p:cBhvr>
                                        <p:cTn id="102" dur="1000" fill="hold"/>
                                        <p:tgtEl>
                                          <p:spTgt spid="5">
                                            <p:graphicEl>
                                              <a:dgm id="{87E867A7-E565-4BE2-9767-81F32A248F8B}"/>
                                            </p:graphicEl>
                                          </p:spTgt>
                                        </p:tgtEl>
                                        <p:attrNameLst>
                                          <p:attrName>ppt_y</p:attrName>
                                        </p:attrNameLst>
                                      </p:cBhvr>
                                      <p:tavLst>
                                        <p:tav tm="0">
                                          <p:val>
                                            <p:strVal val="#ppt_y+.1"/>
                                          </p:val>
                                        </p:tav>
                                        <p:tav tm="100000">
                                          <p:val>
                                            <p:strVal val="#ppt_y"/>
                                          </p:val>
                                        </p:tav>
                                      </p:tavLst>
                                    </p:anim>
                                  </p:childTnLst>
                                </p:cTn>
                              </p:par>
                              <p:par>
                                <p:cTn id="103" presetID="42" presetClass="entr" presetSubtype="0" fill="hold" grpId="0" nodeType="withEffect">
                                  <p:stCondLst>
                                    <p:cond delay="0"/>
                                  </p:stCondLst>
                                  <p:childTnLst>
                                    <p:set>
                                      <p:cBhvr>
                                        <p:cTn id="104" dur="1" fill="hold">
                                          <p:stCondLst>
                                            <p:cond delay="0"/>
                                          </p:stCondLst>
                                        </p:cTn>
                                        <p:tgtEl>
                                          <p:spTgt spid="5">
                                            <p:graphicEl>
                                              <a:dgm id="{2501A57A-5031-4958-9B84-E1D62CE600F1}"/>
                                            </p:graphicEl>
                                          </p:spTgt>
                                        </p:tgtEl>
                                        <p:attrNameLst>
                                          <p:attrName>style.visibility</p:attrName>
                                        </p:attrNameLst>
                                      </p:cBhvr>
                                      <p:to>
                                        <p:strVal val="visible"/>
                                      </p:to>
                                    </p:set>
                                    <p:animEffect transition="in" filter="fade">
                                      <p:cBhvr>
                                        <p:cTn id="105" dur="1000"/>
                                        <p:tgtEl>
                                          <p:spTgt spid="5">
                                            <p:graphicEl>
                                              <a:dgm id="{2501A57A-5031-4958-9B84-E1D62CE600F1}"/>
                                            </p:graphicEl>
                                          </p:spTgt>
                                        </p:tgtEl>
                                      </p:cBhvr>
                                    </p:animEffect>
                                    <p:anim calcmode="lin" valueType="num">
                                      <p:cBhvr>
                                        <p:cTn id="106" dur="1000" fill="hold"/>
                                        <p:tgtEl>
                                          <p:spTgt spid="5">
                                            <p:graphicEl>
                                              <a:dgm id="{2501A57A-5031-4958-9B84-E1D62CE600F1}"/>
                                            </p:graphicEl>
                                          </p:spTgt>
                                        </p:tgtEl>
                                        <p:attrNameLst>
                                          <p:attrName>ppt_x</p:attrName>
                                        </p:attrNameLst>
                                      </p:cBhvr>
                                      <p:tavLst>
                                        <p:tav tm="0">
                                          <p:val>
                                            <p:strVal val="#ppt_x"/>
                                          </p:val>
                                        </p:tav>
                                        <p:tav tm="100000">
                                          <p:val>
                                            <p:strVal val="#ppt_x"/>
                                          </p:val>
                                        </p:tav>
                                      </p:tavLst>
                                    </p:anim>
                                    <p:anim calcmode="lin" valueType="num">
                                      <p:cBhvr>
                                        <p:cTn id="107" dur="1000" fill="hold"/>
                                        <p:tgtEl>
                                          <p:spTgt spid="5">
                                            <p:graphicEl>
                                              <a:dgm id="{2501A57A-5031-4958-9B84-E1D62CE600F1}"/>
                                            </p:graphicEl>
                                          </p:spTgt>
                                        </p:tgtEl>
                                        <p:attrNameLst>
                                          <p:attrName>ppt_y</p:attrName>
                                        </p:attrNameLst>
                                      </p:cBhvr>
                                      <p:tavLst>
                                        <p:tav tm="0">
                                          <p:val>
                                            <p:strVal val="#ppt_y+.1"/>
                                          </p:val>
                                        </p:tav>
                                        <p:tav tm="100000">
                                          <p:val>
                                            <p:strVal val="#ppt_y"/>
                                          </p:val>
                                        </p:tav>
                                      </p:tavLst>
                                    </p:anim>
                                  </p:childTnLst>
                                </p:cTn>
                              </p:par>
                              <p:par>
                                <p:cTn id="108" presetID="42" presetClass="entr" presetSubtype="0" fill="hold" grpId="0" nodeType="withEffect">
                                  <p:stCondLst>
                                    <p:cond delay="0"/>
                                  </p:stCondLst>
                                  <p:childTnLst>
                                    <p:set>
                                      <p:cBhvr>
                                        <p:cTn id="109" dur="1" fill="hold">
                                          <p:stCondLst>
                                            <p:cond delay="0"/>
                                          </p:stCondLst>
                                        </p:cTn>
                                        <p:tgtEl>
                                          <p:spTgt spid="5">
                                            <p:graphicEl>
                                              <a:dgm id="{DA9A8588-1D8E-4568-BBAC-E1BD53684308}"/>
                                            </p:graphicEl>
                                          </p:spTgt>
                                        </p:tgtEl>
                                        <p:attrNameLst>
                                          <p:attrName>style.visibility</p:attrName>
                                        </p:attrNameLst>
                                      </p:cBhvr>
                                      <p:to>
                                        <p:strVal val="visible"/>
                                      </p:to>
                                    </p:set>
                                    <p:animEffect transition="in" filter="fade">
                                      <p:cBhvr>
                                        <p:cTn id="110" dur="1000"/>
                                        <p:tgtEl>
                                          <p:spTgt spid="5">
                                            <p:graphicEl>
                                              <a:dgm id="{DA9A8588-1D8E-4568-BBAC-E1BD53684308}"/>
                                            </p:graphicEl>
                                          </p:spTgt>
                                        </p:tgtEl>
                                      </p:cBhvr>
                                    </p:animEffect>
                                    <p:anim calcmode="lin" valueType="num">
                                      <p:cBhvr>
                                        <p:cTn id="111" dur="1000" fill="hold"/>
                                        <p:tgtEl>
                                          <p:spTgt spid="5">
                                            <p:graphicEl>
                                              <a:dgm id="{DA9A8588-1D8E-4568-BBAC-E1BD53684308}"/>
                                            </p:graphicEl>
                                          </p:spTgt>
                                        </p:tgtEl>
                                        <p:attrNameLst>
                                          <p:attrName>ppt_x</p:attrName>
                                        </p:attrNameLst>
                                      </p:cBhvr>
                                      <p:tavLst>
                                        <p:tav tm="0">
                                          <p:val>
                                            <p:strVal val="#ppt_x"/>
                                          </p:val>
                                        </p:tav>
                                        <p:tav tm="100000">
                                          <p:val>
                                            <p:strVal val="#ppt_x"/>
                                          </p:val>
                                        </p:tav>
                                      </p:tavLst>
                                    </p:anim>
                                    <p:anim calcmode="lin" valueType="num">
                                      <p:cBhvr>
                                        <p:cTn id="112" dur="1000" fill="hold"/>
                                        <p:tgtEl>
                                          <p:spTgt spid="5">
                                            <p:graphicEl>
                                              <a:dgm id="{DA9A8588-1D8E-4568-BBAC-E1BD53684308}"/>
                                            </p:graphicEl>
                                          </p:spTgt>
                                        </p:tgtEl>
                                        <p:attrNameLst>
                                          <p:attrName>ppt_y</p:attrName>
                                        </p:attrNameLst>
                                      </p:cBhvr>
                                      <p:tavLst>
                                        <p:tav tm="0">
                                          <p:val>
                                            <p:strVal val="#ppt_y+.1"/>
                                          </p:val>
                                        </p:tav>
                                        <p:tav tm="100000">
                                          <p:val>
                                            <p:strVal val="#ppt_y"/>
                                          </p:val>
                                        </p:tav>
                                      </p:tavLst>
                                    </p:anim>
                                  </p:childTnLst>
                                </p:cTn>
                              </p:par>
                            </p:childTnLst>
                          </p:cTn>
                        </p:par>
                      </p:childTnLst>
                    </p:cTn>
                  </p:par>
                  <p:par>
                    <p:cTn id="113" fill="hold">
                      <p:stCondLst>
                        <p:cond delay="indefinite"/>
                      </p:stCondLst>
                      <p:childTnLst>
                        <p:par>
                          <p:cTn id="114" fill="hold">
                            <p:stCondLst>
                              <p:cond delay="0"/>
                            </p:stCondLst>
                            <p:childTnLst>
                              <p:par>
                                <p:cTn id="115" presetID="22" presetClass="entr" presetSubtype="1" fill="hold" nodeType="clickEffect">
                                  <p:stCondLst>
                                    <p:cond delay="0"/>
                                  </p:stCondLst>
                                  <p:childTnLst>
                                    <p:set>
                                      <p:cBhvr>
                                        <p:cTn id="116" dur="1" fill="hold">
                                          <p:stCondLst>
                                            <p:cond delay="0"/>
                                          </p:stCondLst>
                                        </p:cTn>
                                        <p:tgtEl>
                                          <p:spTgt spid="11"/>
                                        </p:tgtEl>
                                        <p:attrNameLst>
                                          <p:attrName>style.visibility</p:attrName>
                                        </p:attrNameLst>
                                      </p:cBhvr>
                                      <p:to>
                                        <p:strVal val="visible"/>
                                      </p:to>
                                    </p:set>
                                    <p:animEffect transition="in" filter="wipe(up)">
                                      <p:cBhvr>
                                        <p:cTn id="117" dur="500"/>
                                        <p:tgtEl>
                                          <p:spTgt spid="11"/>
                                        </p:tgtEl>
                                      </p:cBhvr>
                                    </p:animEffect>
                                  </p:childTnLst>
                                </p:cTn>
                              </p:par>
                            </p:childTnLst>
                          </p:cTn>
                        </p:par>
                      </p:childTnLst>
                    </p:cTn>
                  </p:par>
                  <p:par>
                    <p:cTn id="118" fill="hold">
                      <p:stCondLst>
                        <p:cond delay="indefinite"/>
                      </p:stCondLst>
                      <p:childTnLst>
                        <p:par>
                          <p:cTn id="119" fill="hold">
                            <p:stCondLst>
                              <p:cond delay="0"/>
                            </p:stCondLst>
                            <p:childTnLst>
                              <p:par>
                                <p:cTn id="120" presetID="10" presetClass="exit" presetSubtype="0" fill="hold" nodeType="clickEffect">
                                  <p:stCondLst>
                                    <p:cond delay="0"/>
                                  </p:stCondLst>
                                  <p:childTnLst>
                                    <p:animEffect transition="out" filter="fade">
                                      <p:cBhvr>
                                        <p:cTn id="121" dur="500"/>
                                        <p:tgtEl>
                                          <p:spTgt spid="11"/>
                                        </p:tgtEl>
                                      </p:cBhvr>
                                    </p:animEffect>
                                    <p:set>
                                      <p:cBhvr>
                                        <p:cTn id="122" dur="1" fill="hold">
                                          <p:stCondLst>
                                            <p:cond delay="499"/>
                                          </p:stCondLst>
                                        </p:cTn>
                                        <p:tgtEl>
                                          <p:spTgt spid="11"/>
                                        </p:tgtEl>
                                        <p:attrNameLst>
                                          <p:attrName>style.visibility</p:attrName>
                                        </p:attrNameLst>
                                      </p:cBhvr>
                                      <p:to>
                                        <p:strVal val="hidden"/>
                                      </p:to>
                                    </p:set>
                                  </p:childTnLst>
                                </p:cTn>
                              </p:par>
                              <p:par>
                                <p:cTn id="123" presetID="10" presetClass="entr" presetSubtype="0" fill="hold" grpId="0" nodeType="withEffect">
                                  <p:stCondLst>
                                    <p:cond delay="0"/>
                                  </p:stCondLst>
                                  <p:childTnLst>
                                    <p:set>
                                      <p:cBhvr>
                                        <p:cTn id="124" dur="1" fill="hold">
                                          <p:stCondLst>
                                            <p:cond delay="0"/>
                                          </p:stCondLst>
                                        </p:cTn>
                                        <p:tgtEl>
                                          <p:spTgt spid="9"/>
                                        </p:tgtEl>
                                        <p:attrNameLst>
                                          <p:attrName>style.visibility</p:attrName>
                                        </p:attrNameLst>
                                      </p:cBhvr>
                                      <p:to>
                                        <p:strVal val="visible"/>
                                      </p:to>
                                    </p:set>
                                    <p:animEffect transition="in" filter="fade">
                                      <p:cBhvr>
                                        <p:cTn id="125" dur="500"/>
                                        <p:tgtEl>
                                          <p:spTgt spid="9"/>
                                        </p:tgtEl>
                                      </p:cBhvr>
                                    </p:animEffect>
                                  </p:childTnLst>
                                </p:cTn>
                              </p:par>
                              <p:par>
                                <p:cTn id="126" presetID="10" presetClass="entr" presetSubtype="0" fill="hold" nodeType="withEffect">
                                  <p:stCondLst>
                                    <p:cond delay="0"/>
                                  </p:stCondLst>
                                  <p:childTnLst>
                                    <p:set>
                                      <p:cBhvr>
                                        <p:cTn id="127" dur="1" fill="hold">
                                          <p:stCondLst>
                                            <p:cond delay="0"/>
                                          </p:stCondLst>
                                        </p:cTn>
                                        <p:tgtEl>
                                          <p:spTgt spid="10"/>
                                        </p:tgtEl>
                                        <p:attrNameLst>
                                          <p:attrName>style.visibility</p:attrName>
                                        </p:attrNameLst>
                                      </p:cBhvr>
                                      <p:to>
                                        <p:strVal val="visible"/>
                                      </p:to>
                                    </p:set>
                                    <p:animEffect transition="in" filter="fade">
                                      <p:cBhvr>
                                        <p:cTn id="12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uiExpand="1">
        <p:bldSub>
          <a:bldDgm bld="one"/>
        </p:bldSub>
      </p:bldGraphic>
      <p:bldP spid="9" grpId="0"/>
    </p:bldLst>
  </p:timing>
  <p:extLst>
    <p:ext uri="{6950BFC3-D8DA-4A85-94F7-54DA5524770B}">
      <p188:commentRel xmlns:p188="http://schemas.microsoft.com/office/powerpoint/2018/8/main" r:id="rId2"/>
    </p:ext>
  </p:extLst>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491F5AE-CFA0-A3C3-7696-A4069B540604}"/>
              </a:ext>
            </a:extLst>
          </p:cNvPr>
          <p:cNvSpPr>
            <a:spLocks noGrp="1"/>
          </p:cNvSpPr>
          <p:nvPr>
            <p:ph type="title"/>
          </p:nvPr>
        </p:nvSpPr>
        <p:spPr/>
        <p:txBody>
          <a:bodyPr/>
          <a:lstStyle/>
          <a:p>
            <a:pPr algn="ctr"/>
            <a:r>
              <a:rPr lang="it-IT" b="1" err="1">
                <a:latin typeface="Century Gothic" panose="020B0502020202020204" pitchFamily="34" charset="0"/>
                <a:ea typeface="Calibri Light"/>
                <a:cs typeface="Calibri Light"/>
              </a:rPr>
              <a:t>Philosophical</a:t>
            </a:r>
            <a:r>
              <a:rPr lang="it-IT">
                <a:latin typeface="Century Gothic" panose="020B0502020202020204" pitchFamily="34" charset="0"/>
                <a:ea typeface="Calibri Light"/>
                <a:cs typeface="Calibri Light"/>
              </a:rPr>
              <a:t> and </a:t>
            </a:r>
            <a:r>
              <a:rPr lang="it-IT" b="1" err="1">
                <a:latin typeface="Century Gothic" panose="020B0502020202020204" pitchFamily="34" charset="0"/>
                <a:ea typeface="Calibri Light"/>
                <a:cs typeface="Calibri Light"/>
              </a:rPr>
              <a:t>legal</a:t>
            </a:r>
            <a:r>
              <a:rPr lang="it-IT" b="1">
                <a:latin typeface="Century Gothic" panose="020B0502020202020204" pitchFamily="34" charset="0"/>
                <a:ea typeface="Calibri Light"/>
                <a:cs typeface="Calibri Light"/>
              </a:rPr>
              <a:t> </a:t>
            </a:r>
            <a:r>
              <a:rPr lang="it-IT" b="1" err="1">
                <a:latin typeface="Century Gothic" panose="020B0502020202020204" pitchFamily="34" charset="0"/>
                <a:ea typeface="Calibri Light"/>
                <a:cs typeface="Calibri Light"/>
              </a:rPr>
              <a:t>overview</a:t>
            </a:r>
            <a:r>
              <a:rPr lang="it-IT" b="1">
                <a:latin typeface="Century Gothic" panose="020B0502020202020204" pitchFamily="34" charset="0"/>
                <a:ea typeface="Calibri Light"/>
                <a:cs typeface="Calibri Light"/>
              </a:rPr>
              <a:t> </a:t>
            </a:r>
            <a:r>
              <a:rPr lang="it-IT">
                <a:latin typeface="Century Gothic" panose="020B0502020202020204" pitchFamily="34" charset="0"/>
                <a:ea typeface="Calibri Light"/>
                <a:cs typeface="Calibri Light"/>
              </a:rPr>
              <a:t>of </a:t>
            </a:r>
            <a:r>
              <a:rPr lang="it-IT" b="1" err="1">
                <a:solidFill>
                  <a:srgbClr val="258BA1"/>
                </a:solidFill>
                <a:latin typeface="Century Gothic" panose="020B0502020202020204" pitchFamily="34" charset="0"/>
                <a:ea typeface="Calibri Light"/>
                <a:cs typeface="Calibri Light"/>
              </a:rPr>
              <a:t>medical</a:t>
            </a:r>
            <a:r>
              <a:rPr lang="it-IT" b="1">
                <a:solidFill>
                  <a:srgbClr val="258BA1"/>
                </a:solidFill>
                <a:latin typeface="Century Gothic" panose="020B0502020202020204" pitchFamily="34" charset="0"/>
                <a:ea typeface="Calibri Light"/>
                <a:cs typeface="Calibri Light"/>
              </a:rPr>
              <a:t> privacy</a:t>
            </a:r>
          </a:p>
        </p:txBody>
      </p:sp>
      <p:sp>
        <p:nvSpPr>
          <p:cNvPr id="3" name="Segnaposto contenuto 2">
            <a:extLst>
              <a:ext uri="{FF2B5EF4-FFF2-40B4-BE49-F238E27FC236}">
                <a16:creationId xmlns:a16="http://schemas.microsoft.com/office/drawing/2014/main" id="{C2CF324A-9517-3EFB-8A56-9CA1BD8C7D24}"/>
              </a:ext>
            </a:extLst>
          </p:cNvPr>
          <p:cNvSpPr>
            <a:spLocks noGrp="1"/>
          </p:cNvSpPr>
          <p:nvPr>
            <p:ph idx="1"/>
          </p:nvPr>
        </p:nvSpPr>
        <p:spPr>
          <a:xfrm>
            <a:off x="1489888" y="3012379"/>
            <a:ext cx="6004560" cy="2125343"/>
          </a:xfrm>
        </p:spPr>
        <p:txBody>
          <a:bodyPr vert="horz" lIns="91440" tIns="45720" rIns="91440" bIns="45720" rtlCol="0" anchor="t">
            <a:normAutofit lnSpcReduction="10000"/>
          </a:bodyPr>
          <a:lstStyle/>
          <a:p>
            <a:pPr>
              <a:buFont typeface="Wingdings" panose="05000000000000000000" pitchFamily="2" charset="2"/>
              <a:buChar char="§"/>
            </a:pPr>
            <a:r>
              <a:rPr lang="it-IT" sz="2400">
                <a:latin typeface="Century Gothic" panose="020B0502020202020204" pitchFamily="34" charset="0"/>
                <a:cs typeface="Arial"/>
              </a:rPr>
              <a:t>They </a:t>
            </a:r>
            <a:r>
              <a:rPr lang="it-IT" sz="2400" err="1">
                <a:latin typeface="Century Gothic" panose="020B0502020202020204" pitchFamily="34" charset="0"/>
                <a:cs typeface="Arial"/>
              </a:rPr>
              <a:t>argue</a:t>
            </a:r>
            <a:r>
              <a:rPr lang="it-IT" sz="2400">
                <a:latin typeface="Century Gothic" panose="020B0502020202020204" pitchFamily="34" charset="0"/>
                <a:cs typeface="Arial"/>
              </a:rPr>
              <a:t> that preventive medicine, </a:t>
            </a:r>
            <a:r>
              <a:rPr lang="it-IT" sz="2400" err="1">
                <a:latin typeface="Century Gothic" panose="020B0502020202020204" pitchFamily="34" charset="0"/>
                <a:cs typeface="Arial"/>
              </a:rPr>
              <a:t>early</a:t>
            </a:r>
            <a:r>
              <a:rPr lang="it-IT" sz="2400">
                <a:latin typeface="Century Gothic" panose="020B0502020202020204" pitchFamily="34" charset="0"/>
                <a:cs typeface="Arial"/>
              </a:rPr>
              <a:t> </a:t>
            </a:r>
            <a:r>
              <a:rPr lang="it-IT" sz="2400" err="1">
                <a:latin typeface="Century Gothic" panose="020B0502020202020204" pitchFamily="34" charset="0"/>
                <a:cs typeface="Arial"/>
              </a:rPr>
              <a:t>diagnosis</a:t>
            </a:r>
            <a:r>
              <a:rPr lang="it-IT" sz="2400">
                <a:latin typeface="Century Gothic" panose="020B0502020202020204" pitchFamily="34" charset="0"/>
                <a:cs typeface="Arial"/>
              </a:rPr>
              <a:t> and treatment </a:t>
            </a:r>
            <a:r>
              <a:rPr lang="it-IT" sz="2400" err="1">
                <a:latin typeface="Century Gothic" panose="020B0502020202020204" pitchFamily="34" charset="0"/>
                <a:cs typeface="Arial"/>
              </a:rPr>
              <a:t>save</a:t>
            </a:r>
            <a:r>
              <a:rPr lang="it-IT" sz="2400">
                <a:latin typeface="Century Gothic" panose="020B0502020202020204" pitchFamily="34" charset="0"/>
                <a:cs typeface="Arial"/>
              </a:rPr>
              <a:t> human </a:t>
            </a:r>
            <a:r>
              <a:rPr lang="it-IT" sz="2400" err="1">
                <a:latin typeface="Century Gothic" panose="020B0502020202020204" pitchFamily="34" charset="0"/>
                <a:cs typeface="Arial"/>
              </a:rPr>
              <a:t>lives</a:t>
            </a:r>
            <a:r>
              <a:rPr lang="it-IT" sz="2400">
                <a:latin typeface="Century Gothic" panose="020B0502020202020204" pitchFamily="34" charset="0"/>
                <a:cs typeface="Arial"/>
              </a:rPr>
              <a:t> and money.</a:t>
            </a:r>
          </a:p>
          <a:p>
            <a:pPr>
              <a:buFont typeface="Wingdings" panose="05000000000000000000" pitchFamily="2" charset="2"/>
              <a:buChar char="§"/>
            </a:pPr>
            <a:r>
              <a:rPr lang="it-IT" sz="2400" err="1">
                <a:latin typeface="Century Gothic" panose="020B0502020202020204" pitchFamily="34" charset="0"/>
                <a:cs typeface="Arial"/>
              </a:rPr>
              <a:t>Individuals</a:t>
            </a:r>
            <a:r>
              <a:rPr lang="it-IT" sz="2400">
                <a:latin typeface="Century Gothic" panose="020B0502020202020204" pitchFamily="34" charset="0"/>
                <a:cs typeface="Arial"/>
              </a:rPr>
              <a:t> </a:t>
            </a:r>
            <a:r>
              <a:rPr lang="it-IT" sz="2400" err="1">
                <a:latin typeface="Century Gothic" panose="020B0502020202020204" pitchFamily="34" charset="0"/>
                <a:cs typeface="Arial"/>
              </a:rPr>
              <a:t>will</a:t>
            </a:r>
            <a:r>
              <a:rPr lang="it-IT" sz="2400">
                <a:latin typeface="Century Gothic" panose="020B0502020202020204" pitchFamily="34" charset="0"/>
                <a:cs typeface="Arial"/>
              </a:rPr>
              <a:t> be more </a:t>
            </a:r>
            <a:r>
              <a:rPr lang="it-IT" sz="2400" err="1">
                <a:latin typeface="Century Gothic" panose="020B0502020202020204" pitchFamily="34" charset="0"/>
                <a:cs typeface="Arial"/>
              </a:rPr>
              <a:t>inclined</a:t>
            </a:r>
            <a:r>
              <a:rPr lang="it-IT" sz="2400">
                <a:latin typeface="Century Gothic" panose="020B0502020202020204" pitchFamily="34" charset="0"/>
                <a:cs typeface="Arial"/>
              </a:rPr>
              <a:t> to get </a:t>
            </a:r>
            <a:r>
              <a:rPr lang="it-IT" sz="2400" err="1">
                <a:latin typeface="Century Gothic" panose="020B0502020202020204" pitchFamily="34" charset="0"/>
                <a:cs typeface="Arial"/>
              </a:rPr>
              <a:t>medical</a:t>
            </a:r>
            <a:r>
              <a:rPr lang="it-IT" sz="2400">
                <a:latin typeface="Century Gothic" panose="020B0502020202020204" pitchFamily="34" charset="0"/>
                <a:cs typeface="Arial"/>
              </a:rPr>
              <a:t> </a:t>
            </a:r>
            <a:r>
              <a:rPr lang="it-IT" sz="2400" err="1">
                <a:latin typeface="Century Gothic" panose="020B0502020202020204" pitchFamily="34" charset="0"/>
                <a:cs typeface="Arial"/>
              </a:rPr>
              <a:t>attention</a:t>
            </a:r>
            <a:r>
              <a:rPr lang="it-IT" sz="2400">
                <a:latin typeface="Century Gothic" panose="020B0502020202020204" pitchFamily="34" charset="0"/>
                <a:cs typeface="Arial"/>
              </a:rPr>
              <a:t> </a:t>
            </a:r>
            <a:r>
              <a:rPr lang="it-IT" sz="2400" err="1">
                <a:latin typeface="Century Gothic" panose="020B0502020202020204" pitchFamily="34" charset="0"/>
                <a:cs typeface="Arial"/>
              </a:rPr>
              <a:t>if</a:t>
            </a:r>
            <a:r>
              <a:rPr lang="it-IT" sz="2400">
                <a:latin typeface="Century Gothic" panose="020B0502020202020204" pitchFamily="34" charset="0"/>
                <a:cs typeface="Arial"/>
              </a:rPr>
              <a:t> they </a:t>
            </a:r>
            <a:r>
              <a:rPr lang="it-IT" sz="2400" err="1">
                <a:latin typeface="Century Gothic" panose="020B0502020202020204" pitchFamily="34" charset="0"/>
                <a:cs typeface="Arial"/>
              </a:rPr>
              <a:t>believe</a:t>
            </a:r>
            <a:r>
              <a:rPr lang="it-IT" sz="2400">
                <a:latin typeface="Century Gothic" panose="020B0502020202020204" pitchFamily="34" charset="0"/>
                <a:cs typeface="Arial"/>
              </a:rPr>
              <a:t> they can do so </a:t>
            </a:r>
            <a:r>
              <a:rPr lang="it-IT" sz="2400" err="1">
                <a:latin typeface="Century Gothic" panose="020B0502020202020204" pitchFamily="34" charset="0"/>
                <a:cs typeface="Arial"/>
              </a:rPr>
              <a:t>privately</a:t>
            </a:r>
            <a:r>
              <a:rPr lang="it-IT" sz="2400">
                <a:latin typeface="Century Gothic" panose="020B0502020202020204" pitchFamily="34" charset="0"/>
                <a:cs typeface="Arial"/>
              </a:rPr>
              <a:t>.</a:t>
            </a:r>
          </a:p>
        </p:txBody>
      </p:sp>
      <p:pic>
        <p:nvPicPr>
          <p:cNvPr id="7170" name="Picture 2" descr="140+ Medical Records Privacy Illustrations, Royalty-Free Vector Graphics &amp;  Clip Art - iStock">
            <a:extLst>
              <a:ext uri="{FF2B5EF4-FFF2-40B4-BE49-F238E27FC236}">
                <a16:creationId xmlns:a16="http://schemas.microsoft.com/office/drawing/2014/main" id="{417C22F8-DF87-C58C-854E-7FC08170602C}"/>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8720" b="89796" l="5556" r="99020">
                        <a14:foregroundMark x1="5556" y1="58998" x2="5556" y2="58998"/>
                        <a14:foregroundMark x1="36601" y1="8720" x2="36601" y2="8720"/>
                        <a14:foregroundMark x1="87745" y1="61596" x2="87745" y2="61596"/>
                        <a14:foregroundMark x1="99020" y1="56215" x2="99020" y2="56215"/>
                        <a14:foregroundMark x1="34314" y1="89425" x2="34314" y2="89425"/>
                      </a14:backgroundRemoval>
                    </a14:imgEffect>
                    <a14:imgEffect>
                      <a14:sharpenSoften amount="25000"/>
                    </a14:imgEffect>
                    <a14:imgEffect>
                      <a14:colorTemperature colorTemp="5300"/>
                    </a14:imgEffect>
                    <a14:imgEffect>
                      <a14:brightnessContrast contrast="-20000"/>
                    </a14:imgEffect>
                  </a14:imgLayer>
                </a14:imgProps>
              </a:ext>
              <a:ext uri="{28A0092B-C50C-407E-A947-70E740481C1C}">
                <a14:useLocalDpi xmlns:a14="http://schemas.microsoft.com/office/drawing/2010/main" val="0"/>
              </a:ext>
            </a:extLst>
          </a:blip>
          <a:srcRect/>
          <a:stretch>
            <a:fillRect/>
          </a:stretch>
        </p:blipFill>
        <p:spPr bwMode="auto">
          <a:xfrm>
            <a:off x="8146135" y="1340108"/>
            <a:ext cx="3797515" cy="3344543"/>
          </a:xfrm>
          <a:prstGeom prst="rect">
            <a:avLst/>
          </a:prstGeom>
          <a:noFill/>
          <a:extLst>
            <a:ext uri="{909E8E84-426E-40DD-AFC4-6F175D3DCCD1}">
              <a14:hiddenFill xmlns:a14="http://schemas.microsoft.com/office/drawing/2010/main">
                <a:solidFill>
                  <a:srgbClr val="FFFFFF"/>
                </a:solidFill>
              </a14:hiddenFill>
            </a:ext>
          </a:extLst>
        </p:spPr>
      </p:pic>
      <p:sp>
        <p:nvSpPr>
          <p:cNvPr id="4" name="CasellaDiTesto 3">
            <a:extLst>
              <a:ext uri="{FF2B5EF4-FFF2-40B4-BE49-F238E27FC236}">
                <a16:creationId xmlns:a16="http://schemas.microsoft.com/office/drawing/2014/main" id="{5455FBCF-899C-745B-E4E9-3388AC897054}"/>
              </a:ext>
            </a:extLst>
          </p:cNvPr>
          <p:cNvSpPr txBox="1"/>
          <p:nvPr/>
        </p:nvSpPr>
        <p:spPr>
          <a:xfrm>
            <a:off x="838200" y="5073885"/>
            <a:ext cx="10723880" cy="1569660"/>
          </a:xfrm>
          <a:prstGeom prst="rect">
            <a:avLst/>
          </a:prstGeom>
          <a:noFill/>
        </p:spPr>
        <p:txBody>
          <a:bodyPr wrap="square" rtlCol="0">
            <a:spAutoFit/>
          </a:bodyPr>
          <a:lstStyle/>
          <a:p>
            <a:pPr algn="ctr"/>
            <a:r>
              <a:rPr lang="it-IT" sz="2400" i="1">
                <a:latin typeface="Century Gothic" panose="020B0502020202020204" pitchFamily="34" charset="0"/>
                <a:cs typeface="Arial"/>
              </a:rPr>
              <a:t>"Policy </a:t>
            </a:r>
            <a:r>
              <a:rPr lang="it-IT" sz="2400" i="1" err="1">
                <a:latin typeface="Century Gothic" panose="020B0502020202020204" pitchFamily="34" charset="0"/>
                <a:cs typeface="Arial"/>
              </a:rPr>
              <a:t>experts</a:t>
            </a:r>
            <a:r>
              <a:rPr lang="it-IT" sz="2400" i="1">
                <a:latin typeface="Century Gothic" panose="020B0502020202020204" pitchFamily="34" charset="0"/>
                <a:cs typeface="Arial"/>
              </a:rPr>
              <a:t> </a:t>
            </a:r>
            <a:r>
              <a:rPr lang="it-IT" sz="2400" i="1" err="1">
                <a:latin typeface="Century Gothic" panose="020B0502020202020204" pitchFamily="34" charset="0"/>
                <a:cs typeface="Arial"/>
              </a:rPr>
              <a:t>maintain</a:t>
            </a:r>
            <a:r>
              <a:rPr lang="it-IT" sz="2400" i="1">
                <a:latin typeface="Century Gothic" panose="020B0502020202020204" pitchFamily="34" charset="0"/>
                <a:cs typeface="Arial"/>
              </a:rPr>
              <a:t> that the cost of health care and insurance </a:t>
            </a:r>
            <a:r>
              <a:rPr lang="it-IT" sz="2400" i="1" err="1">
                <a:latin typeface="Century Gothic" panose="020B0502020202020204" pitchFamily="34" charset="0"/>
                <a:cs typeface="Arial"/>
              </a:rPr>
              <a:t>would</a:t>
            </a:r>
            <a:r>
              <a:rPr lang="it-IT" sz="2400" i="1">
                <a:latin typeface="Century Gothic" panose="020B0502020202020204" pitchFamily="34" charset="0"/>
                <a:cs typeface="Arial"/>
              </a:rPr>
              <a:t> be </a:t>
            </a:r>
            <a:r>
              <a:rPr lang="it-IT" sz="2400" i="1" err="1">
                <a:latin typeface="Century Gothic" panose="020B0502020202020204" pitchFamily="34" charset="0"/>
                <a:cs typeface="Arial"/>
              </a:rPr>
              <a:t>considerably</a:t>
            </a:r>
            <a:r>
              <a:rPr lang="it-IT" sz="2400" i="1">
                <a:latin typeface="Century Gothic" panose="020B0502020202020204" pitchFamily="34" charset="0"/>
                <a:cs typeface="Arial"/>
              </a:rPr>
              <a:t> </a:t>
            </a:r>
            <a:r>
              <a:rPr lang="it-IT" sz="2400" i="1" err="1">
                <a:latin typeface="Century Gothic" panose="020B0502020202020204" pitchFamily="34" charset="0"/>
                <a:cs typeface="Arial"/>
              </a:rPr>
              <a:t>higher</a:t>
            </a:r>
            <a:r>
              <a:rPr lang="it-IT" sz="2400" i="1">
                <a:latin typeface="Century Gothic" panose="020B0502020202020204" pitchFamily="34" charset="0"/>
                <a:cs typeface="Arial"/>
              </a:rPr>
              <a:t> </a:t>
            </a:r>
            <a:r>
              <a:rPr lang="it-IT" sz="2400" i="1" err="1">
                <a:latin typeface="Century Gothic" panose="020B0502020202020204" pitchFamily="34" charset="0"/>
                <a:cs typeface="Arial"/>
              </a:rPr>
              <a:t>if</a:t>
            </a:r>
            <a:r>
              <a:rPr lang="it-IT" sz="2400" i="1">
                <a:latin typeface="Century Gothic" panose="020B0502020202020204" pitchFamily="34" charset="0"/>
                <a:cs typeface="Arial"/>
              </a:rPr>
              <a:t> people </a:t>
            </a:r>
            <a:r>
              <a:rPr lang="it-IT" sz="2400" i="1" err="1">
                <a:latin typeface="Century Gothic" panose="020B0502020202020204" pitchFamily="34" charset="0"/>
                <a:cs typeface="Arial"/>
              </a:rPr>
              <a:t>avoided</a:t>
            </a:r>
            <a:r>
              <a:rPr lang="it-IT" sz="2400" i="1">
                <a:latin typeface="Century Gothic" panose="020B0502020202020204" pitchFamily="34" charset="0"/>
                <a:cs typeface="Arial"/>
              </a:rPr>
              <a:t> routine check-ups and prompt </a:t>
            </a:r>
            <a:r>
              <a:rPr lang="it-IT" sz="2400" i="1" err="1">
                <a:latin typeface="Century Gothic" panose="020B0502020202020204" pitchFamily="34" charset="0"/>
                <a:cs typeface="Arial"/>
              </a:rPr>
              <a:t>medical</a:t>
            </a:r>
            <a:r>
              <a:rPr lang="it-IT" sz="2400" i="1">
                <a:latin typeface="Century Gothic" panose="020B0502020202020204" pitchFamily="34" charset="0"/>
                <a:cs typeface="Arial"/>
              </a:rPr>
              <a:t> </a:t>
            </a:r>
            <a:r>
              <a:rPr lang="it-IT" sz="2400" i="1" err="1">
                <a:latin typeface="Century Gothic" panose="020B0502020202020204" pitchFamily="34" charset="0"/>
                <a:cs typeface="Arial"/>
              </a:rPr>
              <a:t>attention</a:t>
            </a:r>
            <a:r>
              <a:rPr lang="it-IT" sz="2400" i="1">
                <a:latin typeface="Century Gothic" panose="020B0502020202020204" pitchFamily="34" charset="0"/>
                <a:cs typeface="Arial"/>
              </a:rPr>
              <a:t> because </a:t>
            </a:r>
            <a:r>
              <a:rPr lang="it-IT" sz="2400" i="1" err="1">
                <a:latin typeface="Century Gothic" panose="020B0502020202020204" pitchFamily="34" charset="0"/>
                <a:cs typeface="Arial"/>
              </a:rPr>
              <a:t>confidentiality</a:t>
            </a:r>
            <a:r>
              <a:rPr lang="it-IT" sz="2400" i="1">
                <a:latin typeface="Century Gothic" panose="020B0502020202020204" pitchFamily="34" charset="0"/>
                <a:cs typeface="Arial"/>
              </a:rPr>
              <a:t> </a:t>
            </a:r>
            <a:r>
              <a:rPr lang="it-IT" sz="2400" i="1" err="1">
                <a:latin typeface="Century Gothic" panose="020B0502020202020204" pitchFamily="34" charset="0"/>
                <a:cs typeface="Arial"/>
              </a:rPr>
              <a:t>was</a:t>
            </a:r>
            <a:r>
              <a:rPr lang="it-IT" sz="2400" i="1">
                <a:latin typeface="Century Gothic" panose="020B0502020202020204" pitchFamily="34" charset="0"/>
                <a:cs typeface="Arial"/>
              </a:rPr>
              <a:t> not </a:t>
            </a:r>
            <a:r>
              <a:rPr lang="it-IT" sz="2400" i="1" err="1">
                <a:latin typeface="Century Gothic" panose="020B0502020202020204" pitchFamily="34" charset="0"/>
                <a:cs typeface="Arial"/>
              </a:rPr>
              <a:t>credibly</a:t>
            </a:r>
            <a:r>
              <a:rPr lang="it-IT" sz="2400" i="1">
                <a:latin typeface="Century Gothic" panose="020B0502020202020204" pitchFamily="34" charset="0"/>
                <a:cs typeface="Arial"/>
              </a:rPr>
              <a:t> </a:t>
            </a:r>
            <a:r>
              <a:rPr lang="it-IT" sz="2400" i="1" err="1">
                <a:latin typeface="Century Gothic" panose="020B0502020202020204" pitchFamily="34" charset="0"/>
                <a:cs typeface="Arial"/>
              </a:rPr>
              <a:t>promised</a:t>
            </a:r>
            <a:r>
              <a:rPr lang="it-IT" sz="2400" i="1">
                <a:latin typeface="Century Gothic" panose="020B0502020202020204" pitchFamily="34" charset="0"/>
                <a:cs typeface="Arial"/>
              </a:rPr>
              <a:t>." </a:t>
            </a:r>
            <a:r>
              <a:rPr lang="it-IT" sz="2400" i="1">
                <a:latin typeface="Century Gothic"/>
                <a:ea typeface="+mn-lt"/>
                <a:cs typeface="+mn-lt"/>
                <a:hlinkClick r:id="rId4" action="ppaction://hlinksldjump"/>
              </a:rPr>
              <a:t>[N]</a:t>
            </a:r>
            <a:endParaRPr lang="it-IT" sz="2400" i="1"/>
          </a:p>
        </p:txBody>
      </p:sp>
      <p:sp>
        <p:nvSpPr>
          <p:cNvPr id="6" name="CasellaDiTesto 5">
            <a:extLst>
              <a:ext uri="{FF2B5EF4-FFF2-40B4-BE49-F238E27FC236}">
                <a16:creationId xmlns:a16="http://schemas.microsoft.com/office/drawing/2014/main" id="{8C91618F-8D22-D972-0A76-F1769203499B}"/>
              </a:ext>
            </a:extLst>
          </p:cNvPr>
          <p:cNvSpPr txBox="1"/>
          <p:nvPr/>
        </p:nvSpPr>
        <p:spPr>
          <a:xfrm>
            <a:off x="1061720" y="1715136"/>
            <a:ext cx="6004560" cy="1200329"/>
          </a:xfrm>
          <a:prstGeom prst="rect">
            <a:avLst/>
          </a:prstGeom>
          <a:noFill/>
        </p:spPr>
        <p:txBody>
          <a:bodyPr wrap="square">
            <a:spAutoFit/>
          </a:bodyPr>
          <a:lstStyle/>
          <a:p>
            <a:pPr marL="0" indent="0">
              <a:buNone/>
            </a:pPr>
            <a:r>
              <a:rPr lang="it-IT" sz="2400" i="1">
                <a:latin typeface="Century Gothic" panose="020B0502020202020204" pitchFamily="34" charset="0"/>
                <a:cs typeface="Arial"/>
              </a:rPr>
              <a:t>"Western </a:t>
            </a:r>
            <a:r>
              <a:rPr lang="it-IT" sz="2400" i="1" err="1">
                <a:latin typeface="Century Gothic" panose="020B0502020202020204" pitchFamily="34" charset="0"/>
                <a:cs typeface="Arial"/>
              </a:rPr>
              <a:t>philosophers</a:t>
            </a:r>
            <a:r>
              <a:rPr lang="it-IT" sz="2400" i="1">
                <a:latin typeface="Century Gothic" panose="020B0502020202020204" pitchFamily="34" charset="0"/>
                <a:cs typeface="Arial"/>
              </a:rPr>
              <a:t> </a:t>
            </a:r>
            <a:r>
              <a:rPr lang="it-IT" sz="2400" i="1" err="1">
                <a:latin typeface="Century Gothic" panose="020B0502020202020204" pitchFamily="34" charset="0"/>
                <a:cs typeface="Arial"/>
              </a:rPr>
              <a:t>defend</a:t>
            </a:r>
            <a:r>
              <a:rPr lang="it-IT" sz="2400" i="1">
                <a:latin typeface="Century Gothic" panose="020B0502020202020204" pitchFamily="34" charset="0"/>
                <a:cs typeface="Arial"/>
              </a:rPr>
              <a:t> </a:t>
            </a:r>
            <a:r>
              <a:rPr lang="it-IT" sz="2400" i="1" err="1">
                <a:latin typeface="Century Gothic" panose="020B0502020202020204" pitchFamily="34" charset="0"/>
                <a:cs typeface="Arial"/>
              </a:rPr>
              <a:t>confidentiality</a:t>
            </a:r>
            <a:r>
              <a:rPr lang="it-IT" sz="2400" i="1">
                <a:latin typeface="Century Gothic" panose="020B0502020202020204" pitchFamily="34" charset="0"/>
                <a:cs typeface="Arial"/>
              </a:rPr>
              <a:t> on </a:t>
            </a:r>
            <a:r>
              <a:rPr lang="it-IT" sz="2400" i="1" err="1">
                <a:latin typeface="Century Gothic" panose="020B0502020202020204" pitchFamily="34" charset="0"/>
                <a:cs typeface="Arial"/>
              </a:rPr>
              <a:t>several</a:t>
            </a:r>
            <a:r>
              <a:rPr lang="it-IT" sz="2400" i="1">
                <a:latin typeface="Century Gothic" panose="020B0502020202020204" pitchFamily="34" charset="0"/>
                <a:cs typeface="Arial"/>
              </a:rPr>
              <a:t> </a:t>
            </a:r>
            <a:r>
              <a:rPr lang="it-IT" sz="2400" i="1" err="1">
                <a:latin typeface="Century Gothic" panose="020B0502020202020204" pitchFamily="34" charset="0"/>
                <a:cs typeface="Arial"/>
              </a:rPr>
              <a:t>utilitarian</a:t>
            </a:r>
            <a:r>
              <a:rPr lang="it-IT" sz="2400" i="1">
                <a:latin typeface="Century Gothic" panose="020B0502020202020204" pitchFamily="34" charset="0"/>
                <a:cs typeface="Arial"/>
              </a:rPr>
              <a:t> or </a:t>
            </a:r>
            <a:r>
              <a:rPr lang="it-IT" sz="2400" i="1" err="1">
                <a:latin typeface="Century Gothic" panose="020B0502020202020204" pitchFamily="34" charset="0"/>
                <a:cs typeface="Arial"/>
              </a:rPr>
              <a:t>other</a:t>
            </a:r>
            <a:r>
              <a:rPr lang="it-IT" sz="2400" i="1">
                <a:latin typeface="Century Gothic" panose="020B0502020202020204" pitchFamily="34" charset="0"/>
                <a:cs typeface="Arial"/>
              </a:rPr>
              <a:t> </a:t>
            </a:r>
            <a:r>
              <a:rPr lang="it-IT" sz="2400" i="1" err="1">
                <a:latin typeface="Century Gothic" panose="020B0502020202020204" pitchFamily="34" charset="0"/>
                <a:cs typeface="Arial"/>
              </a:rPr>
              <a:t>consequentialist</a:t>
            </a:r>
            <a:r>
              <a:rPr lang="it-IT" sz="2400" i="1">
                <a:latin typeface="Century Gothic" panose="020B0502020202020204" pitchFamily="34" charset="0"/>
                <a:cs typeface="Arial"/>
              </a:rPr>
              <a:t> grounds."</a:t>
            </a:r>
            <a:r>
              <a:rPr lang="it-IT" sz="2400" i="1">
                <a:latin typeface="Century Gothic"/>
                <a:ea typeface="+mn-lt"/>
                <a:cs typeface="+mn-lt"/>
                <a:hlinkClick r:id="rId4" action="ppaction://hlinksldjump"/>
              </a:rPr>
              <a:t> [N]</a:t>
            </a:r>
            <a:endParaRPr lang="it-IT" sz="2400">
              <a:latin typeface="Century Gothic" panose="020B0502020202020204" pitchFamily="34" charset="0"/>
              <a:cs typeface="Arial"/>
            </a:endParaRPr>
          </a:p>
        </p:txBody>
      </p:sp>
    </p:spTree>
    <p:extLst>
      <p:ext uri="{BB962C8B-B14F-4D97-AF65-F5344CB8AC3E}">
        <p14:creationId xmlns:p14="http://schemas.microsoft.com/office/powerpoint/2010/main" val="17283594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74787CF-3CDC-DF3C-5EA7-121D57EB8425}"/>
              </a:ext>
            </a:extLst>
          </p:cNvPr>
          <p:cNvSpPr>
            <a:spLocks noGrp="1"/>
          </p:cNvSpPr>
          <p:nvPr>
            <p:ph type="title"/>
          </p:nvPr>
        </p:nvSpPr>
        <p:spPr/>
        <p:txBody>
          <a:bodyPr/>
          <a:lstStyle/>
          <a:p>
            <a:r>
              <a:rPr lang="it-IT" err="1">
                <a:latin typeface="Century Gothic"/>
                <a:cs typeface="Calibri Light"/>
              </a:rPr>
              <a:t>Tradition</a:t>
            </a:r>
            <a:r>
              <a:rPr lang="it-IT">
                <a:latin typeface="Century Gothic"/>
                <a:cs typeface="Calibri Light"/>
              </a:rPr>
              <a:t> of privacy </a:t>
            </a:r>
            <a:r>
              <a:rPr lang="it-IT" err="1">
                <a:latin typeface="Century Gothic"/>
                <a:cs typeface="Calibri Light"/>
              </a:rPr>
              <a:t>protection</a:t>
            </a:r>
            <a:r>
              <a:rPr lang="it-IT">
                <a:latin typeface="Century Gothic"/>
                <a:cs typeface="Calibri Light"/>
              </a:rPr>
              <a:t> in </a:t>
            </a:r>
            <a:r>
              <a:rPr lang="it-IT" err="1">
                <a:latin typeface="Century Gothic"/>
                <a:cs typeface="Calibri Light"/>
              </a:rPr>
              <a:t>medical</a:t>
            </a:r>
            <a:r>
              <a:rPr lang="it-IT">
                <a:latin typeface="Century Gothic"/>
                <a:cs typeface="Calibri Light"/>
              </a:rPr>
              <a:t> </a:t>
            </a:r>
            <a:r>
              <a:rPr lang="it-IT" err="1">
                <a:latin typeface="Century Gothic"/>
                <a:cs typeface="Calibri Light"/>
              </a:rPr>
              <a:t>outlines</a:t>
            </a:r>
          </a:p>
        </p:txBody>
      </p:sp>
      <p:sp>
        <p:nvSpPr>
          <p:cNvPr id="3" name="Segnaposto contenuto 2">
            <a:extLst>
              <a:ext uri="{FF2B5EF4-FFF2-40B4-BE49-F238E27FC236}">
                <a16:creationId xmlns:a16="http://schemas.microsoft.com/office/drawing/2014/main" id="{95B1F3A6-A224-0A55-AE6B-EAD388479DF3}"/>
              </a:ext>
            </a:extLst>
          </p:cNvPr>
          <p:cNvSpPr>
            <a:spLocks noGrp="1"/>
          </p:cNvSpPr>
          <p:nvPr>
            <p:ph idx="1"/>
          </p:nvPr>
        </p:nvSpPr>
        <p:spPr/>
        <p:txBody>
          <a:bodyPr vert="horz" lIns="91440" tIns="45720" rIns="91440" bIns="45720" rtlCol="0" anchor="t">
            <a:normAutofit/>
          </a:bodyPr>
          <a:lstStyle/>
          <a:p>
            <a:pPr marL="0" indent="0">
              <a:buNone/>
            </a:pPr>
            <a:endParaRPr lang="it-IT">
              <a:solidFill>
                <a:srgbClr val="000000"/>
              </a:solidFill>
              <a:latin typeface="Century Gothic"/>
              <a:ea typeface="Calibri"/>
              <a:cs typeface="Calibri"/>
            </a:endParaRPr>
          </a:p>
          <a:p>
            <a:pPr marL="0" indent="0">
              <a:buFont typeface="Wingdings" panose="05000000000000000000" pitchFamily="2" charset="2"/>
              <a:buNone/>
            </a:pPr>
            <a:endParaRPr lang="it-IT">
              <a:latin typeface="Century Gothic"/>
              <a:cs typeface="Calibri"/>
            </a:endParaRPr>
          </a:p>
          <a:p>
            <a:r>
              <a:rPr lang="it-IT">
                <a:latin typeface="Century Gothic"/>
                <a:ea typeface="Calibri"/>
                <a:cs typeface="Arial"/>
              </a:rPr>
              <a:t>Health care </a:t>
            </a:r>
            <a:r>
              <a:rPr lang="it-IT" err="1">
                <a:latin typeface="Century Gothic"/>
                <a:ea typeface="Calibri"/>
                <a:cs typeface="Arial"/>
              </a:rPr>
              <a:t>professionals</a:t>
            </a:r>
            <a:r>
              <a:rPr lang="it-IT">
                <a:latin typeface="Century Gothic"/>
                <a:ea typeface="Calibri"/>
                <a:cs typeface="Arial"/>
              </a:rPr>
              <a:t> </a:t>
            </a:r>
            <a:r>
              <a:rPr lang="it-IT" err="1">
                <a:latin typeface="Century Gothic"/>
                <a:ea typeface="Calibri"/>
                <a:cs typeface="Arial"/>
              </a:rPr>
              <a:t>acknowledge</a:t>
            </a:r>
            <a:r>
              <a:rPr lang="it-IT">
                <a:latin typeface="Century Gothic"/>
                <a:ea typeface="Calibri"/>
                <a:cs typeface="Arial"/>
              </a:rPr>
              <a:t> </a:t>
            </a:r>
            <a:r>
              <a:rPr lang="it-IT" err="1">
                <a:latin typeface="Century Gothic"/>
                <a:ea typeface="Calibri"/>
                <a:cs typeface="Arial"/>
              </a:rPr>
              <a:t>ethical</a:t>
            </a:r>
            <a:r>
              <a:rPr lang="it-IT">
                <a:latin typeface="Century Gothic"/>
                <a:ea typeface="Calibri"/>
                <a:cs typeface="Arial"/>
              </a:rPr>
              <a:t> duties to </a:t>
            </a:r>
            <a:r>
              <a:rPr lang="it-IT" err="1">
                <a:latin typeface="Century Gothic"/>
                <a:ea typeface="Calibri"/>
                <a:cs typeface="Arial"/>
              </a:rPr>
              <a:t>keep</a:t>
            </a:r>
            <a:r>
              <a:rPr lang="it-IT">
                <a:latin typeface="Century Gothic"/>
                <a:ea typeface="Calibri"/>
                <a:cs typeface="Arial"/>
              </a:rPr>
              <a:t> </a:t>
            </a:r>
            <a:r>
              <a:rPr lang="it-IT" err="1">
                <a:latin typeface="Century Gothic"/>
                <a:ea typeface="Calibri"/>
                <a:cs typeface="Arial"/>
              </a:rPr>
              <a:t>medical</a:t>
            </a:r>
            <a:r>
              <a:rPr lang="it-IT">
                <a:latin typeface="Century Gothic"/>
                <a:ea typeface="Calibri"/>
                <a:cs typeface="Arial"/>
              </a:rPr>
              <a:t> information private (APA 2017; AAMFT 2015) [12]</a:t>
            </a:r>
            <a:endParaRPr lang="en-US">
              <a:latin typeface="Century Gothic"/>
              <a:ea typeface="Calibri"/>
              <a:cs typeface="Arial"/>
            </a:endParaRPr>
          </a:p>
          <a:p>
            <a:r>
              <a:rPr lang="it-IT" sz="3000" err="1">
                <a:latin typeface="Century Gothic"/>
                <a:ea typeface="+mn-lt"/>
                <a:cs typeface="+mn-lt"/>
              </a:rPr>
              <a:t>Confidentiality</a:t>
            </a:r>
            <a:r>
              <a:rPr lang="it-IT" sz="3000">
                <a:latin typeface="Century Gothic"/>
                <a:ea typeface="+mn-lt"/>
                <a:cs typeface="+mn-lt"/>
              </a:rPr>
              <a:t> practices </a:t>
            </a:r>
            <a:r>
              <a:rPr lang="it-IT" sz="3000" err="1">
                <a:latin typeface="Century Gothic"/>
                <a:ea typeface="+mn-lt"/>
                <a:cs typeface="+mn-lt"/>
              </a:rPr>
              <a:t>remain</a:t>
            </a:r>
            <a:r>
              <a:rPr lang="it-IT" sz="3000">
                <a:latin typeface="Century Gothic"/>
                <a:ea typeface="+mn-lt"/>
                <a:cs typeface="+mn-lt"/>
              </a:rPr>
              <a:t> </a:t>
            </a:r>
            <a:r>
              <a:rPr lang="it-IT" sz="3000" err="1">
                <a:latin typeface="Century Gothic"/>
                <a:ea typeface="+mn-lt"/>
                <a:cs typeface="+mn-lt"/>
              </a:rPr>
              <a:t>salient</a:t>
            </a:r>
            <a:r>
              <a:rPr lang="it-IT" sz="3000">
                <a:latin typeface="Century Gothic"/>
                <a:ea typeface="+mn-lt"/>
                <a:cs typeface="+mn-lt"/>
              </a:rPr>
              <a:t> in </a:t>
            </a:r>
            <a:r>
              <a:rPr lang="it-IT" sz="3000" err="1">
                <a:latin typeface="Century Gothic"/>
                <a:ea typeface="+mn-lt"/>
                <a:cs typeface="+mn-lt"/>
              </a:rPr>
              <a:t>medical</a:t>
            </a:r>
            <a:r>
              <a:rPr lang="it-IT" sz="3000">
                <a:latin typeface="Century Gothic"/>
                <a:ea typeface="+mn-lt"/>
                <a:cs typeface="+mn-lt"/>
              </a:rPr>
              <a:t> settings, </a:t>
            </a:r>
            <a:r>
              <a:rPr lang="it-IT" sz="3000" err="1">
                <a:latin typeface="Century Gothic"/>
                <a:ea typeface="+mn-lt"/>
                <a:cs typeface="+mn-lt"/>
              </a:rPr>
              <a:t>even</a:t>
            </a:r>
            <a:r>
              <a:rPr lang="it-IT" sz="3000">
                <a:latin typeface="Century Gothic"/>
                <a:ea typeface="+mn-lt"/>
                <a:cs typeface="+mn-lt"/>
              </a:rPr>
              <a:t> </a:t>
            </a:r>
            <a:r>
              <a:rPr lang="it-IT" sz="3000" err="1">
                <a:latin typeface="Century Gothic"/>
                <a:ea typeface="+mn-lt"/>
                <a:cs typeface="+mn-lt"/>
              </a:rPr>
              <a:t>as</a:t>
            </a:r>
            <a:r>
              <a:rPr lang="it-IT" sz="3000">
                <a:latin typeface="Century Gothic"/>
                <a:ea typeface="+mn-lt"/>
                <a:cs typeface="+mn-lt"/>
              </a:rPr>
              <a:t> </a:t>
            </a:r>
            <a:r>
              <a:rPr lang="it-IT" sz="3000" err="1">
                <a:latin typeface="Century Gothic"/>
                <a:ea typeface="+mn-lt"/>
                <a:cs typeface="+mn-lt"/>
              </a:rPr>
              <a:t>members</a:t>
            </a:r>
            <a:r>
              <a:rPr lang="it-IT" sz="3000">
                <a:latin typeface="Century Gothic"/>
                <a:ea typeface="+mn-lt"/>
                <a:cs typeface="+mn-lt"/>
              </a:rPr>
              <a:t> of the general public display more </a:t>
            </a:r>
            <a:r>
              <a:rPr lang="it-IT" sz="3000" err="1">
                <a:latin typeface="Century Gothic"/>
                <a:ea typeface="+mn-lt"/>
                <a:cs typeface="+mn-lt"/>
              </a:rPr>
              <a:t>relaxed</a:t>
            </a:r>
            <a:r>
              <a:rPr lang="it-IT" sz="3000">
                <a:latin typeface="Century Gothic"/>
                <a:ea typeface="+mn-lt"/>
                <a:cs typeface="+mn-lt"/>
              </a:rPr>
              <a:t> </a:t>
            </a:r>
            <a:r>
              <a:rPr lang="it-IT" sz="3000" err="1">
                <a:latin typeface="Century Gothic"/>
                <a:ea typeface="+mn-lt"/>
                <a:cs typeface="+mn-lt"/>
              </a:rPr>
              <a:t>attitudes</a:t>
            </a:r>
            <a:r>
              <a:rPr lang="it-IT" sz="3000">
                <a:latin typeface="Century Gothic"/>
                <a:ea typeface="+mn-lt"/>
                <a:cs typeface="+mn-lt"/>
              </a:rPr>
              <a:t> </a:t>
            </a:r>
            <a:r>
              <a:rPr lang="it-IT" sz="3000" err="1">
                <a:latin typeface="Century Gothic"/>
                <a:ea typeface="+mn-lt"/>
                <a:cs typeface="+mn-lt"/>
              </a:rPr>
              <a:t>about</a:t>
            </a:r>
            <a:r>
              <a:rPr lang="it-IT" sz="3000">
                <a:latin typeface="Century Gothic"/>
                <a:ea typeface="+mn-lt"/>
                <a:cs typeface="+mn-lt"/>
              </a:rPr>
              <a:t> </a:t>
            </a:r>
            <a:r>
              <a:rPr lang="it-IT" sz="3000" err="1">
                <a:latin typeface="Century Gothic"/>
                <a:ea typeface="+mn-lt"/>
                <a:cs typeface="+mn-lt"/>
              </a:rPr>
              <a:t>voluntarily</a:t>
            </a:r>
            <a:r>
              <a:rPr lang="it-IT" sz="3000">
                <a:latin typeface="Century Gothic"/>
                <a:ea typeface="+mn-lt"/>
                <a:cs typeface="+mn-lt"/>
              </a:rPr>
              <a:t> sharing health and </a:t>
            </a:r>
            <a:r>
              <a:rPr lang="it-IT" sz="3000" err="1">
                <a:latin typeface="Century Gothic"/>
                <a:ea typeface="+mn-lt"/>
                <a:cs typeface="+mn-lt"/>
              </a:rPr>
              <a:t>medical</a:t>
            </a:r>
            <a:r>
              <a:rPr lang="it-IT" sz="3000">
                <a:latin typeface="Century Gothic"/>
                <a:ea typeface="+mn-lt"/>
                <a:cs typeface="+mn-lt"/>
              </a:rPr>
              <a:t> information (SEOP) [12]</a:t>
            </a:r>
            <a:endParaRPr lang="it-IT">
              <a:latin typeface="Century Gothic"/>
              <a:ea typeface="Calibri"/>
              <a:cs typeface="Arial"/>
            </a:endParaRPr>
          </a:p>
        </p:txBody>
      </p:sp>
    </p:spTree>
    <p:extLst>
      <p:ext uri="{BB962C8B-B14F-4D97-AF65-F5344CB8AC3E}">
        <p14:creationId xmlns:p14="http://schemas.microsoft.com/office/powerpoint/2010/main" val="2177767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AE29C7B-D24C-5F75-C382-5F8CC61DF43F}"/>
              </a:ext>
            </a:extLst>
          </p:cNvPr>
          <p:cNvSpPr>
            <a:spLocks noGrp="1"/>
          </p:cNvSpPr>
          <p:nvPr>
            <p:ph type="title"/>
          </p:nvPr>
        </p:nvSpPr>
        <p:spPr>
          <a:xfrm>
            <a:off x="838200" y="2423861"/>
            <a:ext cx="10515600" cy="1325563"/>
          </a:xfrm>
        </p:spPr>
        <p:txBody>
          <a:bodyPr>
            <a:normAutofit fontScale="90000"/>
          </a:bodyPr>
          <a:lstStyle/>
          <a:p>
            <a:r>
              <a:rPr lang="it-IT">
                <a:cs typeface="Calibri Light"/>
              </a:rPr>
              <a:t>So </a:t>
            </a:r>
            <a:r>
              <a:rPr lang="it-IT" err="1">
                <a:cs typeface="Calibri Light"/>
              </a:rPr>
              <a:t>there</a:t>
            </a:r>
            <a:r>
              <a:rPr lang="it-IT">
                <a:cs typeface="Calibri Light"/>
              </a:rPr>
              <a:t> </a:t>
            </a:r>
            <a:r>
              <a:rPr lang="it-IT" err="1">
                <a:cs typeface="Calibri Light"/>
              </a:rPr>
              <a:t>is</a:t>
            </a:r>
            <a:r>
              <a:rPr lang="it-IT">
                <a:cs typeface="Calibri Light"/>
              </a:rPr>
              <a:t> </a:t>
            </a:r>
            <a:r>
              <a:rPr lang="it-IT" err="1">
                <a:cs typeface="Calibri Light"/>
              </a:rPr>
              <a:t>both</a:t>
            </a:r>
            <a:r>
              <a:rPr lang="it-IT">
                <a:cs typeface="Calibri Light"/>
              </a:rPr>
              <a:t> </a:t>
            </a:r>
            <a:r>
              <a:rPr lang="it-IT" err="1">
                <a:cs typeface="Calibri Light"/>
              </a:rPr>
              <a:t>written</a:t>
            </a:r>
            <a:r>
              <a:rPr lang="it-IT">
                <a:cs typeface="Calibri Light"/>
              </a:rPr>
              <a:t> and </a:t>
            </a:r>
            <a:r>
              <a:rPr lang="it-IT" err="1">
                <a:cs typeface="Calibri Light"/>
              </a:rPr>
              <a:t>uwritten</a:t>
            </a:r>
            <a:r>
              <a:rPr lang="it-IT">
                <a:cs typeface="Calibri Light"/>
              </a:rPr>
              <a:t> trust </a:t>
            </a:r>
            <a:r>
              <a:rPr lang="it-IT" err="1">
                <a:cs typeface="Calibri Light"/>
              </a:rPr>
              <a:t>inherent</a:t>
            </a:r>
            <a:r>
              <a:rPr lang="it-IT">
                <a:cs typeface="Calibri Light"/>
              </a:rPr>
              <a:t> to </a:t>
            </a:r>
            <a:r>
              <a:rPr lang="it-IT" err="1">
                <a:cs typeface="Calibri Light"/>
              </a:rPr>
              <a:t>medical</a:t>
            </a:r>
            <a:r>
              <a:rPr lang="it-IT">
                <a:cs typeface="Calibri Light"/>
              </a:rPr>
              <a:t> institutions, </a:t>
            </a:r>
            <a:r>
              <a:rPr lang="it-IT" err="1">
                <a:cs typeface="Calibri Light"/>
              </a:rPr>
              <a:t>born</a:t>
            </a:r>
            <a:r>
              <a:rPr lang="it-IT">
                <a:cs typeface="Calibri Light"/>
              </a:rPr>
              <a:t> from a </a:t>
            </a:r>
            <a:r>
              <a:rPr lang="it-IT" err="1">
                <a:cs typeface="Calibri Light"/>
              </a:rPr>
              <a:t>tradition</a:t>
            </a:r>
            <a:r>
              <a:rPr lang="it-IT">
                <a:cs typeface="Calibri Light"/>
              </a:rPr>
              <a:t> of </a:t>
            </a:r>
            <a:r>
              <a:rPr lang="it-IT" err="1">
                <a:cs typeface="Calibri Light"/>
              </a:rPr>
              <a:t>effective</a:t>
            </a:r>
            <a:r>
              <a:rPr lang="it-IT">
                <a:cs typeface="Calibri Light"/>
              </a:rPr>
              <a:t> care and </a:t>
            </a:r>
            <a:r>
              <a:rPr lang="it-IT" err="1">
                <a:cs typeface="Calibri Light"/>
              </a:rPr>
              <a:t>prevention</a:t>
            </a:r>
            <a:r>
              <a:rPr lang="it-IT">
                <a:cs typeface="Calibri Light"/>
              </a:rPr>
              <a:t>, </a:t>
            </a:r>
            <a:r>
              <a:rPr lang="it-IT" err="1">
                <a:cs typeface="Calibri Light"/>
              </a:rPr>
              <a:t>that</a:t>
            </a:r>
            <a:r>
              <a:rPr lang="it-IT">
                <a:cs typeface="Calibri Light"/>
              </a:rPr>
              <a:t> </a:t>
            </a:r>
            <a:r>
              <a:rPr lang="it-IT" err="1">
                <a:cs typeface="Calibri Light"/>
              </a:rPr>
              <a:t>is</a:t>
            </a:r>
            <a:r>
              <a:rPr lang="it-IT">
                <a:cs typeface="Calibri Light"/>
              </a:rPr>
              <a:t> </a:t>
            </a:r>
            <a:r>
              <a:rPr lang="it-IT" err="1">
                <a:cs typeface="Calibri Light"/>
              </a:rPr>
              <a:t>now</a:t>
            </a:r>
            <a:r>
              <a:rPr lang="it-IT">
                <a:cs typeface="Calibri Light"/>
              </a:rPr>
              <a:t> </a:t>
            </a:r>
            <a:r>
              <a:rPr lang="it-IT" err="1">
                <a:cs typeface="Calibri Light"/>
              </a:rPr>
              <a:t>being</a:t>
            </a:r>
            <a:r>
              <a:rPr lang="it-IT">
                <a:cs typeface="Calibri Light"/>
              </a:rPr>
              <a:t> </a:t>
            </a:r>
            <a:r>
              <a:rPr lang="it-IT" err="1">
                <a:cs typeface="Calibri Light"/>
              </a:rPr>
              <a:t>completely</a:t>
            </a:r>
            <a:r>
              <a:rPr lang="it-IT">
                <a:cs typeface="Calibri Light"/>
              </a:rPr>
              <a:t> </a:t>
            </a:r>
            <a:r>
              <a:rPr lang="it-IT" err="1">
                <a:cs typeface="Calibri Light"/>
              </a:rPr>
              <a:t>violated</a:t>
            </a:r>
            <a:r>
              <a:rPr lang="it-IT">
                <a:cs typeface="Calibri Light"/>
              </a:rPr>
              <a:t>, </a:t>
            </a:r>
            <a:r>
              <a:rPr lang="it-IT" err="1">
                <a:cs typeface="Calibri Light"/>
              </a:rPr>
              <a:t>without</a:t>
            </a:r>
            <a:r>
              <a:rPr lang="it-IT">
                <a:cs typeface="Calibri Light"/>
              </a:rPr>
              <a:t> people </a:t>
            </a:r>
            <a:r>
              <a:rPr lang="it-IT" err="1">
                <a:cs typeface="Calibri Light"/>
              </a:rPr>
              <a:t>being</a:t>
            </a:r>
            <a:r>
              <a:rPr lang="it-IT">
                <a:cs typeface="Calibri Light"/>
              </a:rPr>
              <a:t> </a:t>
            </a:r>
            <a:r>
              <a:rPr lang="it-IT" err="1">
                <a:cs typeface="Calibri Light"/>
              </a:rPr>
              <a:t>aware</a:t>
            </a:r>
            <a:endParaRPr lang="it-IT">
              <a:ea typeface="Calibri Light" panose="020F0302020204030204"/>
              <a:cs typeface="Calibri Light"/>
            </a:endParaRPr>
          </a:p>
        </p:txBody>
      </p:sp>
    </p:spTree>
    <p:extLst>
      <p:ext uri="{BB962C8B-B14F-4D97-AF65-F5344CB8AC3E}">
        <p14:creationId xmlns:p14="http://schemas.microsoft.com/office/powerpoint/2010/main" val="13142252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711E00A-123A-E6D5-092A-5A41F0FA09F9}"/>
              </a:ext>
            </a:extLst>
          </p:cNvPr>
          <p:cNvSpPr>
            <a:spLocks noGrp="1"/>
          </p:cNvSpPr>
          <p:nvPr>
            <p:ph type="title"/>
          </p:nvPr>
        </p:nvSpPr>
        <p:spPr/>
        <p:txBody>
          <a:bodyPr/>
          <a:lstStyle/>
          <a:p>
            <a:pPr algn="ctr"/>
            <a:r>
              <a:rPr lang="it-IT" sz="3600" b="1">
                <a:latin typeface="Century Gothic" panose="020B0502020202020204" pitchFamily="34" charset="0"/>
                <a:ea typeface="Calibri Light"/>
                <a:cs typeface="Calibri Light"/>
              </a:rPr>
              <a:t>People</a:t>
            </a:r>
            <a:r>
              <a:rPr lang="it-IT" sz="3600">
                <a:latin typeface="Century Gothic" panose="020B0502020202020204" pitchFamily="34" charset="0"/>
                <a:ea typeface="Calibri Light"/>
                <a:cs typeface="Calibri Light"/>
              </a:rPr>
              <a:t> don't value online privacy, but they do </a:t>
            </a:r>
            <a:r>
              <a:rPr lang="it-IT" sz="3600" b="1">
                <a:latin typeface="Century Gothic" panose="020B0502020202020204" pitchFamily="34" charset="0"/>
                <a:ea typeface="Calibri Light"/>
                <a:cs typeface="Calibri Light"/>
              </a:rPr>
              <a:t>value</a:t>
            </a:r>
            <a:r>
              <a:rPr lang="it-IT" sz="3600">
                <a:latin typeface="Century Gothic" panose="020B0502020202020204" pitchFamily="34" charset="0"/>
                <a:ea typeface="Calibri Light"/>
                <a:cs typeface="Calibri Light"/>
              </a:rPr>
              <a:t> </a:t>
            </a:r>
            <a:r>
              <a:rPr lang="it-IT" sz="3600" b="1" err="1">
                <a:solidFill>
                  <a:srgbClr val="258BA1"/>
                </a:solidFill>
                <a:latin typeface="Century Gothic" panose="020B0502020202020204" pitchFamily="34" charset="0"/>
                <a:ea typeface="Calibri Light"/>
                <a:cs typeface="Calibri Light"/>
              </a:rPr>
              <a:t>medical</a:t>
            </a:r>
            <a:r>
              <a:rPr lang="it-IT" sz="3600" b="1">
                <a:solidFill>
                  <a:srgbClr val="258BA1"/>
                </a:solidFill>
                <a:latin typeface="Century Gothic" panose="020B0502020202020204" pitchFamily="34" charset="0"/>
                <a:ea typeface="Calibri Light"/>
                <a:cs typeface="Calibri Light"/>
              </a:rPr>
              <a:t> privacy</a:t>
            </a:r>
          </a:p>
        </p:txBody>
      </p:sp>
      <p:sp>
        <p:nvSpPr>
          <p:cNvPr id="3" name="Segnaposto contenuto 2">
            <a:extLst>
              <a:ext uri="{FF2B5EF4-FFF2-40B4-BE49-F238E27FC236}">
                <a16:creationId xmlns:a16="http://schemas.microsoft.com/office/drawing/2014/main" id="{86FFB9AD-32B4-A17D-88D5-B6E9AFA76869}"/>
              </a:ext>
            </a:extLst>
          </p:cNvPr>
          <p:cNvSpPr>
            <a:spLocks noGrp="1"/>
          </p:cNvSpPr>
          <p:nvPr>
            <p:ph idx="1"/>
          </p:nvPr>
        </p:nvSpPr>
        <p:spPr>
          <a:xfrm>
            <a:off x="3271520" y="4267200"/>
            <a:ext cx="8920480" cy="2438400"/>
          </a:xfrm>
        </p:spPr>
        <p:txBody>
          <a:bodyPr vert="horz" lIns="91440" tIns="45720" rIns="91440" bIns="45720" rtlCol="0" anchor="t">
            <a:normAutofit/>
          </a:bodyPr>
          <a:lstStyle/>
          <a:p>
            <a:pPr marL="0" indent="0" algn="ctr">
              <a:buNone/>
            </a:pPr>
            <a:r>
              <a:rPr lang="it-IT" sz="2400" i="1">
                <a:latin typeface="Century Gothic" panose="020B0502020202020204" pitchFamily="34" charset="0"/>
                <a:ea typeface="+mn-lt"/>
                <a:cs typeface="+mn-lt"/>
              </a:rPr>
              <a:t>"Information-sharing has </a:t>
            </a:r>
            <a:r>
              <a:rPr lang="it-IT" sz="2400" i="1" err="1">
                <a:latin typeface="Century Gothic" panose="020B0502020202020204" pitchFamily="34" charset="0"/>
                <a:ea typeface="+mn-lt"/>
                <a:cs typeface="+mn-lt"/>
              </a:rPr>
              <a:t>grown</a:t>
            </a:r>
            <a:r>
              <a:rPr lang="it-IT" sz="2400" i="1">
                <a:latin typeface="Century Gothic" panose="020B0502020202020204" pitchFamily="34" charset="0"/>
                <a:ea typeface="+mn-lt"/>
                <a:cs typeface="+mn-lt"/>
              </a:rPr>
              <a:t> more common in </a:t>
            </a:r>
            <a:r>
              <a:rPr lang="it-IT" sz="2400" i="1" err="1">
                <a:latin typeface="Century Gothic" panose="020B0502020202020204" pitchFamily="34" charset="0"/>
                <a:ea typeface="+mn-lt"/>
                <a:cs typeface="+mn-lt"/>
              </a:rPr>
              <a:t>recent</a:t>
            </a:r>
            <a:r>
              <a:rPr lang="it-IT" sz="2400" i="1">
                <a:latin typeface="Century Gothic" panose="020B0502020202020204" pitchFamily="34" charset="0"/>
                <a:ea typeface="+mn-lt"/>
                <a:cs typeface="+mn-lt"/>
              </a:rPr>
              <a:t> </a:t>
            </a:r>
            <a:r>
              <a:rPr lang="it-IT" sz="2400" i="1" err="1">
                <a:latin typeface="Century Gothic" panose="020B0502020202020204" pitchFamily="34" charset="0"/>
                <a:ea typeface="+mn-lt"/>
                <a:cs typeface="+mn-lt"/>
              </a:rPr>
              <a:t>decades</a:t>
            </a:r>
            <a:r>
              <a:rPr lang="it-IT" sz="2400" i="1">
                <a:latin typeface="Century Gothic" panose="020B0502020202020204" pitchFamily="34" charset="0"/>
                <a:ea typeface="+mn-lt"/>
                <a:cs typeface="+mn-lt"/>
              </a:rPr>
              <a:t>—due, inter alia, to </a:t>
            </a:r>
            <a:r>
              <a:rPr lang="it-IT" sz="2400" i="1" u="sng">
                <a:latin typeface="Century Gothic" panose="020B0502020202020204" pitchFamily="34" charset="0"/>
                <a:ea typeface="+mn-lt"/>
                <a:cs typeface="+mn-lt"/>
              </a:rPr>
              <a:t>social</a:t>
            </a:r>
            <a:r>
              <a:rPr lang="it-IT" sz="2400" i="1">
                <a:latin typeface="Century Gothic" panose="020B0502020202020204" pitchFamily="34" charset="0"/>
                <a:ea typeface="+mn-lt"/>
                <a:cs typeface="+mn-lt"/>
              </a:rPr>
              <a:t> media, big data, </a:t>
            </a:r>
            <a:r>
              <a:rPr lang="it-IT" sz="2400" i="1" err="1">
                <a:latin typeface="Century Gothic" panose="020B0502020202020204" pitchFamily="34" charset="0"/>
                <a:ea typeface="+mn-lt"/>
                <a:cs typeface="+mn-lt"/>
              </a:rPr>
              <a:t>precision</a:t>
            </a:r>
            <a:r>
              <a:rPr lang="it-IT" sz="2400" i="1">
                <a:latin typeface="Century Gothic" panose="020B0502020202020204" pitchFamily="34" charset="0"/>
                <a:ea typeface="+mn-lt"/>
                <a:cs typeface="+mn-lt"/>
              </a:rPr>
              <a:t> medicine, and </a:t>
            </a:r>
            <a:r>
              <a:rPr lang="it-IT" sz="2400" i="1" err="1">
                <a:latin typeface="Century Gothic" panose="020B0502020202020204" pitchFamily="34" charset="0"/>
                <a:ea typeface="+mn-lt"/>
                <a:cs typeface="+mn-lt"/>
              </a:rPr>
              <a:t>increased</a:t>
            </a:r>
            <a:r>
              <a:rPr lang="it-IT" sz="2400" i="1">
                <a:latin typeface="Century Gothic" panose="020B0502020202020204" pitchFamily="34" charset="0"/>
                <a:ea typeface="+mn-lt"/>
                <a:cs typeface="+mn-lt"/>
              </a:rPr>
              <a:t> </a:t>
            </a:r>
            <a:r>
              <a:rPr lang="it-IT" sz="2400" i="1" err="1">
                <a:latin typeface="Century Gothic" panose="020B0502020202020204" pitchFamily="34" charset="0"/>
                <a:ea typeface="+mn-lt"/>
                <a:cs typeface="+mn-lt"/>
              </a:rPr>
              <a:t>infectious</a:t>
            </a:r>
            <a:r>
              <a:rPr lang="it-IT" sz="2400" i="1">
                <a:latin typeface="Century Gothic" panose="020B0502020202020204" pitchFamily="34" charset="0"/>
                <a:ea typeface="+mn-lt"/>
                <a:cs typeface="+mn-lt"/>
              </a:rPr>
              <a:t> </a:t>
            </a:r>
            <a:r>
              <a:rPr lang="it-IT" sz="2400" i="1" err="1">
                <a:latin typeface="Century Gothic" panose="020B0502020202020204" pitchFamily="34" charset="0"/>
                <a:ea typeface="+mn-lt"/>
                <a:cs typeface="+mn-lt"/>
              </a:rPr>
              <a:t>disease</a:t>
            </a:r>
            <a:r>
              <a:rPr lang="it-IT" sz="2400" i="1">
                <a:latin typeface="Century Gothic" panose="020B0502020202020204" pitchFamily="34" charset="0"/>
                <a:ea typeface="+mn-lt"/>
                <a:cs typeface="+mn-lt"/>
              </a:rPr>
              <a:t>, new </a:t>
            </a:r>
            <a:r>
              <a:rPr lang="it-IT" sz="2400" i="1" err="1">
                <a:latin typeface="Century Gothic" panose="020B0502020202020204" pitchFamily="34" charset="0"/>
                <a:ea typeface="+mn-lt"/>
                <a:cs typeface="+mn-lt"/>
              </a:rPr>
              <a:t>drug</a:t>
            </a:r>
            <a:r>
              <a:rPr lang="it-IT" sz="2400" i="1">
                <a:latin typeface="Century Gothic" panose="020B0502020202020204" pitchFamily="34" charset="0"/>
                <a:ea typeface="+mn-lt"/>
                <a:cs typeface="+mn-lt"/>
              </a:rPr>
              <a:t> marketing and other health </a:t>
            </a:r>
            <a:r>
              <a:rPr lang="it-IT" sz="2400" i="1" err="1">
                <a:latin typeface="Century Gothic" panose="020B0502020202020204" pitchFamily="34" charset="0"/>
                <a:ea typeface="+mn-lt"/>
                <a:cs typeface="+mn-lt"/>
              </a:rPr>
              <a:t>surveillance</a:t>
            </a:r>
            <a:r>
              <a:rPr lang="it-IT" sz="2400" i="1">
                <a:latin typeface="Century Gothic" panose="020B0502020202020204" pitchFamily="34" charset="0"/>
                <a:ea typeface="+mn-lt"/>
                <a:cs typeface="+mn-lt"/>
              </a:rPr>
              <a:t>—</a:t>
            </a:r>
            <a:r>
              <a:rPr lang="it-IT" sz="2400" i="1" err="1">
                <a:latin typeface="Century Gothic" panose="020B0502020202020204" pitchFamily="34" charset="0"/>
                <a:ea typeface="+mn-lt"/>
                <a:cs typeface="+mn-lt"/>
              </a:rPr>
              <a:t>individuals</a:t>
            </a:r>
            <a:r>
              <a:rPr lang="it-IT" sz="2400" i="1">
                <a:latin typeface="Century Gothic" panose="020B0502020202020204" pitchFamily="34" charset="0"/>
                <a:ea typeface="+mn-lt"/>
                <a:cs typeface="+mn-lt"/>
              </a:rPr>
              <a:t> </a:t>
            </a:r>
            <a:r>
              <a:rPr lang="it-IT" sz="2400" i="1" err="1">
                <a:latin typeface="Century Gothic" panose="020B0502020202020204" pitchFamily="34" charset="0"/>
                <a:ea typeface="+mn-lt"/>
                <a:cs typeface="+mn-lt"/>
              </a:rPr>
              <a:t>commonly</a:t>
            </a:r>
            <a:r>
              <a:rPr lang="it-IT" sz="2400" i="1">
                <a:latin typeface="Century Gothic" panose="020B0502020202020204" pitchFamily="34" charset="0"/>
                <a:ea typeface="+mn-lt"/>
                <a:cs typeface="+mn-lt"/>
              </a:rPr>
              <a:t> </a:t>
            </a:r>
            <a:r>
              <a:rPr lang="it-IT" sz="2400" i="1" err="1">
                <a:latin typeface="Century Gothic" panose="020B0502020202020204" pitchFamily="34" charset="0"/>
                <a:ea typeface="+mn-lt"/>
                <a:cs typeface="+mn-lt"/>
              </a:rPr>
              <a:t>keep</a:t>
            </a:r>
            <a:r>
              <a:rPr lang="it-IT" sz="2400" i="1">
                <a:latin typeface="Century Gothic" panose="020B0502020202020204" pitchFamily="34" charset="0"/>
                <a:ea typeface="+mn-lt"/>
                <a:cs typeface="+mn-lt"/>
              </a:rPr>
              <a:t> some health </a:t>
            </a:r>
            <a:r>
              <a:rPr lang="it-IT" sz="2400" i="1" err="1">
                <a:latin typeface="Century Gothic" panose="020B0502020202020204" pitchFamily="34" charset="0"/>
                <a:ea typeface="+mn-lt"/>
                <a:cs typeface="+mn-lt"/>
              </a:rPr>
              <a:t>concerns</a:t>
            </a:r>
            <a:r>
              <a:rPr lang="it-IT" sz="2400" i="1">
                <a:latin typeface="Century Gothic" panose="020B0502020202020204" pitchFamily="34" charset="0"/>
                <a:ea typeface="+mn-lt"/>
                <a:cs typeface="+mn-lt"/>
              </a:rPr>
              <a:t> to </a:t>
            </a:r>
            <a:r>
              <a:rPr lang="it-IT" sz="2400" i="1" err="1">
                <a:latin typeface="Century Gothic" panose="020B0502020202020204" pitchFamily="34" charset="0"/>
                <a:ea typeface="+mn-lt"/>
                <a:cs typeface="+mn-lt"/>
              </a:rPr>
              <a:t>themselves</a:t>
            </a:r>
            <a:r>
              <a:rPr lang="it-IT" sz="2400" i="1">
                <a:latin typeface="Century Gothic" panose="020B0502020202020204" pitchFamily="34" charset="0"/>
                <a:ea typeface="+mn-lt"/>
                <a:cs typeface="+mn-lt"/>
              </a:rPr>
              <a:t>, </a:t>
            </a:r>
            <a:r>
              <a:rPr lang="it-IT" sz="2400" i="1" err="1">
                <a:latin typeface="Century Gothic" panose="020B0502020202020204" pitchFamily="34" charset="0"/>
                <a:ea typeface="+mn-lt"/>
                <a:cs typeface="+mn-lt"/>
              </a:rPr>
              <a:t>whether</a:t>
            </a:r>
            <a:r>
              <a:rPr lang="it-IT" sz="2400" i="1">
                <a:latin typeface="Century Gothic" panose="020B0502020202020204" pitchFamily="34" charset="0"/>
                <a:ea typeface="+mn-lt"/>
                <a:cs typeface="+mn-lt"/>
              </a:rPr>
              <a:t> out of personal </a:t>
            </a:r>
            <a:r>
              <a:rPr lang="it-IT" sz="2400" i="1" err="1">
                <a:latin typeface="Century Gothic" panose="020B0502020202020204" pitchFamily="34" charset="0"/>
                <a:ea typeface="+mn-lt"/>
                <a:cs typeface="+mn-lt"/>
              </a:rPr>
              <a:t>preference</a:t>
            </a:r>
            <a:r>
              <a:rPr lang="it-IT" sz="2400" i="1">
                <a:latin typeface="Century Gothic" panose="020B0502020202020204" pitchFamily="34" charset="0"/>
                <a:ea typeface="+mn-lt"/>
                <a:cs typeface="+mn-lt"/>
              </a:rPr>
              <a:t>, ethical reserve, </a:t>
            </a:r>
            <a:r>
              <a:rPr lang="it-IT" sz="2400" i="1" err="1">
                <a:latin typeface="Century Gothic" panose="020B0502020202020204" pitchFamily="34" charset="0"/>
                <a:ea typeface="+mn-lt"/>
                <a:cs typeface="+mn-lt"/>
              </a:rPr>
              <a:t>etiquette</a:t>
            </a:r>
            <a:r>
              <a:rPr lang="it-IT" sz="2400" i="1">
                <a:latin typeface="Century Gothic" panose="020B0502020202020204" pitchFamily="34" charset="0"/>
                <a:ea typeface="+mn-lt"/>
                <a:cs typeface="+mn-lt"/>
              </a:rPr>
              <a:t>, </a:t>
            </a:r>
            <a:r>
              <a:rPr lang="it-IT" sz="2400" i="1" err="1">
                <a:latin typeface="Century Gothic" panose="020B0502020202020204" pitchFamily="34" charset="0"/>
                <a:ea typeface="+mn-lt"/>
                <a:cs typeface="+mn-lt"/>
              </a:rPr>
              <a:t>fear</a:t>
            </a:r>
            <a:r>
              <a:rPr lang="it-IT" sz="2400" i="1">
                <a:latin typeface="Century Gothic" panose="020B0502020202020204" pitchFamily="34" charset="0"/>
                <a:ea typeface="+mn-lt"/>
                <a:cs typeface="+mn-lt"/>
              </a:rPr>
              <a:t> or </a:t>
            </a:r>
            <a:r>
              <a:rPr lang="it-IT" sz="2400" i="1" err="1">
                <a:latin typeface="Century Gothic" panose="020B0502020202020204" pitchFamily="34" charset="0"/>
                <a:ea typeface="+mn-lt"/>
                <a:cs typeface="+mn-lt"/>
              </a:rPr>
              <a:t>shame</a:t>
            </a:r>
            <a:r>
              <a:rPr lang="it-IT" sz="2400" i="1">
                <a:latin typeface="Century Gothic" panose="020B0502020202020204" pitchFamily="34" charset="0"/>
                <a:ea typeface="+mn-lt"/>
                <a:cs typeface="+mn-lt"/>
              </a:rPr>
              <a:t>." </a:t>
            </a:r>
            <a:r>
              <a:rPr lang="it-IT" sz="2400" i="1">
                <a:latin typeface="Century Gothic"/>
                <a:ea typeface="+mn-lt"/>
                <a:cs typeface="+mn-lt"/>
                <a:hlinkClick r:id="rId2" action="ppaction://hlinksldjump"/>
              </a:rPr>
              <a:t>[N]</a:t>
            </a:r>
            <a:endParaRPr lang="it-IT" sz="2400">
              <a:latin typeface="Century Gothic" panose="020B0502020202020204" pitchFamily="34" charset="0"/>
              <a:ea typeface="+mn-lt"/>
              <a:cs typeface="+mn-lt"/>
            </a:endParaRPr>
          </a:p>
          <a:p>
            <a:pPr marL="0" indent="0" algn="ctr">
              <a:buNone/>
            </a:pPr>
            <a:endParaRPr lang="it-IT" sz="2400" i="1">
              <a:latin typeface="Century Gothic" panose="020B0502020202020204" pitchFamily="34" charset="0"/>
              <a:ea typeface="+mn-lt"/>
              <a:cs typeface="+mn-lt"/>
            </a:endParaRPr>
          </a:p>
        </p:txBody>
      </p:sp>
      <p:sp>
        <p:nvSpPr>
          <p:cNvPr id="4" name="CasellaDiTesto 3">
            <a:extLst>
              <a:ext uri="{FF2B5EF4-FFF2-40B4-BE49-F238E27FC236}">
                <a16:creationId xmlns:a16="http://schemas.microsoft.com/office/drawing/2014/main" id="{5DA4F16F-1BE6-5D4B-FC9E-FD3277580556}"/>
              </a:ext>
            </a:extLst>
          </p:cNvPr>
          <p:cNvSpPr txBox="1"/>
          <p:nvPr/>
        </p:nvSpPr>
        <p:spPr>
          <a:xfrm>
            <a:off x="0" y="2085648"/>
            <a:ext cx="8514080" cy="1938992"/>
          </a:xfrm>
          <a:prstGeom prst="rect">
            <a:avLst/>
          </a:prstGeom>
          <a:noFill/>
        </p:spPr>
        <p:txBody>
          <a:bodyPr wrap="square" rtlCol="0">
            <a:spAutoFit/>
          </a:bodyPr>
          <a:lstStyle/>
          <a:p>
            <a:pPr algn="ctr"/>
            <a:r>
              <a:rPr lang="it-IT" sz="2400" i="1">
                <a:latin typeface="Century Gothic" panose="020B0502020202020204" pitchFamily="34" charset="0"/>
                <a:ea typeface="+mn-lt"/>
                <a:cs typeface="+mn-lt"/>
              </a:rPr>
              <a:t>"Medical </a:t>
            </a:r>
            <a:r>
              <a:rPr lang="it-IT" sz="2400" i="1" err="1">
                <a:latin typeface="Century Gothic" panose="020B0502020202020204" pitchFamily="34" charset="0"/>
                <a:ea typeface="+mn-lt"/>
                <a:cs typeface="+mn-lt"/>
              </a:rPr>
              <a:t>confidentiality</a:t>
            </a:r>
            <a:r>
              <a:rPr lang="it-IT" sz="2400" i="1">
                <a:latin typeface="Century Gothic" panose="020B0502020202020204" pitchFamily="34" charset="0"/>
                <a:ea typeface="+mn-lt"/>
                <a:cs typeface="+mn-lt"/>
              </a:rPr>
              <a:t> </a:t>
            </a:r>
            <a:r>
              <a:rPr lang="it-IT" sz="2400" i="1" err="1">
                <a:latin typeface="Century Gothic" panose="020B0502020202020204" pitchFamily="34" charset="0"/>
                <a:ea typeface="+mn-lt"/>
                <a:cs typeface="+mn-lt"/>
              </a:rPr>
              <a:t>promotes</a:t>
            </a:r>
            <a:r>
              <a:rPr lang="it-IT" sz="2400" i="1">
                <a:latin typeface="Century Gothic" panose="020B0502020202020204" pitchFamily="34" charset="0"/>
                <a:ea typeface="+mn-lt"/>
                <a:cs typeface="+mn-lt"/>
              </a:rPr>
              <a:t> the </a:t>
            </a:r>
            <a:r>
              <a:rPr lang="it-IT" sz="2400" i="1" err="1">
                <a:latin typeface="Century Gothic" panose="020B0502020202020204" pitchFamily="34" charset="0"/>
                <a:ea typeface="+mn-lt"/>
                <a:cs typeface="+mn-lt"/>
              </a:rPr>
              <a:t>individual’s</a:t>
            </a:r>
            <a:r>
              <a:rPr lang="it-IT" sz="2400" i="1">
                <a:latin typeface="Century Gothic" panose="020B0502020202020204" pitchFamily="34" charset="0"/>
                <a:ea typeface="+mn-lt"/>
                <a:cs typeface="+mn-lt"/>
              </a:rPr>
              <a:t> </a:t>
            </a:r>
            <a:r>
              <a:rPr lang="it-IT" sz="2400" i="1" err="1">
                <a:latin typeface="Century Gothic" panose="020B0502020202020204" pitchFamily="34" charset="0"/>
                <a:ea typeface="+mn-lt"/>
                <a:cs typeface="+mn-lt"/>
              </a:rPr>
              <a:t>medical</a:t>
            </a:r>
            <a:r>
              <a:rPr lang="it-IT" sz="2400" i="1">
                <a:latin typeface="Century Gothic" panose="020B0502020202020204" pitchFamily="34" charset="0"/>
                <a:ea typeface="+mn-lt"/>
                <a:cs typeface="+mn-lt"/>
              </a:rPr>
              <a:t> </a:t>
            </a:r>
            <a:r>
              <a:rPr lang="it-IT" sz="2400" i="1" err="1">
                <a:latin typeface="Century Gothic" panose="020B0502020202020204" pitchFamily="34" charset="0"/>
                <a:ea typeface="+mn-lt"/>
                <a:cs typeface="+mn-lt"/>
              </a:rPr>
              <a:t>autonomy</a:t>
            </a:r>
            <a:r>
              <a:rPr lang="it-IT" sz="2400" i="1">
                <a:latin typeface="Century Gothic" panose="020B0502020202020204" pitchFamily="34" charset="0"/>
                <a:ea typeface="+mn-lt"/>
                <a:cs typeface="+mn-lt"/>
              </a:rPr>
              <a:t>, by </a:t>
            </a:r>
            <a:r>
              <a:rPr lang="it-IT" sz="2400" i="1" err="1">
                <a:latin typeface="Century Gothic" panose="020B0502020202020204" pitchFamily="34" charset="0"/>
                <a:ea typeface="+mn-lt"/>
                <a:cs typeface="+mn-lt"/>
              </a:rPr>
              <a:t>sheltering</a:t>
            </a:r>
            <a:r>
              <a:rPr lang="it-IT" sz="2400" i="1">
                <a:latin typeface="Century Gothic" panose="020B0502020202020204" pitchFamily="34" charset="0"/>
                <a:ea typeface="+mn-lt"/>
                <a:cs typeface="+mn-lt"/>
              </a:rPr>
              <a:t> </a:t>
            </a:r>
            <a:r>
              <a:rPr lang="it-IT" sz="2400" i="1" err="1">
                <a:latin typeface="Century Gothic" panose="020B0502020202020204" pitchFamily="34" charset="0"/>
                <a:ea typeface="+mn-lt"/>
                <a:cs typeface="+mn-lt"/>
              </a:rPr>
              <a:t>those</a:t>
            </a:r>
            <a:r>
              <a:rPr lang="it-IT" sz="2400" i="1">
                <a:latin typeface="Century Gothic" panose="020B0502020202020204" pitchFamily="34" charset="0"/>
                <a:ea typeface="+mn-lt"/>
                <a:cs typeface="+mn-lt"/>
              </a:rPr>
              <a:t> </a:t>
            </a:r>
            <a:r>
              <a:rPr lang="it-IT" sz="2400" i="1" err="1">
                <a:latin typeface="Century Gothic" panose="020B0502020202020204" pitchFamily="34" charset="0"/>
                <a:ea typeface="+mn-lt"/>
                <a:cs typeface="+mn-lt"/>
              </a:rPr>
              <a:t>seeking</a:t>
            </a:r>
            <a:r>
              <a:rPr lang="it-IT" sz="2400" i="1">
                <a:latin typeface="Century Gothic" panose="020B0502020202020204" pitchFamily="34" charset="0"/>
                <a:ea typeface="+mn-lt"/>
                <a:cs typeface="+mn-lt"/>
              </a:rPr>
              <a:t> </a:t>
            </a:r>
            <a:r>
              <a:rPr lang="it-IT" sz="2400" i="1" err="1">
                <a:latin typeface="Century Gothic" panose="020B0502020202020204" pitchFamily="34" charset="0"/>
                <a:ea typeface="+mn-lt"/>
                <a:cs typeface="+mn-lt"/>
              </a:rPr>
              <a:t>morally</a:t>
            </a:r>
            <a:r>
              <a:rPr lang="it-IT" sz="2400" i="1">
                <a:latin typeface="Century Gothic" panose="020B0502020202020204" pitchFamily="34" charset="0"/>
                <a:ea typeface="+mn-lt"/>
                <a:cs typeface="+mn-lt"/>
              </a:rPr>
              <a:t> </a:t>
            </a:r>
            <a:r>
              <a:rPr lang="it-IT" sz="2400" i="1" err="1">
                <a:latin typeface="Century Gothic" panose="020B0502020202020204" pitchFamily="34" charset="0"/>
                <a:ea typeface="+mn-lt"/>
                <a:cs typeface="+mn-lt"/>
              </a:rPr>
              <a:t>controversial</a:t>
            </a:r>
            <a:r>
              <a:rPr lang="it-IT" sz="2400" i="1">
                <a:latin typeface="Century Gothic" panose="020B0502020202020204" pitchFamily="34" charset="0"/>
                <a:ea typeface="+mn-lt"/>
                <a:cs typeface="+mn-lt"/>
              </a:rPr>
              <a:t> </a:t>
            </a:r>
            <a:r>
              <a:rPr lang="it-IT" sz="2400" i="1" err="1">
                <a:latin typeface="Century Gothic" panose="020B0502020202020204" pitchFamily="34" charset="0"/>
                <a:ea typeface="+mn-lt"/>
                <a:cs typeface="+mn-lt"/>
              </a:rPr>
              <a:t>medical</a:t>
            </a:r>
            <a:r>
              <a:rPr lang="it-IT" sz="2400" i="1">
                <a:latin typeface="Century Gothic" panose="020B0502020202020204" pitchFamily="34" charset="0"/>
                <a:ea typeface="+mn-lt"/>
                <a:cs typeface="+mn-lt"/>
              </a:rPr>
              <a:t> care from </a:t>
            </a:r>
            <a:r>
              <a:rPr lang="it-IT" sz="2400" i="1" err="1">
                <a:latin typeface="Century Gothic" panose="020B0502020202020204" pitchFamily="34" charset="0"/>
                <a:ea typeface="+mn-lt"/>
                <a:cs typeface="+mn-lt"/>
              </a:rPr>
              <a:t>outside</a:t>
            </a:r>
            <a:r>
              <a:rPr lang="it-IT" sz="2400" i="1">
                <a:latin typeface="Century Gothic" panose="020B0502020202020204" pitchFamily="34" charset="0"/>
                <a:ea typeface="+mn-lt"/>
                <a:cs typeface="+mn-lt"/>
              </a:rPr>
              <a:t> </a:t>
            </a:r>
            <a:r>
              <a:rPr lang="it-IT" sz="2400" i="1" err="1">
                <a:latin typeface="Century Gothic" panose="020B0502020202020204" pitchFamily="34" charset="0"/>
                <a:ea typeface="+mn-lt"/>
                <a:cs typeface="+mn-lt"/>
              </a:rPr>
              <a:t>criticism</a:t>
            </a:r>
            <a:r>
              <a:rPr lang="it-IT" sz="2400" i="1">
                <a:latin typeface="Century Gothic" panose="020B0502020202020204" pitchFamily="34" charset="0"/>
                <a:ea typeface="+mn-lt"/>
                <a:cs typeface="+mn-lt"/>
              </a:rPr>
              <a:t> and </a:t>
            </a:r>
            <a:r>
              <a:rPr lang="it-IT" sz="2400" i="1" err="1">
                <a:latin typeface="Century Gothic" panose="020B0502020202020204" pitchFamily="34" charset="0"/>
                <a:ea typeface="+mn-lt"/>
                <a:cs typeface="+mn-lt"/>
              </a:rPr>
              <a:t>interference</a:t>
            </a:r>
            <a:r>
              <a:rPr lang="it-IT" sz="2400" i="1">
                <a:latin typeface="Century Gothic" panose="020B0502020202020204" pitchFamily="34" charset="0"/>
                <a:ea typeface="+mn-lt"/>
                <a:cs typeface="+mn-lt"/>
              </a:rPr>
              <a:t> with </a:t>
            </a:r>
            <a:r>
              <a:rPr lang="it-IT" sz="2400" i="1" err="1">
                <a:latin typeface="Century Gothic" panose="020B0502020202020204" pitchFamily="34" charset="0"/>
                <a:ea typeface="+mn-lt"/>
                <a:cs typeface="+mn-lt"/>
              </a:rPr>
              <a:t>decisions</a:t>
            </a:r>
            <a:r>
              <a:rPr lang="it-IT" sz="2400" i="1">
                <a:latin typeface="Century Gothic" panose="020B0502020202020204" pitchFamily="34" charset="0"/>
                <a:ea typeface="+mn-lt"/>
                <a:cs typeface="+mn-lt"/>
              </a:rPr>
              <a:t>." </a:t>
            </a:r>
            <a:r>
              <a:rPr lang="it-IT" sz="2400" i="1">
                <a:latin typeface="Century Gothic"/>
                <a:ea typeface="+mn-lt"/>
                <a:cs typeface="+mn-lt"/>
                <a:hlinkClick r:id="rId2" action="ppaction://hlinksldjump"/>
              </a:rPr>
              <a:t>[N]</a:t>
            </a:r>
            <a:endParaRPr lang="it-IT" sz="2400">
              <a:latin typeface="Century Gothic" panose="020B0502020202020204" pitchFamily="34" charset="0"/>
              <a:ea typeface="+mn-lt"/>
              <a:cs typeface="+mn-lt"/>
            </a:endParaRPr>
          </a:p>
          <a:p>
            <a:pPr algn="ctr"/>
            <a:endParaRPr lang="it-IT" sz="2400"/>
          </a:p>
        </p:txBody>
      </p:sp>
      <p:pic>
        <p:nvPicPr>
          <p:cNvPr id="5" name="Picture 6">
            <a:extLst>
              <a:ext uri="{FF2B5EF4-FFF2-40B4-BE49-F238E27FC236}">
                <a16:creationId xmlns:a16="http://schemas.microsoft.com/office/drawing/2014/main" id="{C880B27E-E3E0-95D0-3E4E-C8619B06EB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801" y="4110355"/>
            <a:ext cx="2382520" cy="2382520"/>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Health privacy concept icon. Medical records privacy idea thin line  illustration. Confidentiality of patient records. Health care. Vector  isolated out Stock Vector Image &amp; Art - Alamy">
            <a:extLst>
              <a:ext uri="{FF2B5EF4-FFF2-40B4-BE49-F238E27FC236}">
                <a16:creationId xmlns:a16="http://schemas.microsoft.com/office/drawing/2014/main" id="{8B110009-0484-B9B6-39DE-B904297A33F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2733" r="13414" b="42519"/>
          <a:stretch/>
        </p:blipFill>
        <p:spPr bwMode="auto">
          <a:xfrm>
            <a:off x="8790074" y="1624331"/>
            <a:ext cx="2843125" cy="26517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5823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35BCCFA-9B09-E4C7-A6D0-247B53E8EED5}"/>
              </a:ext>
            </a:extLst>
          </p:cNvPr>
          <p:cNvSpPr>
            <a:spLocks noGrp="1"/>
          </p:cNvSpPr>
          <p:nvPr>
            <p:ph type="title"/>
          </p:nvPr>
        </p:nvSpPr>
        <p:spPr/>
        <p:txBody>
          <a:bodyPr/>
          <a:lstStyle/>
          <a:p>
            <a:r>
              <a:rPr lang="it-IT">
                <a:latin typeface="Century Gothic"/>
                <a:cs typeface="Calibri Light"/>
              </a:rPr>
              <a:t>Who </a:t>
            </a:r>
            <a:r>
              <a:rPr lang="it-IT" err="1">
                <a:latin typeface="Century Gothic"/>
                <a:cs typeface="Calibri Light"/>
              </a:rPr>
              <a:t>has</a:t>
            </a:r>
            <a:r>
              <a:rPr lang="it-IT">
                <a:latin typeface="Century Gothic"/>
                <a:cs typeface="Calibri Light"/>
              </a:rPr>
              <a:t> access to the data?</a:t>
            </a:r>
            <a:endParaRPr lang="it-IT"/>
          </a:p>
        </p:txBody>
      </p:sp>
      <p:sp>
        <p:nvSpPr>
          <p:cNvPr id="3" name="Segnaposto contenuto 2">
            <a:extLst>
              <a:ext uri="{FF2B5EF4-FFF2-40B4-BE49-F238E27FC236}">
                <a16:creationId xmlns:a16="http://schemas.microsoft.com/office/drawing/2014/main" id="{9493B451-B074-AA2A-2D63-58911214787F}"/>
              </a:ext>
            </a:extLst>
          </p:cNvPr>
          <p:cNvSpPr>
            <a:spLocks noGrp="1"/>
          </p:cNvSpPr>
          <p:nvPr>
            <p:ph idx="1"/>
          </p:nvPr>
        </p:nvSpPr>
        <p:spPr/>
        <p:txBody>
          <a:bodyPr vert="horz" lIns="91440" tIns="45720" rIns="91440" bIns="45720" rtlCol="0" anchor="t">
            <a:normAutofit/>
          </a:bodyPr>
          <a:lstStyle/>
          <a:p>
            <a:pPr>
              <a:buNone/>
            </a:pPr>
            <a:r>
              <a:rPr lang="it-IT">
                <a:latin typeface="Century Gothic"/>
                <a:ea typeface="+mn-lt"/>
                <a:cs typeface="+mn-lt"/>
              </a:rPr>
              <a:t>"</a:t>
            </a:r>
            <a:r>
              <a:rPr lang="it-IT" err="1">
                <a:latin typeface="Century Gothic"/>
                <a:ea typeface="+mn-lt"/>
                <a:cs typeface="+mn-lt"/>
              </a:rPr>
              <a:t>We</a:t>
            </a:r>
            <a:r>
              <a:rPr lang="it-IT">
                <a:latin typeface="Century Gothic"/>
                <a:ea typeface="+mn-lt"/>
                <a:cs typeface="+mn-lt"/>
              </a:rPr>
              <a:t> </a:t>
            </a:r>
            <a:r>
              <a:rPr lang="it-IT" err="1">
                <a:latin typeface="Century Gothic"/>
                <a:ea typeface="+mn-lt"/>
                <a:cs typeface="+mn-lt"/>
              </a:rPr>
              <a:t>only</a:t>
            </a:r>
            <a:r>
              <a:rPr lang="it-IT">
                <a:latin typeface="Century Gothic"/>
                <a:ea typeface="+mn-lt"/>
                <a:cs typeface="+mn-lt"/>
              </a:rPr>
              <a:t> </a:t>
            </a:r>
            <a:r>
              <a:rPr lang="it-IT" err="1">
                <a:latin typeface="Century Gothic"/>
                <a:ea typeface="+mn-lt"/>
                <a:cs typeface="+mn-lt"/>
              </a:rPr>
              <a:t>have</a:t>
            </a:r>
            <a:r>
              <a:rPr lang="it-IT">
                <a:latin typeface="Century Gothic"/>
                <a:ea typeface="+mn-lt"/>
                <a:cs typeface="+mn-lt"/>
              </a:rPr>
              <a:t> a </a:t>
            </a:r>
            <a:r>
              <a:rPr lang="it-IT" err="1">
                <a:latin typeface="Century Gothic"/>
                <a:ea typeface="+mn-lt"/>
                <a:cs typeface="+mn-lt"/>
              </a:rPr>
              <a:t>handful</a:t>
            </a:r>
            <a:r>
              <a:rPr lang="it-IT">
                <a:latin typeface="Century Gothic"/>
                <a:ea typeface="+mn-lt"/>
                <a:cs typeface="+mn-lt"/>
              </a:rPr>
              <a:t> of </a:t>
            </a:r>
            <a:r>
              <a:rPr lang="it-IT" b="1">
                <a:solidFill>
                  <a:srgbClr val="258BA1"/>
                </a:solidFill>
                <a:latin typeface="Century Gothic"/>
                <a:ea typeface="+mn-lt"/>
                <a:cs typeface="+mn-lt"/>
              </a:rPr>
              <a:t>institutions </a:t>
            </a:r>
            <a:r>
              <a:rPr lang="it-IT" err="1">
                <a:latin typeface="Century Gothic"/>
                <a:ea typeface="+mn-lt"/>
                <a:cs typeface="+mn-lt"/>
              </a:rPr>
              <a:t>that</a:t>
            </a:r>
            <a:r>
              <a:rPr lang="it-IT">
                <a:latin typeface="Century Gothic"/>
                <a:ea typeface="+mn-lt"/>
                <a:cs typeface="+mn-lt"/>
              </a:rPr>
              <a:t> can deal with </a:t>
            </a:r>
            <a:r>
              <a:rPr lang="it-IT" b="1">
                <a:solidFill>
                  <a:srgbClr val="258BA1"/>
                </a:solidFill>
                <a:latin typeface="Century Gothic"/>
                <a:ea typeface="+mn-lt"/>
                <a:cs typeface="+mn-lt"/>
              </a:rPr>
              <a:t>massive </a:t>
            </a:r>
            <a:r>
              <a:rPr lang="it-IT" b="1" err="1">
                <a:solidFill>
                  <a:srgbClr val="258BA1"/>
                </a:solidFill>
                <a:latin typeface="Century Gothic"/>
                <a:ea typeface="+mn-lt"/>
                <a:cs typeface="+mn-lt"/>
              </a:rPr>
              <a:t>digital</a:t>
            </a:r>
            <a:r>
              <a:rPr lang="it-IT" b="1">
                <a:solidFill>
                  <a:srgbClr val="258BA1"/>
                </a:solidFill>
                <a:latin typeface="Century Gothic"/>
                <a:ea typeface="+mn-lt"/>
                <a:cs typeface="+mn-lt"/>
              </a:rPr>
              <a:t> data</a:t>
            </a:r>
            <a:r>
              <a:rPr lang="it-IT">
                <a:latin typeface="Century Gothic"/>
                <a:ea typeface="+mn-lt"/>
                <a:cs typeface="+mn-lt"/>
              </a:rPr>
              <a:t>. And </a:t>
            </a:r>
            <a:r>
              <a:rPr lang="it-IT" err="1">
                <a:latin typeface="Century Gothic"/>
                <a:ea typeface="+mn-lt"/>
                <a:cs typeface="+mn-lt"/>
              </a:rPr>
              <a:t>they</a:t>
            </a:r>
            <a:r>
              <a:rPr lang="it-IT">
                <a:latin typeface="Century Gothic"/>
                <a:ea typeface="+mn-lt"/>
                <a:cs typeface="+mn-lt"/>
              </a:rPr>
              <a:t> are </a:t>
            </a:r>
            <a:r>
              <a:rPr lang="it-IT" err="1">
                <a:latin typeface="Century Gothic"/>
                <a:ea typeface="+mn-lt"/>
                <a:cs typeface="+mn-lt"/>
              </a:rPr>
              <a:t>all</a:t>
            </a:r>
            <a:r>
              <a:rPr lang="it-IT">
                <a:latin typeface="Century Gothic"/>
                <a:ea typeface="+mn-lt"/>
                <a:cs typeface="+mn-lt"/>
              </a:rPr>
              <a:t> </a:t>
            </a:r>
            <a:r>
              <a:rPr lang="it-IT" err="1">
                <a:latin typeface="Century Gothic"/>
                <a:ea typeface="+mn-lt"/>
                <a:cs typeface="+mn-lt"/>
              </a:rPr>
              <a:t>privately</a:t>
            </a:r>
            <a:r>
              <a:rPr lang="it-IT">
                <a:latin typeface="Century Gothic"/>
                <a:ea typeface="+mn-lt"/>
                <a:cs typeface="+mn-lt"/>
              </a:rPr>
              <a:t> </a:t>
            </a:r>
            <a:r>
              <a:rPr lang="it-IT" b="1" err="1">
                <a:solidFill>
                  <a:srgbClr val="258BA1"/>
                </a:solidFill>
                <a:latin typeface="Century Gothic"/>
                <a:ea typeface="+mn-lt"/>
                <a:cs typeface="+mn-lt"/>
              </a:rPr>
              <a:t>owned</a:t>
            </a:r>
            <a:r>
              <a:rPr lang="it-IT" b="1">
                <a:solidFill>
                  <a:srgbClr val="258BA1"/>
                </a:solidFill>
                <a:latin typeface="Century Gothic"/>
                <a:ea typeface="+mn-lt"/>
                <a:cs typeface="+mn-lt"/>
              </a:rPr>
              <a:t> </a:t>
            </a:r>
            <a:r>
              <a:rPr lang="it-IT">
                <a:latin typeface="Century Gothic"/>
                <a:ea typeface="+mn-lt"/>
                <a:cs typeface="+mn-lt"/>
              </a:rPr>
              <a:t>by </a:t>
            </a:r>
            <a:r>
              <a:rPr lang="it-IT" b="1" err="1">
                <a:solidFill>
                  <a:srgbClr val="258BA1"/>
                </a:solidFill>
                <a:latin typeface="Century Gothic"/>
                <a:ea typeface="+mn-lt"/>
                <a:cs typeface="+mn-lt"/>
              </a:rPr>
              <a:t>surveillance</a:t>
            </a:r>
            <a:r>
              <a:rPr lang="it-IT" b="1">
                <a:solidFill>
                  <a:srgbClr val="258BA1"/>
                </a:solidFill>
                <a:latin typeface="Century Gothic"/>
                <a:ea typeface="+mn-lt"/>
                <a:cs typeface="+mn-lt"/>
              </a:rPr>
              <a:t> </a:t>
            </a:r>
            <a:r>
              <a:rPr lang="it-IT" b="1" err="1">
                <a:solidFill>
                  <a:srgbClr val="258BA1"/>
                </a:solidFill>
                <a:latin typeface="Century Gothic"/>
                <a:ea typeface="+mn-lt"/>
                <a:cs typeface="+mn-lt"/>
              </a:rPr>
              <a:t>capitalists</a:t>
            </a:r>
            <a:r>
              <a:rPr lang="it-IT">
                <a:latin typeface="Century Gothic"/>
                <a:ea typeface="+mn-lt"/>
                <a:cs typeface="+mn-lt"/>
              </a:rPr>
              <a:t>." [10]</a:t>
            </a:r>
            <a:endParaRPr lang="it-IT">
              <a:latin typeface="Century Gothic"/>
              <a:ea typeface="Calibri" panose="020F0502020204030204"/>
              <a:cs typeface="Calibri" panose="020F0502020204030204"/>
            </a:endParaRPr>
          </a:p>
          <a:p>
            <a:pPr>
              <a:buNone/>
            </a:pPr>
            <a:endParaRPr lang="it-IT">
              <a:latin typeface="Century Gothic" panose="020B0502020202020204" pitchFamily="34" charset="0"/>
              <a:ea typeface="Calibri" panose="020F0502020204030204"/>
              <a:cs typeface="Calibri" panose="020F0502020204030204"/>
            </a:endParaRPr>
          </a:p>
          <a:p>
            <a:pPr marL="0" indent="0">
              <a:buNone/>
            </a:pPr>
            <a:r>
              <a:rPr lang="it-IT">
                <a:latin typeface="Century Gothic"/>
                <a:ea typeface="Calibri" panose="020F0502020204030204"/>
                <a:cs typeface="Calibri" panose="020F0502020204030204"/>
              </a:rPr>
              <a:t>Selling data for </a:t>
            </a:r>
            <a:r>
              <a:rPr lang="it-IT" b="1">
                <a:solidFill>
                  <a:srgbClr val="258BA1"/>
                </a:solidFill>
                <a:latin typeface="Century Gothic"/>
                <a:ea typeface="Calibri" panose="020F0502020204030204"/>
                <a:cs typeface="Calibri" panose="020F0502020204030204"/>
              </a:rPr>
              <a:t>ad </a:t>
            </a:r>
            <a:r>
              <a:rPr lang="it-IT">
                <a:latin typeface="Century Gothic"/>
                <a:ea typeface="Calibri" panose="020F0502020204030204"/>
                <a:cs typeface="Calibri" panose="020F0502020204030204"/>
              </a:rPr>
              <a:t>revenue </a:t>
            </a:r>
            <a:r>
              <a:rPr lang="it-IT" err="1">
                <a:latin typeface="Century Gothic"/>
                <a:ea typeface="Calibri" panose="020F0502020204030204"/>
                <a:cs typeface="Calibri" panose="020F0502020204030204"/>
              </a:rPr>
              <a:t>is</a:t>
            </a:r>
            <a:r>
              <a:rPr lang="it-IT">
                <a:latin typeface="Century Gothic"/>
                <a:ea typeface="Calibri" panose="020F0502020204030204"/>
                <a:cs typeface="Calibri" panose="020F0502020204030204"/>
              </a:rPr>
              <a:t> the </a:t>
            </a:r>
            <a:r>
              <a:rPr lang="it-IT" err="1">
                <a:latin typeface="Century Gothic"/>
                <a:ea typeface="Calibri" panose="020F0502020204030204"/>
                <a:cs typeface="Calibri" panose="020F0502020204030204"/>
              </a:rPr>
              <a:t>dominant</a:t>
            </a:r>
            <a:r>
              <a:rPr lang="it-IT">
                <a:latin typeface="Century Gothic"/>
                <a:ea typeface="Calibri" panose="020F0502020204030204"/>
                <a:cs typeface="Calibri" panose="020F0502020204030204"/>
              </a:rPr>
              <a:t> </a:t>
            </a:r>
            <a:r>
              <a:rPr lang="it-IT" b="1" err="1">
                <a:solidFill>
                  <a:srgbClr val="258BA1"/>
                </a:solidFill>
                <a:latin typeface="Century Gothic"/>
                <a:ea typeface="Calibri" panose="020F0502020204030204"/>
                <a:cs typeface="Calibri" panose="020F0502020204030204"/>
              </a:rPr>
              <a:t>economic</a:t>
            </a:r>
            <a:r>
              <a:rPr lang="it-IT" b="1">
                <a:solidFill>
                  <a:srgbClr val="258BA1"/>
                </a:solidFill>
                <a:latin typeface="Century Gothic"/>
                <a:ea typeface="Calibri" panose="020F0502020204030204"/>
                <a:cs typeface="Calibri" panose="020F0502020204030204"/>
              </a:rPr>
              <a:t> </a:t>
            </a:r>
            <a:r>
              <a:rPr lang="it-IT" err="1">
                <a:latin typeface="Century Gothic"/>
                <a:ea typeface="Calibri" panose="020F0502020204030204"/>
                <a:cs typeface="Calibri" panose="020F0502020204030204"/>
              </a:rPr>
              <a:t>paradigm</a:t>
            </a:r>
            <a:r>
              <a:rPr lang="it-IT">
                <a:latin typeface="Century Gothic"/>
                <a:ea typeface="Calibri" panose="020F0502020204030204"/>
                <a:cs typeface="Calibri" panose="020F0502020204030204"/>
              </a:rPr>
              <a:t> in the tech </a:t>
            </a:r>
            <a:r>
              <a:rPr lang="it-IT" err="1">
                <a:latin typeface="Century Gothic"/>
                <a:ea typeface="Calibri" panose="020F0502020204030204"/>
                <a:cs typeface="Calibri" panose="020F0502020204030204"/>
              </a:rPr>
              <a:t>sector</a:t>
            </a:r>
            <a:r>
              <a:rPr lang="it-IT">
                <a:latin typeface="Century Gothic"/>
                <a:ea typeface="Calibri" panose="020F0502020204030204"/>
                <a:cs typeface="Calibri" panose="020F0502020204030204"/>
              </a:rPr>
              <a:t> [10]</a:t>
            </a:r>
          </a:p>
          <a:p>
            <a:pPr marL="0" indent="0">
              <a:buNone/>
            </a:pPr>
            <a:endParaRPr lang="it-IT">
              <a:latin typeface="Century Gothic" panose="020B0502020202020204" pitchFamily="34" charset="0"/>
              <a:ea typeface="Calibri" panose="020F0502020204030204"/>
              <a:cs typeface="Calibri" panose="020F0502020204030204"/>
            </a:endParaRPr>
          </a:p>
        </p:txBody>
      </p:sp>
    </p:spTree>
    <p:extLst>
      <p:ext uri="{BB962C8B-B14F-4D97-AF65-F5344CB8AC3E}">
        <p14:creationId xmlns:p14="http://schemas.microsoft.com/office/powerpoint/2010/main" val="37708276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B65037F-DD9F-B99F-C58B-BD30A20AE1F4}"/>
              </a:ext>
            </a:extLst>
          </p:cNvPr>
          <p:cNvSpPr>
            <a:spLocks noGrp="1"/>
          </p:cNvSpPr>
          <p:nvPr>
            <p:ph type="title"/>
          </p:nvPr>
        </p:nvSpPr>
        <p:spPr/>
        <p:txBody>
          <a:bodyPr/>
          <a:lstStyle/>
          <a:p>
            <a:r>
              <a:rPr lang="it-IT" b="1" err="1">
                <a:solidFill>
                  <a:srgbClr val="258BA1"/>
                </a:solidFill>
                <a:latin typeface="Century Gothic" panose="020B0502020202020204" pitchFamily="34" charset="0"/>
                <a:ea typeface="Calibri Light"/>
                <a:cs typeface="Calibri Light"/>
              </a:rPr>
              <a:t>Awareness</a:t>
            </a:r>
            <a:r>
              <a:rPr lang="it-IT">
                <a:latin typeface="Century Gothic" panose="020B0502020202020204" pitchFamily="34" charset="0"/>
                <a:ea typeface="Calibri Light"/>
                <a:cs typeface="Calibri Light"/>
              </a:rPr>
              <a:t> of </a:t>
            </a:r>
            <a:r>
              <a:rPr lang="it-IT" b="1">
                <a:solidFill>
                  <a:srgbClr val="258BA1"/>
                </a:solidFill>
                <a:latin typeface="Century Gothic" panose="020B0502020202020204" pitchFamily="34" charset="0"/>
                <a:ea typeface="Calibri Light"/>
                <a:cs typeface="Calibri Light"/>
              </a:rPr>
              <a:t>social good</a:t>
            </a:r>
          </a:p>
        </p:txBody>
      </p:sp>
      <p:sp>
        <p:nvSpPr>
          <p:cNvPr id="3" name="Segnaposto contenuto 2">
            <a:extLst>
              <a:ext uri="{FF2B5EF4-FFF2-40B4-BE49-F238E27FC236}">
                <a16:creationId xmlns:a16="http://schemas.microsoft.com/office/drawing/2014/main" id="{59EBBEDC-B9B4-F580-BBC0-3B10CF0158F5}"/>
              </a:ext>
            </a:extLst>
          </p:cNvPr>
          <p:cNvSpPr>
            <a:spLocks noGrp="1"/>
          </p:cNvSpPr>
          <p:nvPr>
            <p:ph idx="1"/>
          </p:nvPr>
        </p:nvSpPr>
        <p:spPr/>
        <p:txBody>
          <a:bodyPr vert="horz" lIns="91440" tIns="45720" rIns="91440" bIns="45720" rtlCol="0" anchor="t">
            <a:normAutofit/>
          </a:bodyPr>
          <a:lstStyle/>
          <a:p>
            <a:pPr marL="0" indent="0">
              <a:buNone/>
            </a:pPr>
            <a:endParaRPr lang="it-IT">
              <a:latin typeface="Century Gothic" panose="020B0502020202020204" pitchFamily="34" charset="0"/>
              <a:ea typeface="Calibri"/>
              <a:cs typeface="Calibri"/>
            </a:endParaRPr>
          </a:p>
          <a:p>
            <a:pPr marL="0" indent="0">
              <a:buNone/>
            </a:pPr>
            <a:r>
              <a:rPr lang="en">
                <a:latin typeface="Century Gothic"/>
                <a:ea typeface="+mn-lt"/>
                <a:cs typeface="+mn-lt"/>
              </a:rPr>
              <a:t>"The Republic protects health as a fundamental right of the individual and </a:t>
            </a:r>
            <a:r>
              <a:rPr lang="en" b="1">
                <a:latin typeface="Century Gothic"/>
                <a:ea typeface="+mn-lt"/>
                <a:cs typeface="+mn-lt"/>
              </a:rPr>
              <a:t>interest of the community</a:t>
            </a:r>
            <a:r>
              <a:rPr lang="en">
                <a:latin typeface="Century Gothic"/>
                <a:ea typeface="+mn-lt"/>
                <a:cs typeface="+mn-lt"/>
              </a:rPr>
              <a:t>, and guarantees free treatment to the indigent. No one can be forced to undergo a specific health treatment except by law. The law cannot under any circumstances violate the limits imposed by respect for the human person."</a:t>
            </a:r>
            <a:endParaRPr lang="en">
              <a:latin typeface="Century Gothic"/>
            </a:endParaRPr>
          </a:p>
          <a:p>
            <a:pPr marL="0" indent="0">
              <a:buNone/>
            </a:pPr>
            <a:r>
              <a:rPr lang="en">
                <a:latin typeface="Century Gothic"/>
                <a:ea typeface="Calibri"/>
                <a:cs typeface="Calibri"/>
              </a:rPr>
              <a:t>Article 32 – Italian constitution</a:t>
            </a:r>
          </a:p>
        </p:txBody>
      </p:sp>
    </p:spTree>
    <p:extLst>
      <p:ext uri="{BB962C8B-B14F-4D97-AF65-F5344CB8AC3E}">
        <p14:creationId xmlns:p14="http://schemas.microsoft.com/office/powerpoint/2010/main" val="10523281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02DD41F-1AC3-8069-631F-F113002A0C77}"/>
              </a:ext>
            </a:extLst>
          </p:cNvPr>
          <p:cNvSpPr>
            <a:spLocks noGrp="1"/>
          </p:cNvSpPr>
          <p:nvPr>
            <p:ph type="title"/>
          </p:nvPr>
        </p:nvSpPr>
        <p:spPr/>
        <p:txBody>
          <a:bodyPr/>
          <a:lstStyle/>
          <a:p>
            <a:r>
              <a:rPr lang="it-IT">
                <a:latin typeface="Century Gothic" panose="020B0502020202020204" pitchFamily="34" charset="0"/>
                <a:ea typeface="Calibri Light"/>
                <a:cs typeface="Calibri Light"/>
              </a:rPr>
              <a:t>Return to </a:t>
            </a:r>
            <a:r>
              <a:rPr lang="it-IT" err="1">
                <a:latin typeface="Century Gothic" panose="020B0502020202020204" pitchFamily="34" charset="0"/>
                <a:ea typeface="Calibri Light"/>
                <a:cs typeface="Calibri Light"/>
              </a:rPr>
              <a:t>our</a:t>
            </a:r>
            <a:r>
              <a:rPr lang="it-IT">
                <a:latin typeface="Century Gothic" panose="020B0502020202020204" pitchFamily="34" charset="0"/>
                <a:ea typeface="Calibri Light"/>
                <a:cs typeface="Calibri Light"/>
              </a:rPr>
              <a:t> </a:t>
            </a:r>
            <a:r>
              <a:rPr lang="it-IT" err="1">
                <a:latin typeface="Century Gothic" panose="020B0502020202020204" pitchFamily="34" charset="0"/>
                <a:ea typeface="Calibri Light"/>
                <a:cs typeface="Calibri Light"/>
              </a:rPr>
              <a:t>thesis</a:t>
            </a:r>
            <a:r>
              <a:rPr lang="it-IT">
                <a:latin typeface="Century Gothic" panose="020B0502020202020204" pitchFamily="34" charset="0"/>
                <a:ea typeface="Calibri Light"/>
                <a:cs typeface="Calibri Light"/>
              </a:rPr>
              <a:t>: the need for </a:t>
            </a:r>
            <a:r>
              <a:rPr lang="it-IT" b="1">
                <a:solidFill>
                  <a:srgbClr val="258BA1"/>
                </a:solidFill>
                <a:latin typeface="Century Gothic" panose="020B0502020202020204" pitchFamily="34" charset="0"/>
                <a:ea typeface="Calibri Light"/>
                <a:cs typeface="Calibri Light"/>
              </a:rPr>
              <a:t>institutions</a:t>
            </a:r>
          </a:p>
        </p:txBody>
      </p:sp>
      <p:sp>
        <p:nvSpPr>
          <p:cNvPr id="5" name="Segnaposto contenuto 2">
            <a:extLst>
              <a:ext uri="{FF2B5EF4-FFF2-40B4-BE49-F238E27FC236}">
                <a16:creationId xmlns:a16="http://schemas.microsoft.com/office/drawing/2014/main" id="{4C920CAF-4FB5-4A39-24C3-2BC72597AFE4}"/>
              </a:ext>
            </a:extLst>
          </p:cNvPr>
          <p:cNvSpPr>
            <a:spLocks noGrp="1"/>
          </p:cNvSpPr>
          <p:nvPr>
            <p:ph idx="1"/>
          </p:nvPr>
        </p:nvSpPr>
        <p:spPr>
          <a:xfrm>
            <a:off x="838200" y="1825625"/>
            <a:ext cx="10515600" cy="4351338"/>
          </a:xfrm>
        </p:spPr>
        <p:txBody>
          <a:bodyPr vert="horz" lIns="91440" tIns="45720" rIns="91440" bIns="45720" rtlCol="0" anchor="t">
            <a:normAutofit fontScale="70000" lnSpcReduction="20000"/>
          </a:bodyPr>
          <a:lstStyle/>
          <a:p>
            <a:pPr>
              <a:buFont typeface="Wingdings" panose="05000000000000000000" pitchFamily="2" charset="2"/>
              <a:buChar char="§"/>
            </a:pPr>
            <a:r>
              <a:rPr lang="it-IT">
                <a:latin typeface="Century Gothic"/>
                <a:ea typeface="Calibri"/>
                <a:cs typeface="Calibri"/>
              </a:rPr>
              <a:t>Big data </a:t>
            </a:r>
            <a:r>
              <a:rPr lang="it-IT" err="1">
                <a:latin typeface="Century Gothic"/>
                <a:ea typeface="Calibri"/>
                <a:cs typeface="Calibri"/>
              </a:rPr>
              <a:t>is</a:t>
            </a:r>
            <a:r>
              <a:rPr lang="it-IT">
                <a:latin typeface="Century Gothic"/>
                <a:ea typeface="Calibri"/>
                <a:cs typeface="Calibri"/>
              </a:rPr>
              <a:t> </a:t>
            </a:r>
            <a:r>
              <a:rPr lang="it-IT" err="1">
                <a:latin typeface="Century Gothic"/>
                <a:ea typeface="Calibri"/>
                <a:cs typeface="Calibri"/>
              </a:rPr>
              <a:t>not</a:t>
            </a:r>
            <a:r>
              <a:rPr lang="it-IT">
                <a:latin typeface="Century Gothic"/>
                <a:ea typeface="Calibri"/>
                <a:cs typeface="Calibri"/>
              </a:rPr>
              <a:t> </a:t>
            </a:r>
            <a:r>
              <a:rPr lang="it-IT" err="1">
                <a:latin typeface="Century Gothic"/>
                <a:ea typeface="Calibri"/>
                <a:cs typeface="Calibri"/>
              </a:rPr>
              <a:t>only</a:t>
            </a:r>
            <a:r>
              <a:rPr lang="it-IT">
                <a:latin typeface="Century Gothic"/>
                <a:ea typeface="Calibri"/>
                <a:cs typeface="Calibri"/>
              </a:rPr>
              <a:t> a </a:t>
            </a:r>
            <a:r>
              <a:rPr lang="it-IT" err="1">
                <a:latin typeface="Century Gothic"/>
                <a:ea typeface="Calibri"/>
                <a:cs typeface="Calibri"/>
              </a:rPr>
              <a:t>destrucitve</a:t>
            </a:r>
            <a:r>
              <a:rPr lang="it-IT">
                <a:latin typeface="Century Gothic"/>
                <a:ea typeface="Calibri"/>
                <a:cs typeface="Calibri"/>
              </a:rPr>
              <a:t> force. One of </a:t>
            </a:r>
            <a:r>
              <a:rPr lang="it-IT" err="1">
                <a:latin typeface="Century Gothic"/>
                <a:ea typeface="Calibri"/>
                <a:cs typeface="Calibri"/>
              </a:rPr>
              <a:t>its</a:t>
            </a:r>
            <a:r>
              <a:rPr lang="it-IT">
                <a:latin typeface="Century Gothic"/>
                <a:ea typeface="Calibri"/>
                <a:cs typeface="Calibri"/>
              </a:rPr>
              <a:t> </a:t>
            </a:r>
            <a:r>
              <a:rPr lang="it-IT" err="1">
                <a:latin typeface="Century Gothic"/>
                <a:ea typeface="Calibri"/>
                <a:cs typeface="Calibri"/>
              </a:rPr>
              <a:t>many</a:t>
            </a:r>
            <a:r>
              <a:rPr lang="it-IT">
                <a:latin typeface="Century Gothic"/>
                <a:ea typeface="Calibri"/>
                <a:cs typeface="Calibri"/>
              </a:rPr>
              <a:t> society-</a:t>
            </a:r>
            <a:r>
              <a:rPr lang="it-IT" err="1">
                <a:latin typeface="Century Gothic"/>
                <a:ea typeface="Calibri"/>
                <a:cs typeface="Calibri"/>
              </a:rPr>
              <a:t>altering</a:t>
            </a:r>
            <a:r>
              <a:rPr lang="it-IT">
                <a:latin typeface="Century Gothic"/>
                <a:ea typeface="Calibri"/>
                <a:cs typeface="Calibri"/>
              </a:rPr>
              <a:t> benefits </a:t>
            </a:r>
            <a:r>
              <a:rPr lang="it-IT" err="1">
                <a:latin typeface="Century Gothic"/>
                <a:ea typeface="Calibri"/>
                <a:cs typeface="Calibri"/>
              </a:rPr>
              <a:t>is</a:t>
            </a:r>
            <a:r>
              <a:rPr lang="it-IT">
                <a:latin typeface="Century Gothic"/>
                <a:ea typeface="Calibri"/>
                <a:cs typeface="Calibri"/>
              </a:rPr>
              <a:t> </a:t>
            </a:r>
            <a:r>
              <a:rPr lang="it-IT" err="1">
                <a:latin typeface="Century Gothic"/>
                <a:ea typeface="Calibri"/>
                <a:cs typeface="Calibri"/>
              </a:rPr>
              <a:t>apparent</a:t>
            </a:r>
            <a:r>
              <a:rPr lang="it-IT">
                <a:latin typeface="Century Gothic"/>
                <a:ea typeface="Calibri"/>
                <a:cs typeface="Calibri"/>
              </a:rPr>
              <a:t> in the field of medicine.</a:t>
            </a:r>
            <a:endParaRPr lang="it-IT">
              <a:latin typeface="Century Gothic" panose="020B0502020202020204" pitchFamily="34" charset="0"/>
              <a:ea typeface="Calibri"/>
              <a:cs typeface="Calibri"/>
            </a:endParaRPr>
          </a:p>
          <a:p>
            <a:pPr>
              <a:buFont typeface="Wingdings" panose="05000000000000000000" pitchFamily="2" charset="2"/>
              <a:buChar char="§"/>
            </a:pPr>
            <a:r>
              <a:rPr lang="it-IT">
                <a:latin typeface="Century Gothic"/>
                <a:ea typeface="Calibri"/>
                <a:cs typeface="Calibri"/>
              </a:rPr>
              <a:t>But </a:t>
            </a:r>
            <a:r>
              <a:rPr lang="it-IT" err="1">
                <a:latin typeface="Century Gothic"/>
                <a:ea typeface="Calibri"/>
                <a:cs typeface="Calibri"/>
              </a:rPr>
              <a:t>usage</a:t>
            </a:r>
            <a:r>
              <a:rPr lang="it-IT">
                <a:latin typeface="Century Gothic"/>
                <a:ea typeface="Calibri"/>
                <a:cs typeface="Calibri"/>
              </a:rPr>
              <a:t> of massive data flows </a:t>
            </a:r>
            <a:r>
              <a:rPr lang="it-IT" err="1">
                <a:latin typeface="Century Gothic"/>
                <a:ea typeface="Calibri"/>
                <a:cs typeface="Calibri"/>
              </a:rPr>
              <a:t>cannot</a:t>
            </a:r>
            <a:r>
              <a:rPr lang="it-IT">
                <a:latin typeface="Century Gothic"/>
                <a:ea typeface="Calibri"/>
                <a:cs typeface="Calibri"/>
              </a:rPr>
              <a:t> </a:t>
            </a:r>
            <a:r>
              <a:rPr lang="it-IT" err="1">
                <a:latin typeface="Century Gothic"/>
                <a:ea typeface="Calibri"/>
                <a:cs typeface="Calibri"/>
              </a:rPr>
              <a:t>only</a:t>
            </a:r>
            <a:r>
              <a:rPr lang="it-IT">
                <a:latin typeface="Century Gothic"/>
                <a:ea typeface="Calibri"/>
                <a:cs typeface="Calibri"/>
              </a:rPr>
              <a:t> be </a:t>
            </a:r>
            <a:r>
              <a:rPr lang="it-IT" err="1">
                <a:latin typeface="Century Gothic"/>
                <a:ea typeface="Calibri"/>
                <a:cs typeface="Calibri"/>
              </a:rPr>
              <a:t>reserved</a:t>
            </a:r>
            <a:r>
              <a:rPr lang="it-IT">
                <a:latin typeface="Century Gothic"/>
                <a:ea typeface="Calibri"/>
                <a:cs typeface="Calibri"/>
              </a:rPr>
              <a:t> to executive, tech corporations and </a:t>
            </a:r>
            <a:r>
              <a:rPr lang="it-IT" err="1">
                <a:latin typeface="Century Gothic"/>
                <a:ea typeface="Calibri"/>
                <a:cs typeface="Calibri"/>
              </a:rPr>
              <a:t>surveillance</a:t>
            </a:r>
            <a:r>
              <a:rPr lang="it-IT">
                <a:latin typeface="Century Gothic"/>
                <a:ea typeface="Calibri"/>
                <a:cs typeface="Calibri"/>
              </a:rPr>
              <a:t> companies.</a:t>
            </a:r>
            <a:endParaRPr lang="it-IT">
              <a:latin typeface="Century Gothic" panose="020B0502020202020204" pitchFamily="34" charset="0"/>
              <a:ea typeface="Calibri"/>
              <a:cs typeface="Calibri"/>
            </a:endParaRPr>
          </a:p>
          <a:p>
            <a:pPr>
              <a:buFont typeface="Wingdings" panose="05000000000000000000" pitchFamily="2" charset="2"/>
              <a:buChar char="§"/>
            </a:pPr>
            <a:r>
              <a:rPr lang="it-IT" err="1">
                <a:latin typeface="Century Gothic"/>
                <a:ea typeface="Calibri"/>
                <a:cs typeface="Calibri"/>
              </a:rPr>
              <a:t>We</a:t>
            </a:r>
            <a:r>
              <a:rPr lang="it-IT">
                <a:latin typeface="Century Gothic"/>
                <a:ea typeface="Calibri"/>
                <a:cs typeface="Calibri"/>
              </a:rPr>
              <a:t> </a:t>
            </a:r>
            <a:r>
              <a:rPr lang="it-IT" err="1">
                <a:latin typeface="Century Gothic"/>
                <a:ea typeface="Calibri"/>
                <a:cs typeface="Calibri"/>
              </a:rPr>
              <a:t>claimed</a:t>
            </a:r>
            <a:r>
              <a:rPr lang="it-IT">
                <a:latin typeface="Century Gothic"/>
                <a:ea typeface="Calibri"/>
                <a:cs typeface="Calibri"/>
              </a:rPr>
              <a:t> </a:t>
            </a:r>
            <a:r>
              <a:rPr lang="it-IT" err="1">
                <a:latin typeface="Century Gothic"/>
                <a:ea typeface="Calibri"/>
                <a:cs typeface="Calibri"/>
              </a:rPr>
              <a:t>that</a:t>
            </a:r>
            <a:r>
              <a:rPr lang="it-IT">
                <a:latin typeface="Century Gothic"/>
                <a:ea typeface="Calibri"/>
                <a:cs typeface="Calibri"/>
              </a:rPr>
              <a:t> doctors </a:t>
            </a:r>
            <a:r>
              <a:rPr lang="it-IT" err="1">
                <a:latin typeface="Century Gothic"/>
                <a:ea typeface="Calibri"/>
                <a:cs typeface="Calibri"/>
              </a:rPr>
              <a:t>shouldn't</a:t>
            </a:r>
            <a:r>
              <a:rPr lang="it-IT">
                <a:latin typeface="Century Gothic"/>
                <a:ea typeface="Calibri"/>
                <a:cs typeface="Calibri"/>
              </a:rPr>
              <a:t> be </a:t>
            </a:r>
            <a:r>
              <a:rPr lang="it-IT" err="1">
                <a:latin typeface="Century Gothic"/>
                <a:ea typeface="Calibri"/>
                <a:cs typeface="Calibri"/>
              </a:rPr>
              <a:t>replaced</a:t>
            </a:r>
            <a:r>
              <a:rPr lang="it-IT">
                <a:latin typeface="Century Gothic"/>
                <a:ea typeface="Calibri"/>
                <a:cs typeface="Calibri"/>
              </a:rPr>
              <a:t> by </a:t>
            </a:r>
            <a:r>
              <a:rPr lang="it-IT" err="1">
                <a:latin typeface="Century Gothic"/>
                <a:ea typeface="Calibri"/>
                <a:cs typeface="Calibri"/>
              </a:rPr>
              <a:t>algorithms</a:t>
            </a:r>
            <a:r>
              <a:rPr lang="it-IT">
                <a:latin typeface="Century Gothic"/>
                <a:ea typeface="Calibri"/>
                <a:cs typeface="Calibri"/>
              </a:rPr>
              <a:t>. </a:t>
            </a:r>
            <a:r>
              <a:rPr lang="it-IT" err="1">
                <a:latin typeface="Century Gothic"/>
                <a:ea typeface="Calibri"/>
                <a:cs typeface="Calibri"/>
              </a:rPr>
              <a:t>Medical</a:t>
            </a:r>
            <a:r>
              <a:rPr lang="it-IT">
                <a:latin typeface="Century Gothic"/>
                <a:ea typeface="Calibri"/>
                <a:cs typeface="Calibri"/>
              </a:rPr>
              <a:t> institutions </a:t>
            </a:r>
            <a:r>
              <a:rPr lang="it-IT" err="1">
                <a:latin typeface="Century Gothic"/>
                <a:ea typeface="Calibri"/>
                <a:cs typeface="Calibri"/>
              </a:rPr>
              <a:t>shouldn't</a:t>
            </a:r>
            <a:r>
              <a:rPr lang="it-IT">
                <a:latin typeface="Century Gothic"/>
                <a:ea typeface="Calibri"/>
                <a:cs typeface="Calibri"/>
              </a:rPr>
              <a:t> </a:t>
            </a:r>
            <a:r>
              <a:rPr lang="it-IT" err="1">
                <a:latin typeface="Century Gothic"/>
                <a:ea typeface="Calibri"/>
                <a:cs typeface="Calibri"/>
              </a:rPr>
              <a:t>either</a:t>
            </a:r>
            <a:r>
              <a:rPr lang="it-IT">
                <a:latin typeface="Century Gothic"/>
                <a:ea typeface="Calibri"/>
                <a:cs typeface="Calibri"/>
              </a:rPr>
              <a:t>.</a:t>
            </a:r>
          </a:p>
          <a:p>
            <a:endParaRPr lang="it-IT">
              <a:latin typeface="Century Gothic" panose="020B0502020202020204" pitchFamily="34" charset="0"/>
              <a:ea typeface="Calibri"/>
              <a:cs typeface="Calibri"/>
            </a:endParaRPr>
          </a:p>
          <a:p>
            <a:pPr marL="0" indent="0">
              <a:buNone/>
            </a:pPr>
            <a:r>
              <a:rPr lang="it-IT">
                <a:solidFill>
                  <a:srgbClr val="C00000"/>
                </a:solidFill>
                <a:latin typeface="Century Gothic"/>
                <a:ea typeface="Calibri"/>
                <a:cs typeface="Calibri"/>
              </a:rPr>
              <a:t>Secondo me questa slide prima delle due slides di </a:t>
            </a:r>
            <a:r>
              <a:rPr lang="it-IT" err="1">
                <a:solidFill>
                  <a:srgbClr val="C00000"/>
                </a:solidFill>
                <a:latin typeface="Century Gothic"/>
                <a:ea typeface="Calibri"/>
                <a:cs typeface="Calibri"/>
              </a:rPr>
              <a:t>conclusions</a:t>
            </a:r>
            <a:r>
              <a:rPr lang="it-IT">
                <a:solidFill>
                  <a:srgbClr val="C00000"/>
                </a:solidFill>
                <a:latin typeface="Century Gothic"/>
                <a:ea typeface="Calibri"/>
                <a:cs typeface="Calibri"/>
              </a:rPr>
              <a:t> non prende molta forza e ruba un po' quello che fanno quelle. </a:t>
            </a:r>
          </a:p>
          <a:p>
            <a:pPr marL="0" indent="0">
              <a:buNone/>
            </a:pPr>
            <a:r>
              <a:rPr lang="it-IT">
                <a:solidFill>
                  <a:srgbClr val="C00000"/>
                </a:solidFill>
                <a:latin typeface="Century Gothic"/>
                <a:ea typeface="Calibri"/>
                <a:cs typeface="Calibri"/>
              </a:rPr>
              <a:t>Piu che altro nel corso della presentazione non abbiamo </a:t>
            </a:r>
            <a:r>
              <a:rPr lang="it-IT" b="1">
                <a:solidFill>
                  <a:srgbClr val="C00000"/>
                </a:solidFill>
                <a:latin typeface="Century Gothic"/>
                <a:ea typeface="Calibri"/>
                <a:cs typeface="Calibri"/>
              </a:rPr>
              <a:t>mai</a:t>
            </a:r>
            <a:r>
              <a:rPr lang="it-IT">
                <a:solidFill>
                  <a:srgbClr val="C00000"/>
                </a:solidFill>
                <a:latin typeface="Century Gothic"/>
                <a:ea typeface="Calibri"/>
                <a:cs typeface="Calibri"/>
              </a:rPr>
              <a:t>:  </a:t>
            </a:r>
            <a:r>
              <a:rPr lang="it-IT" i="1">
                <a:solidFill>
                  <a:srgbClr val="C00000"/>
                </a:solidFill>
                <a:latin typeface="Century Gothic"/>
                <a:ea typeface="Calibri"/>
                <a:cs typeface="Calibri"/>
              </a:rPr>
              <a:t>"</a:t>
            </a:r>
            <a:r>
              <a:rPr lang="it-IT">
                <a:solidFill>
                  <a:srgbClr val="C00000"/>
                </a:solidFill>
                <a:latin typeface="Century Gothic"/>
                <a:ea typeface="Calibri"/>
                <a:cs typeface="Calibri"/>
              </a:rPr>
              <a:t> </a:t>
            </a:r>
            <a:r>
              <a:rPr lang="it-IT" i="1" err="1">
                <a:solidFill>
                  <a:srgbClr val="C00000"/>
                </a:solidFill>
                <a:latin typeface="Century Gothic"/>
                <a:ea typeface="Calibri"/>
                <a:cs typeface="Calibri"/>
              </a:rPr>
              <a:t>claimed</a:t>
            </a:r>
            <a:r>
              <a:rPr lang="it-IT" i="1">
                <a:solidFill>
                  <a:srgbClr val="C00000"/>
                </a:solidFill>
                <a:latin typeface="Century Gothic"/>
                <a:ea typeface="Calibri"/>
                <a:cs typeface="Calibri"/>
              </a:rPr>
              <a:t> </a:t>
            </a:r>
            <a:r>
              <a:rPr lang="it-IT" i="1" err="1">
                <a:solidFill>
                  <a:srgbClr val="C00000"/>
                </a:solidFill>
                <a:latin typeface="Century Gothic"/>
                <a:ea typeface="Calibri"/>
                <a:cs typeface="Calibri"/>
              </a:rPr>
              <a:t>that</a:t>
            </a:r>
            <a:r>
              <a:rPr lang="it-IT" i="1">
                <a:solidFill>
                  <a:srgbClr val="C00000"/>
                </a:solidFill>
                <a:latin typeface="Century Gothic"/>
                <a:ea typeface="Calibri"/>
                <a:cs typeface="Calibri"/>
              </a:rPr>
              <a:t> doctors are </a:t>
            </a:r>
            <a:r>
              <a:rPr lang="it-IT" i="1" err="1">
                <a:solidFill>
                  <a:srgbClr val="C00000"/>
                </a:solidFill>
                <a:latin typeface="Century Gothic"/>
                <a:ea typeface="Calibri"/>
                <a:cs typeface="Calibri"/>
              </a:rPr>
              <a:t>needed</a:t>
            </a:r>
            <a:r>
              <a:rPr lang="it-IT" i="1">
                <a:solidFill>
                  <a:srgbClr val="C00000"/>
                </a:solidFill>
                <a:latin typeface="Century Gothic"/>
                <a:ea typeface="Calibri"/>
                <a:cs typeface="Calibri"/>
              </a:rPr>
              <a:t> for best </a:t>
            </a:r>
            <a:r>
              <a:rPr lang="it-IT" i="1" err="1">
                <a:solidFill>
                  <a:srgbClr val="C00000"/>
                </a:solidFill>
                <a:latin typeface="Century Gothic"/>
                <a:ea typeface="Calibri"/>
                <a:cs typeface="Calibri"/>
              </a:rPr>
              <a:t>leveraging</a:t>
            </a:r>
            <a:r>
              <a:rPr lang="it-IT" i="1">
                <a:solidFill>
                  <a:srgbClr val="C00000"/>
                </a:solidFill>
                <a:latin typeface="Century Gothic"/>
                <a:ea typeface="Calibri"/>
                <a:cs typeface="Calibri"/>
              </a:rPr>
              <a:t> </a:t>
            </a:r>
            <a:r>
              <a:rPr lang="it-IT" i="1" err="1">
                <a:solidFill>
                  <a:srgbClr val="C00000"/>
                </a:solidFill>
                <a:latin typeface="Century Gothic"/>
                <a:ea typeface="Calibri"/>
                <a:cs typeface="Calibri"/>
              </a:rPr>
              <a:t>this</a:t>
            </a:r>
            <a:r>
              <a:rPr lang="it-IT" i="1">
                <a:solidFill>
                  <a:srgbClr val="C00000"/>
                </a:solidFill>
                <a:latin typeface="Century Gothic"/>
                <a:ea typeface="Calibri"/>
                <a:cs typeface="Calibri"/>
              </a:rPr>
              <a:t> new </a:t>
            </a:r>
            <a:r>
              <a:rPr lang="it-IT" i="1" err="1">
                <a:solidFill>
                  <a:srgbClr val="C00000"/>
                </a:solidFill>
                <a:latin typeface="Century Gothic"/>
                <a:ea typeface="Calibri"/>
                <a:cs typeface="Calibri"/>
              </a:rPr>
              <a:t>wonderful</a:t>
            </a:r>
            <a:r>
              <a:rPr lang="it-IT" i="1">
                <a:solidFill>
                  <a:srgbClr val="C00000"/>
                </a:solidFill>
                <a:latin typeface="Century Gothic"/>
                <a:ea typeface="Calibri"/>
                <a:cs typeface="Calibri"/>
              </a:rPr>
              <a:t> AI / Big Data </a:t>
            </a:r>
            <a:r>
              <a:rPr lang="it-IT" i="1" err="1">
                <a:solidFill>
                  <a:srgbClr val="C00000"/>
                </a:solidFill>
                <a:latin typeface="Century Gothic"/>
                <a:ea typeface="Calibri"/>
                <a:cs typeface="Calibri"/>
              </a:rPr>
              <a:t>technology</a:t>
            </a:r>
            <a:r>
              <a:rPr lang="it-IT" i="1">
                <a:solidFill>
                  <a:srgbClr val="C00000"/>
                </a:solidFill>
                <a:latin typeface="Century Gothic"/>
                <a:ea typeface="Calibri"/>
                <a:cs typeface="Calibri"/>
              </a:rPr>
              <a:t>" </a:t>
            </a:r>
            <a:r>
              <a:rPr lang="it-IT">
                <a:solidFill>
                  <a:srgbClr val="C00000"/>
                </a:solidFill>
                <a:latin typeface="Century Gothic"/>
                <a:ea typeface="Calibri"/>
                <a:cs typeface="Calibri"/>
              </a:rPr>
              <a:t>dato che ci siamo limitati a dire che full </a:t>
            </a:r>
            <a:r>
              <a:rPr lang="it-IT" err="1">
                <a:solidFill>
                  <a:srgbClr val="C00000"/>
                </a:solidFill>
                <a:latin typeface="Century Gothic"/>
                <a:ea typeface="Calibri"/>
                <a:cs typeface="Calibri"/>
              </a:rPr>
              <a:t>automation</a:t>
            </a:r>
            <a:r>
              <a:rPr lang="it-IT">
                <a:solidFill>
                  <a:srgbClr val="C00000"/>
                </a:solidFill>
                <a:latin typeface="Century Gothic"/>
                <a:ea typeface="Calibri"/>
                <a:cs typeface="Calibri"/>
              </a:rPr>
              <a:t> dell'AI è impossibile per via di tutti questi problemi. </a:t>
            </a:r>
            <a:endParaRPr lang="it-IT">
              <a:solidFill>
                <a:srgbClr val="C00000"/>
              </a:solidFill>
              <a:latin typeface="Century Gothic" panose="020B0502020202020204" pitchFamily="34" charset="0"/>
              <a:ea typeface="Calibri"/>
              <a:cs typeface="Calibri"/>
            </a:endParaRPr>
          </a:p>
          <a:p>
            <a:pPr marL="0" indent="0">
              <a:buNone/>
            </a:pPr>
            <a:r>
              <a:rPr lang="it-IT">
                <a:solidFill>
                  <a:srgbClr val="C00000"/>
                </a:solidFill>
                <a:latin typeface="Century Gothic" panose="020B0502020202020204" pitchFamily="34" charset="0"/>
                <a:ea typeface="Calibri"/>
                <a:cs typeface="Calibri"/>
              </a:rPr>
              <a:t>È vero che affermiamo che la figura del dottore è importante in campo medico ma ci limitiamo a ciò, </a:t>
            </a:r>
            <a:r>
              <a:rPr lang="it-IT" b="1">
                <a:solidFill>
                  <a:srgbClr val="C00000"/>
                </a:solidFill>
                <a:latin typeface="Century Gothic" panose="020B0502020202020204" pitchFamily="34" charset="0"/>
                <a:ea typeface="Calibri"/>
                <a:cs typeface="Calibri"/>
              </a:rPr>
              <a:t>non andiamo </a:t>
            </a:r>
            <a:r>
              <a:rPr lang="it-IT" b="1" u="sng">
                <a:solidFill>
                  <a:srgbClr val="C00000"/>
                </a:solidFill>
                <a:latin typeface="Century Gothic" panose="020B0502020202020204" pitchFamily="34" charset="0"/>
                <a:ea typeface="Calibri"/>
                <a:cs typeface="Calibri"/>
              </a:rPr>
              <a:t>mai</a:t>
            </a:r>
            <a:r>
              <a:rPr lang="it-IT" b="1">
                <a:solidFill>
                  <a:srgbClr val="C00000"/>
                </a:solidFill>
                <a:latin typeface="Century Gothic" panose="020B0502020202020204" pitchFamily="34" charset="0"/>
                <a:ea typeface="Calibri"/>
                <a:cs typeface="Calibri"/>
              </a:rPr>
              <a:t> a dire in che modo questi dovrebbe integrarsi con l'ai </a:t>
            </a:r>
            <a:r>
              <a:rPr lang="it-IT">
                <a:solidFill>
                  <a:srgbClr val="C00000"/>
                </a:solidFill>
                <a:latin typeface="Century Gothic" panose="020B0502020202020204" pitchFamily="34" charset="0"/>
                <a:ea typeface="Calibri"/>
                <a:cs typeface="Calibri"/>
              </a:rPr>
              <a:t>quindi questa slide temo sia un po' precoce messa qui così.</a:t>
            </a:r>
            <a:endParaRPr lang="it-IT" i="1">
              <a:solidFill>
                <a:srgbClr val="C00000"/>
              </a:solidFill>
              <a:latin typeface="Century Gothic" panose="020B0502020202020204" pitchFamily="34" charset="0"/>
              <a:ea typeface="Calibri"/>
              <a:cs typeface="Calibri"/>
            </a:endParaRPr>
          </a:p>
        </p:txBody>
      </p:sp>
    </p:spTree>
    <p:extLst>
      <p:ext uri="{BB962C8B-B14F-4D97-AF65-F5344CB8AC3E}">
        <p14:creationId xmlns:p14="http://schemas.microsoft.com/office/powerpoint/2010/main" val="16102962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02DD41F-1AC3-8069-631F-F113002A0C77}"/>
              </a:ext>
            </a:extLst>
          </p:cNvPr>
          <p:cNvSpPr>
            <a:spLocks noGrp="1"/>
          </p:cNvSpPr>
          <p:nvPr>
            <p:ph type="title"/>
          </p:nvPr>
        </p:nvSpPr>
        <p:spPr/>
        <p:txBody>
          <a:bodyPr/>
          <a:lstStyle/>
          <a:p>
            <a:r>
              <a:rPr lang="it-IT">
                <a:latin typeface="Century Gothic"/>
                <a:ea typeface="Calibri Light"/>
                <a:cs typeface="Calibri Light"/>
              </a:rPr>
              <a:t>Return to </a:t>
            </a:r>
            <a:r>
              <a:rPr lang="it-IT" err="1">
                <a:latin typeface="Century Gothic"/>
                <a:ea typeface="Calibri Light"/>
                <a:cs typeface="Calibri Light"/>
              </a:rPr>
              <a:t>our</a:t>
            </a:r>
            <a:r>
              <a:rPr lang="it-IT">
                <a:latin typeface="Century Gothic"/>
                <a:ea typeface="Calibri Light"/>
                <a:cs typeface="Calibri Light"/>
              </a:rPr>
              <a:t> </a:t>
            </a:r>
            <a:r>
              <a:rPr lang="it-IT" err="1">
                <a:latin typeface="Century Gothic"/>
                <a:ea typeface="Calibri Light"/>
                <a:cs typeface="Calibri Light"/>
              </a:rPr>
              <a:t>thesis</a:t>
            </a:r>
            <a:r>
              <a:rPr lang="it-IT">
                <a:latin typeface="Century Gothic"/>
                <a:ea typeface="Calibri Light"/>
                <a:cs typeface="Calibri Light"/>
              </a:rPr>
              <a:t>: the </a:t>
            </a:r>
            <a:r>
              <a:rPr lang="it-IT" err="1">
                <a:latin typeface="Century Gothic"/>
                <a:ea typeface="Calibri Light"/>
                <a:cs typeface="Calibri Light"/>
              </a:rPr>
              <a:t>need</a:t>
            </a:r>
            <a:r>
              <a:rPr lang="it-IT">
                <a:latin typeface="Century Gothic"/>
                <a:ea typeface="Calibri Light"/>
                <a:cs typeface="Calibri Light"/>
              </a:rPr>
              <a:t> for </a:t>
            </a:r>
            <a:r>
              <a:rPr lang="it-IT" b="1" err="1">
                <a:solidFill>
                  <a:srgbClr val="258BA1"/>
                </a:solidFill>
                <a:latin typeface="Century Gothic"/>
                <a:ea typeface="Calibri Light"/>
                <a:cs typeface="Calibri Light"/>
              </a:rPr>
              <a:t>institutional</a:t>
            </a:r>
            <a:r>
              <a:rPr lang="it-IT" b="1">
                <a:solidFill>
                  <a:srgbClr val="258BA1"/>
                </a:solidFill>
                <a:latin typeface="Century Gothic"/>
                <a:ea typeface="Calibri Light"/>
                <a:cs typeface="Calibri Light"/>
              </a:rPr>
              <a:t> </a:t>
            </a:r>
            <a:r>
              <a:rPr lang="it-IT" b="1" err="1">
                <a:solidFill>
                  <a:srgbClr val="258BA1"/>
                </a:solidFill>
                <a:latin typeface="Century Gothic"/>
                <a:ea typeface="Calibri Light"/>
                <a:cs typeface="Calibri Light"/>
              </a:rPr>
              <a:t>awareness</a:t>
            </a:r>
            <a:endParaRPr lang="it-IT" b="1" err="1">
              <a:solidFill>
                <a:srgbClr val="258BA1"/>
              </a:solidFill>
              <a:latin typeface="Century Gothic" panose="020B0502020202020204" pitchFamily="34" charset="0"/>
              <a:ea typeface="Calibri Light"/>
              <a:cs typeface="Calibri Light"/>
            </a:endParaRPr>
          </a:p>
        </p:txBody>
      </p:sp>
      <p:sp>
        <p:nvSpPr>
          <p:cNvPr id="5" name="Segnaposto contenuto 2">
            <a:extLst>
              <a:ext uri="{FF2B5EF4-FFF2-40B4-BE49-F238E27FC236}">
                <a16:creationId xmlns:a16="http://schemas.microsoft.com/office/drawing/2014/main" id="{4C920CAF-4FB5-4A39-24C3-2BC72597AFE4}"/>
              </a:ext>
            </a:extLst>
          </p:cNvPr>
          <p:cNvSpPr>
            <a:spLocks noGrp="1"/>
          </p:cNvSpPr>
          <p:nvPr>
            <p:ph idx="1"/>
          </p:nvPr>
        </p:nvSpPr>
        <p:spPr>
          <a:xfrm>
            <a:off x="838200" y="2280151"/>
            <a:ext cx="10515600" cy="3094707"/>
          </a:xfrm>
        </p:spPr>
        <p:txBody>
          <a:bodyPr vert="horz" lIns="91440" tIns="45720" rIns="91440" bIns="45720" rtlCol="0" anchor="t">
            <a:normAutofit/>
          </a:bodyPr>
          <a:lstStyle/>
          <a:p>
            <a:pPr marL="0" indent="0">
              <a:spcBef>
                <a:spcPct val="0"/>
              </a:spcBef>
              <a:buNone/>
            </a:pPr>
            <a:r>
              <a:rPr lang="it-IT" sz="3600" err="1">
                <a:ea typeface="+mn-lt"/>
                <a:cs typeface="+mn-lt"/>
              </a:rPr>
              <a:t>We</a:t>
            </a:r>
            <a:r>
              <a:rPr lang="it-IT" sz="3600">
                <a:ea typeface="+mn-lt"/>
                <a:cs typeface="+mn-lt"/>
              </a:rPr>
              <a:t> </a:t>
            </a:r>
            <a:r>
              <a:rPr lang="it-IT" sz="3600" err="1">
                <a:ea typeface="+mn-lt"/>
                <a:cs typeface="+mn-lt"/>
              </a:rPr>
              <a:t>claimed</a:t>
            </a:r>
            <a:r>
              <a:rPr lang="it-IT" sz="3600">
                <a:ea typeface="+mn-lt"/>
                <a:cs typeface="+mn-lt"/>
              </a:rPr>
              <a:t> </a:t>
            </a:r>
            <a:r>
              <a:rPr lang="it-IT" sz="3600" err="1">
                <a:ea typeface="+mn-lt"/>
                <a:cs typeface="+mn-lt"/>
              </a:rPr>
              <a:t>that</a:t>
            </a:r>
            <a:r>
              <a:rPr lang="it-IT" sz="3600">
                <a:ea typeface="+mn-lt"/>
                <a:cs typeface="+mn-lt"/>
              </a:rPr>
              <a:t> doctors </a:t>
            </a:r>
            <a:r>
              <a:rPr lang="it-IT" sz="3600" err="1">
                <a:ea typeface="+mn-lt"/>
                <a:cs typeface="+mn-lt"/>
              </a:rPr>
              <a:t>shouldn't</a:t>
            </a:r>
            <a:r>
              <a:rPr lang="it-IT" sz="3600">
                <a:ea typeface="+mn-lt"/>
                <a:cs typeface="+mn-lt"/>
              </a:rPr>
              <a:t> be </a:t>
            </a:r>
            <a:r>
              <a:rPr lang="it-IT" sz="3600" err="1">
                <a:ea typeface="+mn-lt"/>
                <a:cs typeface="+mn-lt"/>
              </a:rPr>
              <a:t>replaced</a:t>
            </a:r>
            <a:r>
              <a:rPr lang="it-IT" sz="3600">
                <a:ea typeface="+mn-lt"/>
                <a:cs typeface="+mn-lt"/>
              </a:rPr>
              <a:t> by </a:t>
            </a:r>
            <a:r>
              <a:rPr lang="it-IT" sz="3600" err="1">
                <a:ea typeface="+mn-lt"/>
                <a:cs typeface="+mn-lt"/>
              </a:rPr>
              <a:t>algorithms</a:t>
            </a:r>
            <a:r>
              <a:rPr lang="it-IT" sz="3600">
                <a:ea typeface="+mn-lt"/>
                <a:cs typeface="+mn-lt"/>
              </a:rPr>
              <a:t>. </a:t>
            </a:r>
            <a:r>
              <a:rPr lang="it-IT" sz="3600" err="1">
                <a:ea typeface="+mn-lt"/>
                <a:cs typeface="+mn-lt"/>
              </a:rPr>
              <a:t>Medical</a:t>
            </a:r>
            <a:r>
              <a:rPr lang="it-IT" sz="3600">
                <a:ea typeface="+mn-lt"/>
                <a:cs typeface="+mn-lt"/>
              </a:rPr>
              <a:t> institutions </a:t>
            </a:r>
            <a:r>
              <a:rPr lang="it-IT" sz="3600" err="1">
                <a:ea typeface="+mn-lt"/>
                <a:cs typeface="+mn-lt"/>
              </a:rPr>
              <a:t>shouldn't</a:t>
            </a:r>
            <a:r>
              <a:rPr lang="it-IT" sz="3600">
                <a:ea typeface="+mn-lt"/>
                <a:cs typeface="+mn-lt"/>
              </a:rPr>
              <a:t> </a:t>
            </a:r>
            <a:r>
              <a:rPr lang="it-IT" sz="3600" err="1">
                <a:ea typeface="+mn-lt"/>
                <a:cs typeface="+mn-lt"/>
              </a:rPr>
              <a:t>either</a:t>
            </a:r>
            <a:r>
              <a:rPr lang="it-IT" sz="3600">
                <a:ea typeface="+mn-lt"/>
                <a:cs typeface="+mn-lt"/>
              </a:rPr>
              <a:t>. </a:t>
            </a:r>
            <a:r>
              <a:rPr lang="it-IT" sz="3600" err="1">
                <a:ea typeface="+mn-lt"/>
                <a:cs typeface="+mn-lt"/>
              </a:rPr>
              <a:t>Institutional</a:t>
            </a:r>
            <a:r>
              <a:rPr lang="it-IT" sz="3600">
                <a:ea typeface="+mn-lt"/>
                <a:cs typeface="+mn-lt"/>
              </a:rPr>
              <a:t> </a:t>
            </a:r>
            <a:r>
              <a:rPr lang="it-IT" sz="3600" err="1">
                <a:ea typeface="+mn-lt"/>
                <a:cs typeface="+mn-lt"/>
              </a:rPr>
              <a:t>awareness</a:t>
            </a:r>
            <a:r>
              <a:rPr lang="it-IT" sz="3600">
                <a:ea typeface="+mn-lt"/>
                <a:cs typeface="+mn-lt"/>
              </a:rPr>
              <a:t> of big-data </a:t>
            </a:r>
            <a:r>
              <a:rPr lang="it-IT" sz="3600" err="1">
                <a:ea typeface="+mn-lt"/>
                <a:cs typeface="+mn-lt"/>
              </a:rPr>
              <a:t>usage</a:t>
            </a:r>
            <a:r>
              <a:rPr lang="it-IT" sz="3600">
                <a:ea typeface="+mn-lt"/>
                <a:cs typeface="+mn-lt"/>
              </a:rPr>
              <a:t> for care </a:t>
            </a:r>
            <a:r>
              <a:rPr lang="it-IT" sz="3600" err="1">
                <a:ea typeface="+mn-lt"/>
                <a:cs typeface="+mn-lt"/>
              </a:rPr>
              <a:t>is</a:t>
            </a:r>
            <a:r>
              <a:rPr lang="it-IT" sz="3600">
                <a:ea typeface="+mn-lt"/>
                <a:cs typeface="+mn-lt"/>
              </a:rPr>
              <a:t> of </a:t>
            </a:r>
            <a:r>
              <a:rPr lang="it-IT" sz="3600" err="1">
                <a:ea typeface="+mn-lt"/>
                <a:cs typeface="+mn-lt"/>
              </a:rPr>
              <a:t>paramount</a:t>
            </a:r>
            <a:r>
              <a:rPr lang="it-IT" sz="3600">
                <a:ea typeface="+mn-lt"/>
                <a:cs typeface="+mn-lt"/>
              </a:rPr>
              <a:t> </a:t>
            </a:r>
            <a:r>
              <a:rPr lang="it-IT" sz="3600" err="1">
                <a:ea typeface="+mn-lt"/>
                <a:cs typeface="+mn-lt"/>
              </a:rPr>
              <a:t>importance</a:t>
            </a:r>
            <a:r>
              <a:rPr lang="it-IT" sz="3600">
                <a:ea typeface="+mn-lt"/>
                <a:cs typeface="+mn-lt"/>
              </a:rPr>
              <a:t>.</a:t>
            </a:r>
            <a:endParaRPr lang="it-IT" sz="3600">
              <a:ea typeface="Calibri"/>
              <a:cs typeface="Calibri"/>
            </a:endParaRPr>
          </a:p>
          <a:p>
            <a:endParaRPr lang="it-IT">
              <a:latin typeface="Century Gothic" panose="020B0502020202020204" pitchFamily="34" charset="0"/>
              <a:ea typeface="Calibri"/>
              <a:cs typeface="Calibri"/>
            </a:endParaRPr>
          </a:p>
        </p:txBody>
      </p:sp>
    </p:spTree>
    <p:extLst>
      <p:ext uri="{BB962C8B-B14F-4D97-AF65-F5344CB8AC3E}">
        <p14:creationId xmlns:p14="http://schemas.microsoft.com/office/powerpoint/2010/main" val="460567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F95F072-E74F-AB4E-0E7D-AF7CC3DFB3B1}"/>
              </a:ext>
            </a:extLst>
          </p:cNvPr>
          <p:cNvSpPr>
            <a:spLocks noGrp="1"/>
          </p:cNvSpPr>
          <p:nvPr>
            <p:ph type="title"/>
          </p:nvPr>
        </p:nvSpPr>
        <p:spPr>
          <a:xfrm>
            <a:off x="838200" y="1040478"/>
            <a:ext cx="10515600" cy="2094989"/>
          </a:xfrm>
        </p:spPr>
        <p:txBody>
          <a:bodyPr>
            <a:normAutofit/>
          </a:bodyPr>
          <a:lstStyle/>
          <a:p>
            <a:r>
              <a:rPr lang="it-IT" sz="3600" err="1">
                <a:ea typeface="+mj-lt"/>
                <a:cs typeface="+mj-lt"/>
              </a:rPr>
              <a:t>We</a:t>
            </a:r>
            <a:r>
              <a:rPr lang="it-IT" sz="3600">
                <a:ea typeface="+mj-lt"/>
                <a:cs typeface="+mj-lt"/>
              </a:rPr>
              <a:t> </a:t>
            </a:r>
            <a:r>
              <a:rPr lang="it-IT" sz="3600" err="1">
                <a:ea typeface="+mj-lt"/>
                <a:cs typeface="+mj-lt"/>
              </a:rPr>
              <a:t>claimed</a:t>
            </a:r>
            <a:r>
              <a:rPr lang="it-IT" sz="3600">
                <a:ea typeface="+mj-lt"/>
                <a:cs typeface="+mj-lt"/>
              </a:rPr>
              <a:t> </a:t>
            </a:r>
            <a:r>
              <a:rPr lang="it-IT" sz="3600" err="1">
                <a:ea typeface="+mj-lt"/>
                <a:cs typeface="+mj-lt"/>
              </a:rPr>
              <a:t>that</a:t>
            </a:r>
            <a:r>
              <a:rPr lang="it-IT" sz="3600">
                <a:ea typeface="+mj-lt"/>
                <a:cs typeface="+mj-lt"/>
              </a:rPr>
              <a:t> </a:t>
            </a:r>
            <a:r>
              <a:rPr lang="it-IT" sz="3600" b="1">
                <a:solidFill>
                  <a:srgbClr val="258BA1"/>
                </a:solidFill>
                <a:ea typeface="+mj-lt"/>
                <a:cs typeface="+mj-lt"/>
              </a:rPr>
              <a:t>doctors </a:t>
            </a:r>
            <a:r>
              <a:rPr lang="it-IT" sz="3600" err="1">
                <a:ea typeface="+mj-lt"/>
                <a:cs typeface="+mj-lt"/>
              </a:rPr>
              <a:t>shouldn't</a:t>
            </a:r>
            <a:r>
              <a:rPr lang="it-IT" sz="3600">
                <a:ea typeface="+mj-lt"/>
                <a:cs typeface="+mj-lt"/>
              </a:rPr>
              <a:t> be </a:t>
            </a:r>
            <a:r>
              <a:rPr lang="it-IT" sz="3600" err="1">
                <a:ea typeface="+mj-lt"/>
                <a:cs typeface="+mj-lt"/>
              </a:rPr>
              <a:t>replaced</a:t>
            </a:r>
            <a:r>
              <a:rPr lang="it-IT" sz="3600">
                <a:ea typeface="+mj-lt"/>
                <a:cs typeface="+mj-lt"/>
              </a:rPr>
              <a:t> by </a:t>
            </a:r>
            <a:r>
              <a:rPr lang="it-IT" sz="3600" b="1" err="1">
                <a:solidFill>
                  <a:srgbClr val="258BA1"/>
                </a:solidFill>
                <a:ea typeface="+mj-lt"/>
                <a:cs typeface="+mj-lt"/>
              </a:rPr>
              <a:t>algorithms</a:t>
            </a:r>
            <a:r>
              <a:rPr lang="it-IT" sz="3600">
                <a:ea typeface="+mj-lt"/>
                <a:cs typeface="+mj-lt"/>
              </a:rPr>
              <a:t>. </a:t>
            </a:r>
            <a:r>
              <a:rPr lang="it-IT" sz="3600" err="1">
                <a:ea typeface="+mj-lt"/>
                <a:cs typeface="+mj-lt"/>
              </a:rPr>
              <a:t>Medical</a:t>
            </a:r>
            <a:r>
              <a:rPr lang="it-IT" sz="3600">
                <a:ea typeface="+mj-lt"/>
                <a:cs typeface="+mj-lt"/>
              </a:rPr>
              <a:t> </a:t>
            </a:r>
            <a:r>
              <a:rPr lang="it-IT" sz="3600" b="1">
                <a:solidFill>
                  <a:srgbClr val="258BA1"/>
                </a:solidFill>
                <a:ea typeface="+mj-lt"/>
                <a:cs typeface="+mj-lt"/>
              </a:rPr>
              <a:t>institutions </a:t>
            </a:r>
            <a:r>
              <a:rPr lang="it-IT" sz="3600" err="1">
                <a:ea typeface="+mj-lt"/>
                <a:cs typeface="+mj-lt"/>
              </a:rPr>
              <a:t>shouldn't</a:t>
            </a:r>
            <a:r>
              <a:rPr lang="it-IT" sz="3600">
                <a:ea typeface="+mj-lt"/>
                <a:cs typeface="+mj-lt"/>
              </a:rPr>
              <a:t> </a:t>
            </a:r>
            <a:r>
              <a:rPr lang="it-IT" sz="3600" err="1">
                <a:ea typeface="+mj-lt"/>
                <a:cs typeface="+mj-lt"/>
              </a:rPr>
              <a:t>either</a:t>
            </a:r>
            <a:r>
              <a:rPr lang="it-IT" sz="3600">
                <a:ea typeface="+mj-lt"/>
                <a:cs typeface="+mj-lt"/>
              </a:rPr>
              <a:t>.</a:t>
            </a:r>
            <a:endParaRPr lang="it-IT" sz="3600">
              <a:ea typeface="Calibri Light"/>
              <a:cs typeface="Calibri Light"/>
            </a:endParaRPr>
          </a:p>
        </p:txBody>
      </p:sp>
      <p:sp>
        <p:nvSpPr>
          <p:cNvPr id="4" name="Titolo 1">
            <a:extLst>
              <a:ext uri="{FF2B5EF4-FFF2-40B4-BE49-F238E27FC236}">
                <a16:creationId xmlns:a16="http://schemas.microsoft.com/office/drawing/2014/main" id="{B37B73C5-915C-6072-7C81-C371FE4161C4}"/>
              </a:ext>
            </a:extLst>
          </p:cNvPr>
          <p:cNvSpPr txBox="1">
            <a:spLocks/>
          </p:cNvSpPr>
          <p:nvPr/>
        </p:nvSpPr>
        <p:spPr>
          <a:xfrm>
            <a:off x="840081" y="3601174"/>
            <a:ext cx="10515600" cy="190684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3600">
                <a:ea typeface="+mj-lt"/>
                <a:cs typeface="+mj-lt"/>
              </a:rPr>
              <a:t>Data </a:t>
            </a:r>
            <a:r>
              <a:rPr lang="it-IT" sz="3600" err="1">
                <a:ea typeface="+mj-lt"/>
                <a:cs typeface="+mj-lt"/>
              </a:rPr>
              <a:t>collection</a:t>
            </a:r>
            <a:r>
              <a:rPr lang="it-IT" sz="3600">
                <a:ea typeface="+mj-lt"/>
                <a:cs typeface="+mj-lt"/>
              </a:rPr>
              <a:t> </a:t>
            </a:r>
            <a:r>
              <a:rPr lang="it-IT" sz="3600" b="1" err="1">
                <a:solidFill>
                  <a:srgbClr val="258BA1"/>
                </a:solidFill>
                <a:ea typeface="+mj-lt"/>
                <a:cs typeface="+mj-lt"/>
              </a:rPr>
              <a:t>infrastructure</a:t>
            </a:r>
            <a:r>
              <a:rPr lang="it-IT" sz="3600" b="1">
                <a:solidFill>
                  <a:srgbClr val="258BA1"/>
                </a:solidFill>
                <a:ea typeface="+mj-lt"/>
                <a:cs typeface="+mj-lt"/>
              </a:rPr>
              <a:t> </a:t>
            </a:r>
            <a:r>
              <a:rPr lang="it-IT" sz="3600" err="1">
                <a:ea typeface="+mj-lt"/>
                <a:cs typeface="+mj-lt"/>
              </a:rPr>
              <a:t>should</a:t>
            </a:r>
            <a:r>
              <a:rPr lang="it-IT" sz="3600">
                <a:ea typeface="+mj-lt"/>
                <a:cs typeface="+mj-lt"/>
              </a:rPr>
              <a:t> be </a:t>
            </a:r>
            <a:r>
              <a:rPr lang="it-IT" sz="3600" err="1">
                <a:ea typeface="+mj-lt"/>
                <a:cs typeface="+mj-lt"/>
              </a:rPr>
              <a:t>overseen</a:t>
            </a:r>
            <a:r>
              <a:rPr lang="it-IT" sz="3600">
                <a:ea typeface="+mj-lt"/>
                <a:cs typeface="+mj-lt"/>
              </a:rPr>
              <a:t> by institutions </a:t>
            </a:r>
            <a:r>
              <a:rPr lang="it-IT" sz="3600" err="1">
                <a:ea typeface="+mj-lt"/>
                <a:cs typeface="+mj-lt"/>
              </a:rPr>
              <a:t>that</a:t>
            </a:r>
            <a:r>
              <a:rPr lang="it-IT" sz="3600">
                <a:ea typeface="+mj-lt"/>
                <a:cs typeface="+mj-lt"/>
              </a:rPr>
              <a:t> are </a:t>
            </a:r>
            <a:r>
              <a:rPr lang="it-IT" sz="3600" b="1" err="1">
                <a:solidFill>
                  <a:srgbClr val="258BA1"/>
                </a:solidFill>
                <a:ea typeface="+mj-lt"/>
                <a:cs typeface="+mj-lt"/>
              </a:rPr>
              <a:t>aware</a:t>
            </a:r>
            <a:r>
              <a:rPr lang="it-IT" sz="3600" b="1">
                <a:solidFill>
                  <a:srgbClr val="258BA1"/>
                </a:solidFill>
                <a:ea typeface="+mj-lt"/>
                <a:cs typeface="+mj-lt"/>
              </a:rPr>
              <a:t> </a:t>
            </a:r>
            <a:r>
              <a:rPr lang="it-IT" sz="3600">
                <a:ea typeface="+mj-lt"/>
                <a:cs typeface="+mj-lt"/>
              </a:rPr>
              <a:t>of the </a:t>
            </a:r>
            <a:r>
              <a:rPr lang="it-IT" sz="3600" err="1">
                <a:ea typeface="+mj-lt"/>
                <a:cs typeface="+mj-lt"/>
              </a:rPr>
              <a:t>effects</a:t>
            </a:r>
            <a:r>
              <a:rPr lang="it-IT" sz="3600">
                <a:ea typeface="+mj-lt"/>
                <a:cs typeface="+mj-lt"/>
              </a:rPr>
              <a:t> </a:t>
            </a:r>
            <a:r>
              <a:rPr lang="it-IT" sz="3600" err="1">
                <a:ea typeface="+mj-lt"/>
                <a:cs typeface="+mj-lt"/>
              </a:rPr>
              <a:t>that</a:t>
            </a:r>
            <a:r>
              <a:rPr lang="it-IT" sz="3600">
                <a:ea typeface="+mj-lt"/>
                <a:cs typeface="+mj-lt"/>
              </a:rPr>
              <a:t> </a:t>
            </a:r>
            <a:r>
              <a:rPr lang="it-IT" sz="3600" err="1">
                <a:ea typeface="+mj-lt"/>
                <a:cs typeface="+mj-lt"/>
              </a:rPr>
              <a:t>it</a:t>
            </a:r>
            <a:r>
              <a:rPr lang="it-IT" sz="3600">
                <a:ea typeface="+mj-lt"/>
                <a:cs typeface="+mj-lt"/>
              </a:rPr>
              <a:t> </a:t>
            </a:r>
            <a:r>
              <a:rPr lang="it-IT" sz="3600" err="1">
                <a:ea typeface="+mj-lt"/>
                <a:cs typeface="+mj-lt"/>
              </a:rPr>
              <a:t>will</a:t>
            </a:r>
            <a:r>
              <a:rPr lang="it-IT" sz="3600">
                <a:ea typeface="+mj-lt"/>
                <a:cs typeface="+mj-lt"/>
              </a:rPr>
              <a:t> </a:t>
            </a:r>
            <a:r>
              <a:rPr lang="it-IT" sz="3600" err="1">
                <a:ea typeface="+mj-lt"/>
                <a:cs typeface="+mj-lt"/>
              </a:rPr>
              <a:t>have</a:t>
            </a:r>
            <a:r>
              <a:rPr lang="it-IT" sz="3600">
                <a:ea typeface="+mj-lt"/>
                <a:cs typeface="+mj-lt"/>
              </a:rPr>
              <a:t> on </a:t>
            </a:r>
            <a:r>
              <a:rPr lang="it-IT" sz="3600" b="1">
                <a:solidFill>
                  <a:srgbClr val="258BA1"/>
                </a:solidFill>
                <a:ea typeface="+mj-lt"/>
                <a:cs typeface="+mj-lt"/>
              </a:rPr>
              <a:t>privacy</a:t>
            </a:r>
            <a:r>
              <a:rPr lang="it-IT" sz="3600">
                <a:ea typeface="+mj-lt"/>
                <a:cs typeface="+mj-lt"/>
              </a:rPr>
              <a:t>, and on the </a:t>
            </a:r>
            <a:r>
              <a:rPr lang="it-IT" sz="3600" err="1">
                <a:ea typeface="+mj-lt"/>
                <a:cs typeface="+mj-lt"/>
              </a:rPr>
              <a:t>potential</a:t>
            </a:r>
            <a:r>
              <a:rPr lang="it-IT" sz="3600">
                <a:ea typeface="+mj-lt"/>
                <a:cs typeface="+mj-lt"/>
              </a:rPr>
              <a:t> </a:t>
            </a:r>
            <a:r>
              <a:rPr lang="it-IT" sz="3600" err="1">
                <a:ea typeface="+mj-lt"/>
                <a:cs typeface="+mj-lt"/>
              </a:rPr>
              <a:t>that</a:t>
            </a:r>
            <a:r>
              <a:rPr lang="it-IT" sz="3600">
                <a:ea typeface="+mj-lt"/>
                <a:cs typeface="+mj-lt"/>
              </a:rPr>
              <a:t> big data can </a:t>
            </a:r>
            <a:r>
              <a:rPr lang="it-IT" sz="3600" err="1">
                <a:ea typeface="+mj-lt"/>
                <a:cs typeface="+mj-lt"/>
              </a:rPr>
              <a:t>have</a:t>
            </a:r>
            <a:r>
              <a:rPr lang="it-IT" sz="3600">
                <a:ea typeface="+mj-lt"/>
                <a:cs typeface="+mj-lt"/>
              </a:rPr>
              <a:t> for </a:t>
            </a:r>
            <a:r>
              <a:rPr lang="it-IT" sz="3600" b="1">
                <a:solidFill>
                  <a:srgbClr val="258BA1"/>
                </a:solidFill>
                <a:ea typeface="+mj-lt"/>
                <a:cs typeface="+mj-lt"/>
              </a:rPr>
              <a:t>care</a:t>
            </a:r>
            <a:r>
              <a:rPr lang="it-IT" sz="3600">
                <a:ea typeface="+mj-lt"/>
                <a:cs typeface="+mj-lt"/>
              </a:rPr>
              <a:t>, </a:t>
            </a:r>
            <a:r>
              <a:rPr lang="it-IT" sz="3600" err="1">
                <a:ea typeface="+mj-lt"/>
                <a:cs typeface="+mj-lt"/>
              </a:rPr>
              <a:t>not</a:t>
            </a:r>
            <a:r>
              <a:rPr lang="it-IT" sz="3600">
                <a:ea typeface="+mj-lt"/>
                <a:cs typeface="+mj-lt"/>
              </a:rPr>
              <a:t> just profit.</a:t>
            </a:r>
            <a:endParaRPr lang="it-IT"/>
          </a:p>
        </p:txBody>
      </p:sp>
    </p:spTree>
    <p:extLst>
      <p:ext uri="{BB962C8B-B14F-4D97-AF65-F5344CB8AC3E}">
        <p14:creationId xmlns:p14="http://schemas.microsoft.com/office/powerpoint/2010/main" val="11935200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10" name="Slide Background">
            <a:extLst>
              <a:ext uri="{FF2B5EF4-FFF2-40B4-BE49-F238E27FC236}">
                <a16:creationId xmlns:a16="http://schemas.microsoft.com/office/drawing/2014/main" id="{B210AC1D-4063-4C6E-9528-FA9C4C0C18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02F8C595-E68C-4306-AED8-DC7826A0A5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416414" cy="6858000"/>
          </a:xfrm>
          <a:prstGeom prst="rect">
            <a:avLst/>
          </a:prstGeom>
          <a:ln>
            <a:noFill/>
          </a:ln>
          <a:effectLst>
            <a:outerShdw blurRad="889000" dist="406400" dir="21540000" sx="90000" sy="90000" algn="t"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B565272A-817F-AE71-57F1-0130D0AB018B}"/>
              </a:ext>
            </a:extLst>
          </p:cNvPr>
          <p:cNvSpPr>
            <a:spLocks noGrp="1"/>
          </p:cNvSpPr>
          <p:nvPr>
            <p:ph type="title"/>
          </p:nvPr>
        </p:nvSpPr>
        <p:spPr>
          <a:xfrm>
            <a:off x="6803409" y="762001"/>
            <a:ext cx="4156512" cy="1708244"/>
          </a:xfrm>
        </p:spPr>
        <p:txBody>
          <a:bodyPr anchor="ctr">
            <a:normAutofit fontScale="90000"/>
          </a:bodyPr>
          <a:lstStyle/>
          <a:p>
            <a:r>
              <a:rPr lang="it-IT" sz="4000">
                <a:ea typeface="Calibri Light"/>
                <a:cs typeface="Calibri Light"/>
              </a:rPr>
              <a:t>Addendum: </a:t>
            </a:r>
            <a:r>
              <a:rPr lang="it-IT" sz="4000" err="1">
                <a:ea typeface="Calibri Light"/>
                <a:cs typeface="Calibri Light"/>
              </a:rPr>
              <a:t>Problems</a:t>
            </a:r>
            <a:r>
              <a:rPr lang="it-IT" sz="4000">
                <a:ea typeface="Calibri Light"/>
                <a:cs typeface="Calibri Light"/>
              </a:rPr>
              <a:t> with </a:t>
            </a:r>
            <a:r>
              <a:rPr lang="it-IT" sz="4000" err="1">
                <a:ea typeface="Calibri Light"/>
                <a:cs typeface="Calibri Light"/>
              </a:rPr>
              <a:t>existing</a:t>
            </a:r>
            <a:r>
              <a:rPr lang="it-IT" sz="4000">
                <a:ea typeface="Calibri Light"/>
                <a:cs typeface="Calibri Light"/>
              </a:rPr>
              <a:t> </a:t>
            </a:r>
            <a:r>
              <a:rPr lang="it-IT" sz="4000" err="1">
                <a:ea typeface="Calibri Light"/>
                <a:cs typeface="Calibri Light"/>
              </a:rPr>
              <a:t>regulation</a:t>
            </a:r>
            <a:endParaRPr lang="it-IT" sz="4000" err="1"/>
          </a:p>
        </p:txBody>
      </p:sp>
      <p:pic>
        <p:nvPicPr>
          <p:cNvPr id="5" name="Immagine 4" descr="Immagine che contiene testo, diagramma, schermata, Piano&#10;&#10;Descrizione generata automaticamente">
            <a:extLst>
              <a:ext uri="{FF2B5EF4-FFF2-40B4-BE49-F238E27FC236}">
                <a16:creationId xmlns:a16="http://schemas.microsoft.com/office/drawing/2014/main" id="{AC1261DD-79D1-5C03-56C5-0690DAB27F33}"/>
              </a:ext>
            </a:extLst>
          </p:cNvPr>
          <p:cNvPicPr>
            <a:picLocks noChangeAspect="1"/>
          </p:cNvPicPr>
          <p:nvPr/>
        </p:nvPicPr>
        <p:blipFill rotWithShape="1">
          <a:blip r:embed="rId2"/>
          <a:srcRect r="125"/>
          <a:stretch/>
        </p:blipFill>
        <p:spPr>
          <a:xfrm>
            <a:off x="-1" y="-2"/>
            <a:ext cx="6096001" cy="6858002"/>
          </a:xfrm>
          <a:prstGeom prst="rect">
            <a:avLst/>
          </a:prstGeom>
        </p:spPr>
      </p:pic>
      <p:sp>
        <p:nvSpPr>
          <p:cNvPr id="3" name="Segnaposto contenuto 2">
            <a:extLst>
              <a:ext uri="{FF2B5EF4-FFF2-40B4-BE49-F238E27FC236}">
                <a16:creationId xmlns:a16="http://schemas.microsoft.com/office/drawing/2014/main" id="{177A9C26-6A55-CD90-446F-BC1D5A23C364}"/>
              </a:ext>
            </a:extLst>
          </p:cNvPr>
          <p:cNvSpPr>
            <a:spLocks noGrp="1"/>
          </p:cNvSpPr>
          <p:nvPr>
            <p:ph idx="1"/>
          </p:nvPr>
        </p:nvSpPr>
        <p:spPr>
          <a:xfrm>
            <a:off x="6803409" y="2470245"/>
            <a:ext cx="4156512" cy="3769835"/>
          </a:xfrm>
        </p:spPr>
        <p:txBody>
          <a:bodyPr vert="horz" lIns="91440" tIns="45720" rIns="91440" bIns="45720" rtlCol="0" anchor="ctr">
            <a:normAutofit/>
          </a:bodyPr>
          <a:lstStyle/>
          <a:p>
            <a:r>
              <a:rPr lang="it-IT" sz="2000">
                <a:ea typeface="Calibri"/>
                <a:cs typeface="Calibri"/>
              </a:rPr>
              <a:t>GDPR TODO</a:t>
            </a:r>
          </a:p>
          <a:p>
            <a:r>
              <a:rPr lang="it-IT" sz="2000">
                <a:ea typeface="Calibri"/>
                <a:cs typeface="Calibri"/>
              </a:rPr>
              <a:t>USA vs China vs Europe TODO</a:t>
            </a:r>
          </a:p>
        </p:txBody>
      </p:sp>
    </p:spTree>
    <p:extLst>
      <p:ext uri="{BB962C8B-B14F-4D97-AF65-F5344CB8AC3E}">
        <p14:creationId xmlns:p14="http://schemas.microsoft.com/office/powerpoint/2010/main" val="5375694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e 1">
            <a:extLst>
              <a:ext uri="{FF2B5EF4-FFF2-40B4-BE49-F238E27FC236}">
                <a16:creationId xmlns:a16="http://schemas.microsoft.com/office/drawing/2014/main" id="{7422AE11-2E75-7069-498C-3CBF780DBE84}"/>
              </a:ext>
            </a:extLst>
          </p:cNvPr>
          <p:cNvSpPr/>
          <p:nvPr/>
        </p:nvSpPr>
        <p:spPr>
          <a:xfrm>
            <a:off x="1246738" y="108000"/>
            <a:ext cx="1740965" cy="1740965"/>
          </a:xfrm>
          <a:prstGeom prst="ellipse">
            <a:avLst/>
          </a:prstGeom>
          <a:blipFill rotWithShape="1">
            <a:blip r:embed="rId2">
              <a:extLst>
                <a:ext uri="{28A0092B-C50C-407E-A947-70E740481C1C}">
                  <a14:useLocalDpi xmlns:a14="http://schemas.microsoft.com/office/drawing/2010/main" val="0"/>
                </a:ext>
              </a:extLst>
            </a:blip>
            <a:srcRect/>
            <a:stretch>
              <a:fillRect t="-47000" b="-47000"/>
            </a:stretch>
          </a:blipFill>
          <a:ln>
            <a:solidFill>
              <a:srgbClr val="258BA1"/>
            </a:solidFill>
          </a:ln>
          <a:effectLst>
            <a:glow rad="101600">
              <a:srgbClr val="CDEDF3">
                <a:alpha val="60000"/>
              </a:srgbClr>
            </a:glow>
          </a:effectLst>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p>
            <a:endParaRPr lang="it-IT">
              <a:latin typeface="Century Gothic" panose="020B0502020202020204" pitchFamily="34" charset="0"/>
            </a:endParaRPr>
          </a:p>
        </p:txBody>
      </p:sp>
      <p:sp>
        <p:nvSpPr>
          <p:cNvPr id="3" name="Ovale 2">
            <a:extLst>
              <a:ext uri="{FF2B5EF4-FFF2-40B4-BE49-F238E27FC236}">
                <a16:creationId xmlns:a16="http://schemas.microsoft.com/office/drawing/2014/main" id="{B9290FC6-D26B-BB81-1B2B-F24EAC0AE986}"/>
              </a:ext>
            </a:extLst>
          </p:cNvPr>
          <p:cNvSpPr/>
          <p:nvPr/>
        </p:nvSpPr>
        <p:spPr>
          <a:xfrm>
            <a:off x="323966" y="2556000"/>
            <a:ext cx="1742400" cy="1742400"/>
          </a:xfrm>
          <a:prstGeom prst="ellipse">
            <a:avLst/>
          </a:prstGeom>
          <a:blipFill rotWithShape="1">
            <a:blip r:embed="rId3">
              <a:extLst>
                <a:ext uri="{28A0092B-C50C-407E-A947-70E740481C1C}">
                  <a14:useLocalDpi xmlns:a14="http://schemas.microsoft.com/office/drawing/2010/main" val="0"/>
                </a:ext>
              </a:extLst>
            </a:blip>
            <a:srcRect/>
            <a:stretch>
              <a:fillRect l="-20808" r="-36188"/>
            </a:stretch>
          </a:blipFill>
          <a:ln>
            <a:solidFill>
              <a:srgbClr val="258BA1"/>
            </a:solidFill>
          </a:ln>
          <a:effectLst>
            <a:glow rad="101600">
              <a:srgbClr val="CDEDF3">
                <a:alpha val="60000"/>
              </a:srgbClr>
            </a:glow>
          </a:effectLst>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p>
            <a:endParaRPr lang="it-IT">
              <a:latin typeface="Century Gothic" panose="020B0502020202020204" pitchFamily="34" charset="0"/>
            </a:endParaRPr>
          </a:p>
        </p:txBody>
      </p:sp>
      <p:sp>
        <p:nvSpPr>
          <p:cNvPr id="9" name="Ovale 8">
            <a:extLst>
              <a:ext uri="{FF2B5EF4-FFF2-40B4-BE49-F238E27FC236}">
                <a16:creationId xmlns:a16="http://schemas.microsoft.com/office/drawing/2014/main" id="{93528088-0E30-3FD5-F259-6FD07565FD9F}"/>
              </a:ext>
            </a:extLst>
          </p:cNvPr>
          <p:cNvSpPr/>
          <p:nvPr/>
        </p:nvSpPr>
        <p:spPr>
          <a:xfrm>
            <a:off x="4215600" y="215680"/>
            <a:ext cx="3779520" cy="3706325"/>
          </a:xfrm>
          <a:prstGeom prst="ellipse">
            <a:avLst/>
          </a:prstGeom>
          <a:solidFill>
            <a:srgbClr val="F2FAFC"/>
          </a:solidFill>
          <a:ln w="19050">
            <a:solidFill>
              <a:srgbClr val="258BA1"/>
            </a:solidFill>
          </a:ln>
          <a:effectLst>
            <a:glow rad="50800">
              <a:srgbClr val="258BA1">
                <a:alpha val="39000"/>
              </a:srgbClr>
            </a:glow>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500" b="1">
                <a:solidFill>
                  <a:srgbClr val="258BA1"/>
                </a:solidFill>
                <a:latin typeface="Century Gothic" panose="020B0502020202020204" pitchFamily="34" charset="0"/>
              </a:rPr>
              <a:t>Issues</a:t>
            </a:r>
            <a:r>
              <a:rPr lang="en-US" sz="2500">
                <a:latin typeface="Century Gothic" panose="020B0502020202020204" pitchFamily="34" charset="0"/>
              </a:rPr>
              <a:t> </a:t>
            </a:r>
            <a:r>
              <a:rPr lang="en-US" sz="2500">
                <a:solidFill>
                  <a:schemeClr val="tx1"/>
                </a:solidFill>
                <a:latin typeface="Century Gothic" panose="020B0502020202020204" pitchFamily="34" charset="0"/>
              </a:rPr>
              <a:t>in implementing AI in daily clinical practice</a:t>
            </a:r>
            <a:endParaRPr lang="it-IT" sz="2500">
              <a:solidFill>
                <a:schemeClr val="tx1"/>
              </a:solidFill>
              <a:latin typeface="Century Gothic" panose="020B0502020202020204" pitchFamily="34" charset="0"/>
            </a:endParaRPr>
          </a:p>
        </p:txBody>
      </p:sp>
      <p:sp>
        <p:nvSpPr>
          <p:cNvPr id="10" name="CasellaDiTesto 9">
            <a:extLst>
              <a:ext uri="{FF2B5EF4-FFF2-40B4-BE49-F238E27FC236}">
                <a16:creationId xmlns:a16="http://schemas.microsoft.com/office/drawing/2014/main" id="{25EB300F-91AD-A6E0-61CF-1A1A38760D37}"/>
              </a:ext>
            </a:extLst>
          </p:cNvPr>
          <p:cNvSpPr txBox="1"/>
          <p:nvPr/>
        </p:nvSpPr>
        <p:spPr>
          <a:xfrm>
            <a:off x="1238034" y="1620000"/>
            <a:ext cx="1749669" cy="461665"/>
          </a:xfrm>
          <a:prstGeom prst="rect">
            <a:avLst/>
          </a:prstGeom>
          <a:solidFill>
            <a:srgbClr val="CDEDF3"/>
          </a:solidFill>
          <a:ln>
            <a:solidFill>
              <a:srgbClr val="258BA1"/>
            </a:solidFill>
          </a:ln>
          <a:effectLst>
            <a:glow rad="101600">
              <a:srgbClr val="CDEDF3">
                <a:alpha val="60000"/>
              </a:srgbClr>
            </a:glow>
          </a:effectLst>
        </p:spPr>
        <p:txBody>
          <a:bodyPr wrap="square" rtlCol="0" anchor="ctr" anchorCtr="0">
            <a:spAutoFit/>
          </a:bodyPr>
          <a:lstStyle/>
          <a:p>
            <a:pPr algn="ctr"/>
            <a:r>
              <a:rPr lang="it-IT" sz="2400" b="1">
                <a:solidFill>
                  <a:srgbClr val="258BA1"/>
                </a:solidFill>
                <a:latin typeface="Century Gothic" panose="020B0502020202020204" pitchFamily="34" charset="0"/>
              </a:rPr>
              <a:t>‘</a:t>
            </a:r>
            <a:r>
              <a:rPr lang="it-IT" sz="2400" b="1" err="1">
                <a:solidFill>
                  <a:srgbClr val="258BA1"/>
                </a:solidFill>
                <a:latin typeface="Century Gothic" panose="020B0502020202020204" pitchFamily="34" charset="0"/>
              </a:rPr>
              <a:t>Empathy</a:t>
            </a:r>
            <a:r>
              <a:rPr lang="it-IT" sz="2400" b="1">
                <a:solidFill>
                  <a:srgbClr val="258BA1"/>
                </a:solidFill>
                <a:latin typeface="Century Gothic" panose="020B0502020202020204" pitchFamily="34" charset="0"/>
              </a:rPr>
              <a:t>’</a:t>
            </a:r>
          </a:p>
        </p:txBody>
      </p:sp>
      <p:cxnSp>
        <p:nvCxnSpPr>
          <p:cNvPr id="12" name="Connettore a gomito 11">
            <a:extLst>
              <a:ext uri="{FF2B5EF4-FFF2-40B4-BE49-F238E27FC236}">
                <a16:creationId xmlns:a16="http://schemas.microsoft.com/office/drawing/2014/main" id="{79FF1259-D653-7268-DE8F-E07E0FDAB298}"/>
              </a:ext>
            </a:extLst>
          </p:cNvPr>
          <p:cNvCxnSpPr>
            <a:cxnSpLocks/>
            <a:stCxn id="2" idx="6"/>
            <a:endCxn id="9" idx="1"/>
          </p:cNvCxnSpPr>
          <p:nvPr/>
        </p:nvCxnSpPr>
        <p:spPr>
          <a:xfrm flipV="1">
            <a:off x="2987703" y="758459"/>
            <a:ext cx="1781395" cy="220024"/>
          </a:xfrm>
          <a:prstGeom prst="straightConnector1">
            <a:avLst/>
          </a:prstGeom>
          <a:ln>
            <a:solidFill>
              <a:srgbClr val="258BA1"/>
            </a:solidFill>
            <a:tailEnd type="triangle"/>
          </a:ln>
          <a:effectLst>
            <a:glow rad="101600">
              <a:srgbClr val="CDEDF3">
                <a:alpha val="60000"/>
              </a:srgbClr>
            </a:glow>
          </a:effectLst>
        </p:spPr>
        <p:style>
          <a:lnRef idx="1">
            <a:schemeClr val="accent1"/>
          </a:lnRef>
          <a:fillRef idx="0">
            <a:schemeClr val="accent1"/>
          </a:fillRef>
          <a:effectRef idx="0">
            <a:schemeClr val="accent1"/>
          </a:effectRef>
          <a:fontRef idx="minor">
            <a:schemeClr val="tx1"/>
          </a:fontRef>
        </p:style>
      </p:cxnSp>
      <p:sp>
        <p:nvSpPr>
          <p:cNvPr id="23" name="Ovale 22">
            <a:extLst>
              <a:ext uri="{FF2B5EF4-FFF2-40B4-BE49-F238E27FC236}">
                <a16:creationId xmlns:a16="http://schemas.microsoft.com/office/drawing/2014/main" id="{A1C43852-30EC-C522-38D0-2ACC327DE689}"/>
              </a:ext>
            </a:extLst>
          </p:cNvPr>
          <p:cNvSpPr/>
          <p:nvPr/>
        </p:nvSpPr>
        <p:spPr>
          <a:xfrm>
            <a:off x="7884000" y="4572000"/>
            <a:ext cx="1742400" cy="1742400"/>
          </a:xfrm>
          <a:prstGeom prst="ellipse">
            <a:avLst/>
          </a:prstGeom>
          <a:blipFill rotWithShape="1">
            <a:blip r:embed="rId4"/>
            <a:srcRect/>
            <a:stretch>
              <a:fillRect l="-27000" r="-27000"/>
            </a:stretch>
          </a:blipFill>
          <a:ln>
            <a:solidFill>
              <a:srgbClr val="258BA1"/>
            </a:solidFill>
          </a:ln>
          <a:effectLst>
            <a:glow rad="101600">
              <a:srgbClr val="CDEDF3">
                <a:alpha val="60000"/>
              </a:srgbClr>
            </a:glow>
          </a:effectLst>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p>
            <a:endParaRPr lang="it-IT">
              <a:latin typeface="Century Gothic" panose="020B0502020202020204" pitchFamily="34" charset="0"/>
            </a:endParaRPr>
          </a:p>
        </p:txBody>
      </p:sp>
      <p:sp>
        <p:nvSpPr>
          <p:cNvPr id="31" name="CasellaDiTesto 30">
            <a:extLst>
              <a:ext uri="{FF2B5EF4-FFF2-40B4-BE49-F238E27FC236}">
                <a16:creationId xmlns:a16="http://schemas.microsoft.com/office/drawing/2014/main" id="{FAF84D80-4851-2134-C60E-15F694C4E442}"/>
              </a:ext>
            </a:extLst>
          </p:cNvPr>
          <p:cNvSpPr txBox="1"/>
          <p:nvPr/>
        </p:nvSpPr>
        <p:spPr>
          <a:xfrm>
            <a:off x="303113" y="4140000"/>
            <a:ext cx="1784105" cy="646331"/>
          </a:xfrm>
          <a:prstGeom prst="rect">
            <a:avLst/>
          </a:prstGeom>
          <a:solidFill>
            <a:srgbClr val="CDEDF3"/>
          </a:solidFill>
          <a:ln>
            <a:solidFill>
              <a:srgbClr val="258BA1"/>
            </a:solidFill>
          </a:ln>
          <a:effectLst>
            <a:glow rad="101600">
              <a:srgbClr val="CDEDF3">
                <a:alpha val="60000"/>
              </a:srgbClr>
            </a:glow>
          </a:effectLst>
        </p:spPr>
        <p:txBody>
          <a:bodyPr wrap="square" rtlCol="0">
            <a:spAutoFit/>
          </a:bodyPr>
          <a:lstStyle/>
          <a:p>
            <a:pPr algn="ctr"/>
            <a:r>
              <a:rPr lang="it-IT" b="1" err="1">
                <a:solidFill>
                  <a:srgbClr val="258BA1"/>
                </a:solidFill>
                <a:latin typeface="Century Gothic" panose="020B0502020202020204" pitchFamily="34" charset="0"/>
              </a:rPr>
              <a:t>Resistance</a:t>
            </a:r>
            <a:r>
              <a:rPr lang="it-IT" b="1">
                <a:solidFill>
                  <a:srgbClr val="258BA1"/>
                </a:solidFill>
                <a:latin typeface="Century Gothic" panose="020B0502020202020204" pitchFamily="34" charset="0"/>
              </a:rPr>
              <a:t> to Medical AI</a:t>
            </a:r>
          </a:p>
        </p:txBody>
      </p:sp>
      <p:cxnSp>
        <p:nvCxnSpPr>
          <p:cNvPr id="8193" name="Connettore a gomito 11">
            <a:extLst>
              <a:ext uri="{FF2B5EF4-FFF2-40B4-BE49-F238E27FC236}">
                <a16:creationId xmlns:a16="http://schemas.microsoft.com/office/drawing/2014/main" id="{2F5E0CD6-3943-57E1-B8B7-AF3A5EB5B98F}"/>
              </a:ext>
            </a:extLst>
          </p:cNvPr>
          <p:cNvCxnSpPr>
            <a:cxnSpLocks/>
            <a:stCxn id="3" idx="6"/>
            <a:endCxn id="9" idx="2"/>
          </p:cNvCxnSpPr>
          <p:nvPr/>
        </p:nvCxnSpPr>
        <p:spPr>
          <a:xfrm flipV="1">
            <a:off x="2066366" y="2068843"/>
            <a:ext cx="2149234" cy="1358357"/>
          </a:xfrm>
          <a:prstGeom prst="straightConnector1">
            <a:avLst/>
          </a:prstGeom>
          <a:ln>
            <a:solidFill>
              <a:srgbClr val="258BA1"/>
            </a:solidFill>
            <a:tailEnd type="triangle"/>
          </a:ln>
          <a:effectLst>
            <a:glow rad="101600">
              <a:srgbClr val="CDEDF3">
                <a:alpha val="60000"/>
              </a:srgbClr>
            </a:glow>
          </a:effectLst>
        </p:spPr>
        <p:style>
          <a:lnRef idx="1">
            <a:schemeClr val="accent1"/>
          </a:lnRef>
          <a:fillRef idx="0">
            <a:schemeClr val="accent1"/>
          </a:fillRef>
          <a:effectRef idx="0">
            <a:schemeClr val="accent1"/>
          </a:effectRef>
          <a:fontRef idx="minor">
            <a:schemeClr val="tx1"/>
          </a:fontRef>
        </p:style>
      </p:cxnSp>
      <p:cxnSp>
        <p:nvCxnSpPr>
          <p:cNvPr id="8208" name="Connettore a gomito 11">
            <a:extLst>
              <a:ext uri="{FF2B5EF4-FFF2-40B4-BE49-F238E27FC236}">
                <a16:creationId xmlns:a16="http://schemas.microsoft.com/office/drawing/2014/main" id="{D28C12BB-6AB2-5D2D-21BB-30DD64163F53}"/>
              </a:ext>
            </a:extLst>
          </p:cNvPr>
          <p:cNvCxnSpPr>
            <a:cxnSpLocks/>
            <a:stCxn id="18" idx="2"/>
            <a:endCxn id="9" idx="6"/>
          </p:cNvCxnSpPr>
          <p:nvPr/>
        </p:nvCxnSpPr>
        <p:spPr>
          <a:xfrm flipH="1" flipV="1">
            <a:off x="7995120" y="2068843"/>
            <a:ext cx="1978586" cy="1358357"/>
          </a:xfrm>
          <a:prstGeom prst="straightConnector1">
            <a:avLst/>
          </a:prstGeom>
          <a:ln>
            <a:solidFill>
              <a:srgbClr val="258BA1"/>
            </a:solidFill>
            <a:tailEnd type="triangle"/>
          </a:ln>
          <a:effectLst>
            <a:glow rad="101600">
              <a:srgbClr val="CDEDF3">
                <a:alpha val="60000"/>
              </a:srgbClr>
            </a:glow>
          </a:effectLst>
        </p:spPr>
        <p:style>
          <a:lnRef idx="1">
            <a:schemeClr val="accent1"/>
          </a:lnRef>
          <a:fillRef idx="0">
            <a:schemeClr val="accent1"/>
          </a:fillRef>
          <a:effectRef idx="0">
            <a:schemeClr val="accent1"/>
          </a:effectRef>
          <a:fontRef idx="minor">
            <a:schemeClr val="tx1"/>
          </a:fontRef>
        </p:style>
      </p:cxnSp>
      <p:sp>
        <p:nvSpPr>
          <p:cNvPr id="8225" name="CasellaDiTesto 8224">
            <a:extLst>
              <a:ext uri="{FF2B5EF4-FFF2-40B4-BE49-F238E27FC236}">
                <a16:creationId xmlns:a16="http://schemas.microsoft.com/office/drawing/2014/main" id="{C3E4D02B-CC91-615F-865B-2B39A11539FD}"/>
              </a:ext>
            </a:extLst>
          </p:cNvPr>
          <p:cNvSpPr txBox="1"/>
          <p:nvPr/>
        </p:nvSpPr>
        <p:spPr>
          <a:xfrm>
            <a:off x="8352546" y="6192000"/>
            <a:ext cx="805308" cy="461665"/>
          </a:xfrm>
          <a:prstGeom prst="rect">
            <a:avLst/>
          </a:prstGeom>
          <a:solidFill>
            <a:srgbClr val="CDEDF3"/>
          </a:solidFill>
          <a:ln>
            <a:solidFill>
              <a:srgbClr val="258BA1"/>
            </a:solidFill>
          </a:ln>
          <a:effectLst>
            <a:glow rad="101600">
              <a:srgbClr val="CDEDF3">
                <a:alpha val="60000"/>
              </a:srgbClr>
            </a:glow>
          </a:effectLst>
        </p:spPr>
        <p:txBody>
          <a:bodyPr wrap="square" rtlCol="0" anchor="ctr" anchorCtr="0">
            <a:spAutoFit/>
          </a:bodyPr>
          <a:lstStyle/>
          <a:p>
            <a:pPr algn="ctr"/>
            <a:r>
              <a:rPr lang="it-IT" sz="2400" b="1" err="1">
                <a:solidFill>
                  <a:srgbClr val="258BA1"/>
                </a:solidFill>
                <a:latin typeface="Century Gothic" panose="020B0502020202020204" pitchFamily="34" charset="0"/>
              </a:rPr>
              <a:t>Bias</a:t>
            </a:r>
            <a:endParaRPr lang="it-IT" sz="2400" b="1">
              <a:solidFill>
                <a:srgbClr val="258BA1"/>
              </a:solidFill>
              <a:latin typeface="Century Gothic" panose="020B0502020202020204" pitchFamily="34" charset="0"/>
            </a:endParaRPr>
          </a:p>
        </p:txBody>
      </p:sp>
      <p:cxnSp>
        <p:nvCxnSpPr>
          <p:cNvPr id="8228" name="Connettore a gomito 11">
            <a:extLst>
              <a:ext uri="{FF2B5EF4-FFF2-40B4-BE49-F238E27FC236}">
                <a16:creationId xmlns:a16="http://schemas.microsoft.com/office/drawing/2014/main" id="{12BDF0BB-2DF9-657E-10BA-44A311709F80}"/>
              </a:ext>
            </a:extLst>
          </p:cNvPr>
          <p:cNvCxnSpPr>
            <a:cxnSpLocks/>
            <a:stCxn id="23" idx="1"/>
            <a:endCxn id="9" idx="5"/>
          </p:cNvCxnSpPr>
          <p:nvPr/>
        </p:nvCxnSpPr>
        <p:spPr>
          <a:xfrm flipH="1" flipV="1">
            <a:off x="7441622" y="3379226"/>
            <a:ext cx="697547" cy="1447943"/>
          </a:xfrm>
          <a:prstGeom prst="straightConnector1">
            <a:avLst/>
          </a:prstGeom>
          <a:ln>
            <a:solidFill>
              <a:srgbClr val="258BA1"/>
            </a:solidFill>
            <a:tailEnd type="triangle"/>
          </a:ln>
          <a:effectLst>
            <a:glow rad="101600">
              <a:srgbClr val="CDEDF3">
                <a:alpha val="60000"/>
              </a:srgbClr>
            </a:glow>
          </a:effectLst>
        </p:spPr>
        <p:style>
          <a:lnRef idx="1">
            <a:schemeClr val="accent1"/>
          </a:lnRef>
          <a:fillRef idx="0">
            <a:schemeClr val="accent1"/>
          </a:fillRef>
          <a:effectRef idx="0">
            <a:schemeClr val="accent1"/>
          </a:effectRef>
          <a:fontRef idx="minor">
            <a:schemeClr val="tx1"/>
          </a:fontRef>
        </p:style>
      </p:cxnSp>
      <p:cxnSp>
        <p:nvCxnSpPr>
          <p:cNvPr id="8234" name="Connettore a gomito 11">
            <a:extLst>
              <a:ext uri="{FF2B5EF4-FFF2-40B4-BE49-F238E27FC236}">
                <a16:creationId xmlns:a16="http://schemas.microsoft.com/office/drawing/2014/main" id="{DA166B80-5744-F5B6-70EA-E935B5B3CF0F}"/>
              </a:ext>
            </a:extLst>
          </p:cNvPr>
          <p:cNvCxnSpPr>
            <a:cxnSpLocks/>
            <a:stCxn id="20" idx="2"/>
            <a:endCxn id="9" idx="7"/>
          </p:cNvCxnSpPr>
          <p:nvPr/>
        </p:nvCxnSpPr>
        <p:spPr>
          <a:xfrm flipH="1" flipV="1">
            <a:off x="7441622" y="758459"/>
            <a:ext cx="1954540" cy="220741"/>
          </a:xfrm>
          <a:prstGeom prst="straightConnector1">
            <a:avLst/>
          </a:prstGeom>
          <a:ln>
            <a:solidFill>
              <a:srgbClr val="258BA1"/>
            </a:solidFill>
            <a:tailEnd type="triangle"/>
          </a:ln>
          <a:effectLst>
            <a:glow rad="101600">
              <a:srgbClr val="CDEDF3">
                <a:alpha val="60000"/>
              </a:srgbClr>
            </a:glow>
          </a:effectLst>
        </p:spPr>
        <p:style>
          <a:lnRef idx="1">
            <a:schemeClr val="accent1"/>
          </a:lnRef>
          <a:fillRef idx="0">
            <a:schemeClr val="accent1"/>
          </a:fillRef>
          <a:effectRef idx="0">
            <a:schemeClr val="accent1"/>
          </a:effectRef>
          <a:fontRef idx="minor">
            <a:schemeClr val="tx1"/>
          </a:fontRef>
        </p:style>
      </p:cxnSp>
      <p:sp>
        <p:nvSpPr>
          <p:cNvPr id="8247" name="Ovale 8246">
            <a:extLst>
              <a:ext uri="{FF2B5EF4-FFF2-40B4-BE49-F238E27FC236}">
                <a16:creationId xmlns:a16="http://schemas.microsoft.com/office/drawing/2014/main" id="{D77B9FBD-20C9-5199-35F1-51D285E08FA7}"/>
              </a:ext>
            </a:extLst>
          </p:cNvPr>
          <p:cNvSpPr/>
          <p:nvPr/>
        </p:nvSpPr>
        <p:spPr>
          <a:xfrm>
            <a:off x="5412262" y="4782657"/>
            <a:ext cx="1742400" cy="1742400"/>
          </a:xfrm>
          <a:prstGeom prst="ellipse">
            <a:avLst/>
          </a:prstGeom>
          <a:blipFill dpi="0" rotWithShape="1">
            <a:blip r:embed="rId5">
              <a:extLst>
                <a:ext uri="{28A0092B-C50C-407E-A947-70E740481C1C}">
                  <a14:useLocalDpi xmlns:a14="http://schemas.microsoft.com/office/drawing/2010/main" val="0"/>
                </a:ext>
              </a:extLst>
            </a:blip>
            <a:srcRect/>
            <a:stretch>
              <a:fillRect l="-38751" r="-11249"/>
            </a:stretch>
          </a:blipFill>
          <a:ln>
            <a:solidFill>
              <a:srgbClr val="258BA1"/>
            </a:solidFill>
          </a:ln>
          <a:effectLst>
            <a:glow rad="101600">
              <a:srgbClr val="CDEDF3">
                <a:alpha val="60000"/>
              </a:srgbClr>
            </a:glow>
          </a:effectLst>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p>
            <a:endParaRPr lang="it-IT"/>
          </a:p>
        </p:txBody>
      </p:sp>
      <p:sp>
        <p:nvSpPr>
          <p:cNvPr id="21" name="CasellaDiTesto 20">
            <a:extLst>
              <a:ext uri="{FF2B5EF4-FFF2-40B4-BE49-F238E27FC236}">
                <a16:creationId xmlns:a16="http://schemas.microsoft.com/office/drawing/2014/main" id="{534241F2-CA8F-C5F6-9829-F44722BB9050}"/>
              </a:ext>
            </a:extLst>
          </p:cNvPr>
          <p:cNvSpPr txBox="1"/>
          <p:nvPr/>
        </p:nvSpPr>
        <p:spPr>
          <a:xfrm>
            <a:off x="5614081" y="6294224"/>
            <a:ext cx="1338761" cy="461665"/>
          </a:xfrm>
          <a:prstGeom prst="rect">
            <a:avLst/>
          </a:prstGeom>
          <a:solidFill>
            <a:srgbClr val="CDEDF3"/>
          </a:solidFill>
          <a:ln>
            <a:solidFill>
              <a:srgbClr val="258BA1"/>
            </a:solidFill>
          </a:ln>
          <a:effectLst>
            <a:glow rad="101600">
              <a:srgbClr val="CDEDF3">
                <a:alpha val="60000"/>
              </a:srgbClr>
            </a:glow>
          </a:effectLst>
        </p:spPr>
        <p:txBody>
          <a:bodyPr wrap="square" rtlCol="0" anchor="ctr" anchorCtr="0">
            <a:spAutoFit/>
          </a:bodyPr>
          <a:lstStyle/>
          <a:p>
            <a:pPr algn="ctr"/>
            <a:r>
              <a:rPr lang="it-IT" sz="2400" b="1">
                <a:solidFill>
                  <a:srgbClr val="258BA1"/>
                </a:solidFill>
                <a:latin typeface="Century Gothic" panose="020B0502020202020204" pitchFamily="34" charset="0"/>
              </a:rPr>
              <a:t>Privacy</a:t>
            </a:r>
          </a:p>
        </p:txBody>
      </p:sp>
      <p:cxnSp>
        <p:nvCxnSpPr>
          <p:cNvPr id="22" name="Connettore a gomito 11">
            <a:extLst>
              <a:ext uri="{FF2B5EF4-FFF2-40B4-BE49-F238E27FC236}">
                <a16:creationId xmlns:a16="http://schemas.microsoft.com/office/drawing/2014/main" id="{F66C7A6B-8014-A0E0-6168-EE303F8CA76C}"/>
              </a:ext>
            </a:extLst>
          </p:cNvPr>
          <p:cNvCxnSpPr>
            <a:cxnSpLocks/>
            <a:stCxn id="8247" idx="0"/>
            <a:endCxn id="9" idx="4"/>
          </p:cNvCxnSpPr>
          <p:nvPr/>
        </p:nvCxnSpPr>
        <p:spPr>
          <a:xfrm flipH="1" flipV="1">
            <a:off x="6105360" y="3922005"/>
            <a:ext cx="178102" cy="860652"/>
          </a:xfrm>
          <a:prstGeom prst="straightConnector1">
            <a:avLst/>
          </a:prstGeom>
          <a:ln>
            <a:solidFill>
              <a:srgbClr val="258BA1"/>
            </a:solidFill>
            <a:tailEnd type="triangle"/>
          </a:ln>
          <a:effectLst>
            <a:glow rad="101600">
              <a:srgbClr val="CDEDF3">
                <a:alpha val="60000"/>
              </a:srgbClr>
            </a:glow>
          </a:effectLst>
        </p:spPr>
        <p:style>
          <a:lnRef idx="1">
            <a:schemeClr val="accent1"/>
          </a:lnRef>
          <a:fillRef idx="0">
            <a:schemeClr val="accent1"/>
          </a:fillRef>
          <a:effectRef idx="0">
            <a:schemeClr val="accent1"/>
          </a:effectRef>
          <a:fontRef idx="minor">
            <a:schemeClr val="tx1"/>
          </a:fontRef>
        </p:style>
      </p:cxnSp>
      <p:sp>
        <p:nvSpPr>
          <p:cNvPr id="11" name="Ovale 10">
            <a:extLst>
              <a:ext uri="{FF2B5EF4-FFF2-40B4-BE49-F238E27FC236}">
                <a16:creationId xmlns:a16="http://schemas.microsoft.com/office/drawing/2014/main" id="{3C8B37C0-41C0-C3D4-90BA-574664B9C850}"/>
              </a:ext>
            </a:extLst>
          </p:cNvPr>
          <p:cNvSpPr/>
          <p:nvPr/>
        </p:nvSpPr>
        <p:spPr>
          <a:xfrm>
            <a:off x="2672728" y="4572000"/>
            <a:ext cx="1742400" cy="1742400"/>
          </a:xfrm>
          <a:prstGeom prst="ellipse">
            <a:avLst/>
          </a:prstGeom>
          <a:blipFill rotWithShape="1">
            <a:blip r:embed="rId6"/>
            <a:srcRect/>
            <a:stretch>
              <a:fillRect l="-20000" r="-20000"/>
            </a:stretch>
          </a:blipFill>
          <a:ln>
            <a:solidFill>
              <a:srgbClr val="258BA1"/>
            </a:solidFill>
          </a:ln>
          <a:effectLst>
            <a:glow rad="101600">
              <a:srgbClr val="CDEDF3">
                <a:alpha val="60000"/>
              </a:srgbClr>
            </a:glow>
          </a:effectLst>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p>
            <a:endParaRPr lang="it-IT">
              <a:latin typeface="Century Gothic" panose="020B0502020202020204" pitchFamily="34" charset="0"/>
            </a:endParaRPr>
          </a:p>
        </p:txBody>
      </p:sp>
      <p:sp>
        <p:nvSpPr>
          <p:cNvPr id="13" name="CasellaDiTesto 12">
            <a:extLst>
              <a:ext uri="{FF2B5EF4-FFF2-40B4-BE49-F238E27FC236}">
                <a16:creationId xmlns:a16="http://schemas.microsoft.com/office/drawing/2014/main" id="{75CF966D-7D78-388D-33BE-867C735E7D98}"/>
              </a:ext>
            </a:extLst>
          </p:cNvPr>
          <p:cNvSpPr txBox="1"/>
          <p:nvPr/>
        </p:nvSpPr>
        <p:spPr>
          <a:xfrm>
            <a:off x="2474747" y="6192000"/>
            <a:ext cx="2136325" cy="461665"/>
          </a:xfrm>
          <a:prstGeom prst="rect">
            <a:avLst/>
          </a:prstGeom>
          <a:solidFill>
            <a:srgbClr val="CDEDF3"/>
          </a:solidFill>
          <a:ln>
            <a:solidFill>
              <a:srgbClr val="258BA1"/>
            </a:solidFill>
          </a:ln>
          <a:effectLst>
            <a:glow rad="101600">
              <a:srgbClr val="CDEDF3">
                <a:alpha val="60000"/>
              </a:srgbClr>
            </a:glow>
          </a:effectLst>
        </p:spPr>
        <p:txBody>
          <a:bodyPr wrap="square" rtlCol="0" anchor="ctr" anchorCtr="0">
            <a:spAutoFit/>
          </a:bodyPr>
          <a:lstStyle/>
          <a:p>
            <a:pPr algn="ctr"/>
            <a:r>
              <a:rPr lang="it-IT" sz="2400" b="1" err="1">
                <a:solidFill>
                  <a:srgbClr val="258BA1"/>
                </a:solidFill>
                <a:latin typeface="Century Gothic" panose="020B0502020202020204" pitchFamily="34" charset="0"/>
              </a:rPr>
              <a:t>Lack</a:t>
            </a:r>
            <a:r>
              <a:rPr lang="it-IT" sz="2400" b="1">
                <a:solidFill>
                  <a:srgbClr val="258BA1"/>
                </a:solidFill>
                <a:latin typeface="Century Gothic" panose="020B0502020202020204" pitchFamily="34" charset="0"/>
              </a:rPr>
              <a:t> of Data</a:t>
            </a:r>
          </a:p>
        </p:txBody>
      </p:sp>
      <p:cxnSp>
        <p:nvCxnSpPr>
          <p:cNvPr id="14" name="Connettore a gomito 11">
            <a:extLst>
              <a:ext uri="{FF2B5EF4-FFF2-40B4-BE49-F238E27FC236}">
                <a16:creationId xmlns:a16="http://schemas.microsoft.com/office/drawing/2014/main" id="{E3C7A069-4AB0-5352-3F08-1B02D260E964}"/>
              </a:ext>
            </a:extLst>
          </p:cNvPr>
          <p:cNvCxnSpPr>
            <a:cxnSpLocks/>
            <a:stCxn id="11" idx="7"/>
            <a:endCxn id="9" idx="3"/>
          </p:cNvCxnSpPr>
          <p:nvPr/>
        </p:nvCxnSpPr>
        <p:spPr>
          <a:xfrm flipV="1">
            <a:off x="4159959" y="3379226"/>
            <a:ext cx="609139" cy="1447943"/>
          </a:xfrm>
          <a:prstGeom prst="straightConnector1">
            <a:avLst/>
          </a:prstGeom>
          <a:ln>
            <a:solidFill>
              <a:srgbClr val="258BA1"/>
            </a:solidFill>
            <a:tailEnd type="triangle"/>
          </a:ln>
          <a:effectLst>
            <a:glow rad="101600">
              <a:srgbClr val="CDEDF3">
                <a:alpha val="60000"/>
              </a:srgbClr>
            </a:glow>
          </a:effectLst>
        </p:spPr>
        <p:style>
          <a:lnRef idx="1">
            <a:schemeClr val="accent1"/>
          </a:lnRef>
          <a:fillRef idx="0">
            <a:schemeClr val="accent1"/>
          </a:fillRef>
          <a:effectRef idx="0">
            <a:schemeClr val="accent1"/>
          </a:effectRef>
          <a:fontRef idx="minor">
            <a:schemeClr val="tx1"/>
          </a:fontRef>
        </p:style>
      </p:cxnSp>
      <p:sp>
        <p:nvSpPr>
          <p:cNvPr id="18" name="Ovale 17">
            <a:extLst>
              <a:ext uri="{FF2B5EF4-FFF2-40B4-BE49-F238E27FC236}">
                <a16:creationId xmlns:a16="http://schemas.microsoft.com/office/drawing/2014/main" id="{3DDB2A4C-59FE-E7BC-82CC-2458C531B59E}"/>
              </a:ext>
            </a:extLst>
          </p:cNvPr>
          <p:cNvSpPr/>
          <p:nvPr/>
        </p:nvSpPr>
        <p:spPr>
          <a:xfrm>
            <a:off x="9973706" y="2556000"/>
            <a:ext cx="1742400" cy="1742400"/>
          </a:xfrm>
          <a:prstGeom prst="ellipse">
            <a:avLst/>
          </a:prstGeom>
          <a:blipFill rotWithShape="1">
            <a:blip r:embed="rId7"/>
            <a:srcRect/>
            <a:stretch>
              <a:fillRect l="-6194" r="-362"/>
            </a:stretch>
          </a:blipFill>
          <a:ln>
            <a:solidFill>
              <a:srgbClr val="258BA1"/>
            </a:solidFill>
          </a:ln>
          <a:effectLst>
            <a:glow rad="101600">
              <a:srgbClr val="CDEDF3">
                <a:alpha val="60000"/>
              </a:srgbClr>
            </a:glow>
          </a:effectLst>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p>
            <a:endParaRPr lang="it-IT">
              <a:latin typeface="Century Gothic" panose="020B0502020202020204" pitchFamily="34" charset="0"/>
            </a:endParaRPr>
          </a:p>
        </p:txBody>
      </p:sp>
      <p:sp>
        <p:nvSpPr>
          <p:cNvPr id="19" name="CasellaDiTesto 18">
            <a:extLst>
              <a:ext uri="{FF2B5EF4-FFF2-40B4-BE49-F238E27FC236}">
                <a16:creationId xmlns:a16="http://schemas.microsoft.com/office/drawing/2014/main" id="{ACEAE985-CB47-27CA-FB9B-E2B6E2B3D817}"/>
              </a:ext>
            </a:extLst>
          </p:cNvPr>
          <p:cNvSpPr txBox="1"/>
          <p:nvPr/>
        </p:nvSpPr>
        <p:spPr>
          <a:xfrm>
            <a:off x="9864708" y="4140000"/>
            <a:ext cx="1960395" cy="461665"/>
          </a:xfrm>
          <a:prstGeom prst="rect">
            <a:avLst/>
          </a:prstGeom>
          <a:solidFill>
            <a:srgbClr val="CDEDF3"/>
          </a:solidFill>
          <a:ln>
            <a:solidFill>
              <a:srgbClr val="258BA1"/>
            </a:solidFill>
          </a:ln>
          <a:effectLst>
            <a:glow rad="101600">
              <a:srgbClr val="CDEDF3">
                <a:alpha val="60000"/>
              </a:srgbClr>
            </a:glow>
          </a:effectLst>
        </p:spPr>
        <p:txBody>
          <a:bodyPr wrap="square" rtlCol="0" anchor="ctr" anchorCtr="0">
            <a:spAutoFit/>
          </a:bodyPr>
          <a:lstStyle/>
          <a:p>
            <a:pPr algn="ctr"/>
            <a:r>
              <a:rPr lang="it-IT" sz="2400" b="1" err="1">
                <a:solidFill>
                  <a:srgbClr val="258BA1"/>
                </a:solidFill>
                <a:latin typeface="Century Gothic" panose="020B0502020202020204" pitchFamily="34" charset="0"/>
              </a:rPr>
              <a:t>Explicability</a:t>
            </a:r>
            <a:endParaRPr lang="it-IT" sz="2400" b="1">
              <a:solidFill>
                <a:srgbClr val="258BA1"/>
              </a:solidFill>
              <a:latin typeface="Century Gothic" panose="020B0502020202020204" pitchFamily="34" charset="0"/>
            </a:endParaRPr>
          </a:p>
        </p:txBody>
      </p:sp>
      <p:sp>
        <p:nvSpPr>
          <p:cNvPr id="20" name="Ovale 19">
            <a:extLst>
              <a:ext uri="{FF2B5EF4-FFF2-40B4-BE49-F238E27FC236}">
                <a16:creationId xmlns:a16="http://schemas.microsoft.com/office/drawing/2014/main" id="{727D7166-0084-BAA6-7A74-34C147AE6330}"/>
              </a:ext>
            </a:extLst>
          </p:cNvPr>
          <p:cNvSpPr/>
          <p:nvPr/>
        </p:nvSpPr>
        <p:spPr>
          <a:xfrm>
            <a:off x="9396162" y="108000"/>
            <a:ext cx="1742400" cy="1742400"/>
          </a:xfrm>
          <a:prstGeom prst="ellipse">
            <a:avLst/>
          </a:prstGeom>
          <a:blipFill rotWithShape="1">
            <a:blip r:embed="rId8"/>
            <a:srcRect/>
            <a:stretch>
              <a:fillRect l="-13000" r="-13000"/>
            </a:stretch>
          </a:blipFill>
          <a:ln>
            <a:solidFill>
              <a:srgbClr val="258BA1"/>
            </a:solidFill>
          </a:ln>
          <a:effectLst>
            <a:glow rad="101600">
              <a:srgbClr val="CDEDF3">
                <a:alpha val="60000"/>
              </a:srgbClr>
            </a:glow>
          </a:effectLst>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p>
            <a:r>
              <a:rPr lang="it-IT">
                <a:latin typeface="Century Gothic" panose="020B0502020202020204" pitchFamily="34" charset="0"/>
              </a:rPr>
              <a:t> </a:t>
            </a:r>
          </a:p>
        </p:txBody>
      </p:sp>
      <p:sp>
        <p:nvSpPr>
          <p:cNvPr id="24" name="CasellaDiTesto 23">
            <a:extLst>
              <a:ext uri="{FF2B5EF4-FFF2-40B4-BE49-F238E27FC236}">
                <a16:creationId xmlns:a16="http://schemas.microsoft.com/office/drawing/2014/main" id="{F1EAEBB7-43EA-4F2A-3FD3-B0EE9483A5E6}"/>
              </a:ext>
            </a:extLst>
          </p:cNvPr>
          <p:cNvSpPr txBox="1"/>
          <p:nvPr/>
        </p:nvSpPr>
        <p:spPr>
          <a:xfrm>
            <a:off x="9066559" y="1620000"/>
            <a:ext cx="2401605" cy="461665"/>
          </a:xfrm>
          <a:prstGeom prst="rect">
            <a:avLst/>
          </a:prstGeom>
          <a:solidFill>
            <a:srgbClr val="CDEDF3"/>
          </a:solidFill>
          <a:ln>
            <a:solidFill>
              <a:srgbClr val="258BA1"/>
            </a:solidFill>
          </a:ln>
          <a:effectLst>
            <a:glow rad="101600">
              <a:srgbClr val="CDEDF3">
                <a:alpha val="60000"/>
              </a:srgbClr>
            </a:glow>
          </a:effectLst>
        </p:spPr>
        <p:txBody>
          <a:bodyPr wrap="square" rtlCol="0" anchor="ctr" anchorCtr="0">
            <a:spAutoFit/>
          </a:bodyPr>
          <a:lstStyle/>
          <a:p>
            <a:pPr algn="ctr"/>
            <a:r>
              <a:rPr lang="it-IT" sz="2400" b="1">
                <a:solidFill>
                  <a:srgbClr val="258BA1"/>
                </a:solidFill>
                <a:latin typeface="Century Gothic" panose="020B0502020202020204" pitchFamily="34" charset="0"/>
              </a:rPr>
              <a:t>Accountability</a:t>
            </a:r>
          </a:p>
        </p:txBody>
      </p:sp>
    </p:spTree>
    <p:extLst>
      <p:ext uri="{BB962C8B-B14F-4D97-AF65-F5344CB8AC3E}">
        <p14:creationId xmlns:p14="http://schemas.microsoft.com/office/powerpoint/2010/main" val="352536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Effect transition="in" filter="fade">
                                      <p:cBhvr>
                                        <p:cTn id="9" dur="500"/>
                                        <p:tgtEl>
                                          <p:spTgt spid="9"/>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nodeType="clickEffect">
                                  <p:stCondLst>
                                    <p:cond delay="0"/>
                                  </p:stCondLst>
                                  <p:childTnLst>
                                    <p:set>
                                      <p:cBhvr>
                                        <p:cTn id="13" dur="1" fill="hold">
                                          <p:stCondLst>
                                            <p:cond delay="0"/>
                                          </p:stCondLst>
                                        </p:cTn>
                                        <p:tgtEl>
                                          <p:spTgt spid="8234"/>
                                        </p:tgtEl>
                                        <p:attrNameLst>
                                          <p:attrName>style.visibility</p:attrName>
                                        </p:attrNameLst>
                                      </p:cBhvr>
                                      <p:to>
                                        <p:strVal val="visible"/>
                                      </p:to>
                                    </p:set>
                                    <p:animEffect transition="in" filter="wipe(down)">
                                      <p:cBhvr>
                                        <p:cTn id="14" dur="500"/>
                                        <p:tgtEl>
                                          <p:spTgt spid="8234"/>
                                        </p:tgtEl>
                                      </p:cBhvr>
                                    </p:animEffect>
                                  </p:childTnLst>
                                </p:cTn>
                              </p:par>
                              <p:par>
                                <p:cTn id="15" presetID="22" presetClass="entr" presetSubtype="4"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wipe(down)">
                                      <p:cBhvr>
                                        <p:cTn id="17" dur="500"/>
                                        <p:tgtEl>
                                          <p:spTgt spid="20"/>
                                        </p:tgtEl>
                                      </p:cBhvr>
                                    </p:animEffect>
                                  </p:childTnLst>
                                </p:cTn>
                              </p:par>
                              <p:par>
                                <p:cTn id="18" presetID="22" presetClass="entr" presetSubtype="4" fill="hold" grpId="0" nodeType="withEffect">
                                  <p:stCondLst>
                                    <p:cond delay="0"/>
                                  </p:stCondLst>
                                  <p:childTnLst>
                                    <p:set>
                                      <p:cBhvr>
                                        <p:cTn id="19" dur="1" fill="hold">
                                          <p:stCondLst>
                                            <p:cond delay="0"/>
                                          </p:stCondLst>
                                        </p:cTn>
                                        <p:tgtEl>
                                          <p:spTgt spid="24"/>
                                        </p:tgtEl>
                                        <p:attrNameLst>
                                          <p:attrName>style.visibility</p:attrName>
                                        </p:attrNameLst>
                                      </p:cBhvr>
                                      <p:to>
                                        <p:strVal val="visible"/>
                                      </p:to>
                                    </p:set>
                                    <p:animEffect transition="in" filter="wipe(down)">
                                      <p:cBhvr>
                                        <p:cTn id="20" dur="500"/>
                                        <p:tgtEl>
                                          <p:spTgt spid="24"/>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grpId="0" nodeType="click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wipe(down)">
                                      <p:cBhvr>
                                        <p:cTn id="25" dur="500"/>
                                        <p:tgtEl>
                                          <p:spTgt spid="18"/>
                                        </p:tgtEl>
                                      </p:cBhvr>
                                    </p:animEffect>
                                  </p:childTnLst>
                                </p:cTn>
                              </p:par>
                              <p:par>
                                <p:cTn id="26" presetID="22" presetClass="entr" presetSubtype="4" fill="hold" grpId="0" nodeType="with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wipe(down)">
                                      <p:cBhvr>
                                        <p:cTn id="28" dur="500"/>
                                        <p:tgtEl>
                                          <p:spTgt spid="19"/>
                                        </p:tgtEl>
                                      </p:cBhvr>
                                    </p:animEffect>
                                  </p:childTnLst>
                                </p:cTn>
                              </p:par>
                              <p:par>
                                <p:cTn id="29" presetID="22" presetClass="entr" presetSubtype="4" fill="hold" nodeType="withEffect">
                                  <p:stCondLst>
                                    <p:cond delay="0"/>
                                  </p:stCondLst>
                                  <p:childTnLst>
                                    <p:set>
                                      <p:cBhvr>
                                        <p:cTn id="30" dur="1" fill="hold">
                                          <p:stCondLst>
                                            <p:cond delay="0"/>
                                          </p:stCondLst>
                                        </p:cTn>
                                        <p:tgtEl>
                                          <p:spTgt spid="8208"/>
                                        </p:tgtEl>
                                        <p:attrNameLst>
                                          <p:attrName>style.visibility</p:attrName>
                                        </p:attrNameLst>
                                      </p:cBhvr>
                                      <p:to>
                                        <p:strVal val="visible"/>
                                      </p:to>
                                    </p:set>
                                    <p:animEffect transition="in" filter="wipe(down)">
                                      <p:cBhvr>
                                        <p:cTn id="31" dur="500"/>
                                        <p:tgtEl>
                                          <p:spTgt spid="8208"/>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4" fill="hold" grpId="0" nodeType="clickEffect">
                                  <p:stCondLst>
                                    <p:cond delay="0"/>
                                  </p:stCondLst>
                                  <p:childTnLst>
                                    <p:set>
                                      <p:cBhvr>
                                        <p:cTn id="35" dur="1" fill="hold">
                                          <p:stCondLst>
                                            <p:cond delay="0"/>
                                          </p:stCondLst>
                                        </p:cTn>
                                        <p:tgtEl>
                                          <p:spTgt spid="23"/>
                                        </p:tgtEl>
                                        <p:attrNameLst>
                                          <p:attrName>style.visibility</p:attrName>
                                        </p:attrNameLst>
                                      </p:cBhvr>
                                      <p:to>
                                        <p:strVal val="visible"/>
                                      </p:to>
                                    </p:set>
                                    <p:animEffect transition="in" filter="wipe(down)">
                                      <p:cBhvr>
                                        <p:cTn id="36" dur="500"/>
                                        <p:tgtEl>
                                          <p:spTgt spid="23"/>
                                        </p:tgtEl>
                                      </p:cBhvr>
                                    </p:animEffect>
                                  </p:childTnLst>
                                </p:cTn>
                              </p:par>
                              <p:par>
                                <p:cTn id="37" presetID="22" presetClass="entr" presetSubtype="4" fill="hold" grpId="0" nodeType="withEffect">
                                  <p:stCondLst>
                                    <p:cond delay="0"/>
                                  </p:stCondLst>
                                  <p:childTnLst>
                                    <p:set>
                                      <p:cBhvr>
                                        <p:cTn id="38" dur="1" fill="hold">
                                          <p:stCondLst>
                                            <p:cond delay="0"/>
                                          </p:stCondLst>
                                        </p:cTn>
                                        <p:tgtEl>
                                          <p:spTgt spid="8225"/>
                                        </p:tgtEl>
                                        <p:attrNameLst>
                                          <p:attrName>style.visibility</p:attrName>
                                        </p:attrNameLst>
                                      </p:cBhvr>
                                      <p:to>
                                        <p:strVal val="visible"/>
                                      </p:to>
                                    </p:set>
                                    <p:animEffect transition="in" filter="wipe(down)">
                                      <p:cBhvr>
                                        <p:cTn id="39" dur="500"/>
                                        <p:tgtEl>
                                          <p:spTgt spid="8225"/>
                                        </p:tgtEl>
                                      </p:cBhvr>
                                    </p:animEffect>
                                  </p:childTnLst>
                                </p:cTn>
                              </p:par>
                              <p:par>
                                <p:cTn id="40" presetID="22" presetClass="entr" presetSubtype="4" fill="hold" nodeType="withEffect">
                                  <p:stCondLst>
                                    <p:cond delay="0"/>
                                  </p:stCondLst>
                                  <p:childTnLst>
                                    <p:set>
                                      <p:cBhvr>
                                        <p:cTn id="41" dur="1" fill="hold">
                                          <p:stCondLst>
                                            <p:cond delay="0"/>
                                          </p:stCondLst>
                                        </p:cTn>
                                        <p:tgtEl>
                                          <p:spTgt spid="8228"/>
                                        </p:tgtEl>
                                        <p:attrNameLst>
                                          <p:attrName>style.visibility</p:attrName>
                                        </p:attrNameLst>
                                      </p:cBhvr>
                                      <p:to>
                                        <p:strVal val="visible"/>
                                      </p:to>
                                    </p:set>
                                    <p:animEffect transition="in" filter="wipe(down)">
                                      <p:cBhvr>
                                        <p:cTn id="42" dur="500"/>
                                        <p:tgtEl>
                                          <p:spTgt spid="8228"/>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wipe(down)">
                                      <p:cBhvr>
                                        <p:cTn id="47" dur="500"/>
                                        <p:tgtEl>
                                          <p:spTgt spid="21"/>
                                        </p:tgtEl>
                                      </p:cBhvr>
                                    </p:animEffect>
                                  </p:childTnLst>
                                </p:cTn>
                              </p:par>
                              <p:par>
                                <p:cTn id="48" presetID="22" presetClass="entr" presetSubtype="4" fill="hold" grpId="0" nodeType="withEffect">
                                  <p:stCondLst>
                                    <p:cond delay="0"/>
                                  </p:stCondLst>
                                  <p:childTnLst>
                                    <p:set>
                                      <p:cBhvr>
                                        <p:cTn id="49" dur="1" fill="hold">
                                          <p:stCondLst>
                                            <p:cond delay="0"/>
                                          </p:stCondLst>
                                        </p:cTn>
                                        <p:tgtEl>
                                          <p:spTgt spid="8247"/>
                                        </p:tgtEl>
                                        <p:attrNameLst>
                                          <p:attrName>style.visibility</p:attrName>
                                        </p:attrNameLst>
                                      </p:cBhvr>
                                      <p:to>
                                        <p:strVal val="visible"/>
                                      </p:to>
                                    </p:set>
                                    <p:animEffect transition="in" filter="wipe(down)">
                                      <p:cBhvr>
                                        <p:cTn id="50" dur="500"/>
                                        <p:tgtEl>
                                          <p:spTgt spid="8247"/>
                                        </p:tgtEl>
                                      </p:cBhvr>
                                    </p:animEffect>
                                  </p:childTnLst>
                                </p:cTn>
                              </p:par>
                              <p:par>
                                <p:cTn id="51" presetID="22" presetClass="entr" presetSubtype="4" fill="hold" nodeType="withEffect">
                                  <p:stCondLst>
                                    <p:cond delay="0"/>
                                  </p:stCondLst>
                                  <p:childTnLst>
                                    <p:set>
                                      <p:cBhvr>
                                        <p:cTn id="52" dur="1" fill="hold">
                                          <p:stCondLst>
                                            <p:cond delay="0"/>
                                          </p:stCondLst>
                                        </p:cTn>
                                        <p:tgtEl>
                                          <p:spTgt spid="22"/>
                                        </p:tgtEl>
                                        <p:attrNameLst>
                                          <p:attrName>style.visibility</p:attrName>
                                        </p:attrNameLst>
                                      </p:cBhvr>
                                      <p:to>
                                        <p:strVal val="visible"/>
                                      </p:to>
                                    </p:set>
                                    <p:animEffect transition="in" filter="wipe(down)">
                                      <p:cBhvr>
                                        <p:cTn id="53" dur="500"/>
                                        <p:tgtEl>
                                          <p:spTgt spid="22"/>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4" fill="hold" grpId="0" nodeType="clickEffect">
                                  <p:stCondLst>
                                    <p:cond delay="0"/>
                                  </p:stCondLst>
                                  <p:childTnLst>
                                    <p:set>
                                      <p:cBhvr>
                                        <p:cTn id="57" dur="1" fill="hold">
                                          <p:stCondLst>
                                            <p:cond delay="0"/>
                                          </p:stCondLst>
                                        </p:cTn>
                                        <p:tgtEl>
                                          <p:spTgt spid="11"/>
                                        </p:tgtEl>
                                        <p:attrNameLst>
                                          <p:attrName>style.visibility</p:attrName>
                                        </p:attrNameLst>
                                      </p:cBhvr>
                                      <p:to>
                                        <p:strVal val="visible"/>
                                      </p:to>
                                    </p:set>
                                    <p:animEffect transition="in" filter="wipe(down)">
                                      <p:cBhvr>
                                        <p:cTn id="58" dur="500"/>
                                        <p:tgtEl>
                                          <p:spTgt spid="11"/>
                                        </p:tgtEl>
                                      </p:cBhvr>
                                    </p:animEffect>
                                  </p:childTnLst>
                                </p:cTn>
                              </p:par>
                              <p:par>
                                <p:cTn id="59" presetID="22" presetClass="entr" presetSubtype="4" fill="hold" grpId="0" nodeType="withEffect">
                                  <p:stCondLst>
                                    <p:cond delay="0"/>
                                  </p:stCondLst>
                                  <p:childTnLst>
                                    <p:set>
                                      <p:cBhvr>
                                        <p:cTn id="60" dur="1" fill="hold">
                                          <p:stCondLst>
                                            <p:cond delay="0"/>
                                          </p:stCondLst>
                                        </p:cTn>
                                        <p:tgtEl>
                                          <p:spTgt spid="13"/>
                                        </p:tgtEl>
                                        <p:attrNameLst>
                                          <p:attrName>style.visibility</p:attrName>
                                        </p:attrNameLst>
                                      </p:cBhvr>
                                      <p:to>
                                        <p:strVal val="visible"/>
                                      </p:to>
                                    </p:set>
                                    <p:animEffect transition="in" filter="wipe(down)">
                                      <p:cBhvr>
                                        <p:cTn id="61" dur="500"/>
                                        <p:tgtEl>
                                          <p:spTgt spid="13"/>
                                        </p:tgtEl>
                                      </p:cBhvr>
                                    </p:animEffect>
                                  </p:childTnLst>
                                </p:cTn>
                              </p:par>
                              <p:par>
                                <p:cTn id="62" presetID="22" presetClass="entr" presetSubtype="4" fill="hold" nodeType="withEffect">
                                  <p:stCondLst>
                                    <p:cond delay="0"/>
                                  </p:stCondLst>
                                  <p:childTnLst>
                                    <p:set>
                                      <p:cBhvr>
                                        <p:cTn id="63" dur="1" fill="hold">
                                          <p:stCondLst>
                                            <p:cond delay="0"/>
                                          </p:stCondLst>
                                        </p:cTn>
                                        <p:tgtEl>
                                          <p:spTgt spid="14"/>
                                        </p:tgtEl>
                                        <p:attrNameLst>
                                          <p:attrName>style.visibility</p:attrName>
                                        </p:attrNameLst>
                                      </p:cBhvr>
                                      <p:to>
                                        <p:strVal val="visible"/>
                                      </p:to>
                                    </p:set>
                                    <p:animEffect transition="in" filter="wipe(down)">
                                      <p:cBhvr>
                                        <p:cTn id="64" dur="500"/>
                                        <p:tgtEl>
                                          <p:spTgt spid="14"/>
                                        </p:tgtEl>
                                      </p:cBhvr>
                                    </p:animEffect>
                                  </p:childTnLst>
                                </p:cTn>
                              </p:par>
                            </p:childTnLst>
                          </p:cTn>
                        </p:par>
                      </p:childTnLst>
                    </p:cTn>
                  </p:par>
                  <p:par>
                    <p:cTn id="65" fill="hold">
                      <p:stCondLst>
                        <p:cond delay="indefinite"/>
                      </p:stCondLst>
                      <p:childTnLst>
                        <p:par>
                          <p:cTn id="66" fill="hold">
                            <p:stCondLst>
                              <p:cond delay="0"/>
                            </p:stCondLst>
                            <p:childTnLst>
                              <p:par>
                                <p:cTn id="67" presetID="22" presetClass="entr" presetSubtype="4" fill="hold" grpId="0" nodeType="clickEffect">
                                  <p:stCondLst>
                                    <p:cond delay="0"/>
                                  </p:stCondLst>
                                  <p:childTnLst>
                                    <p:set>
                                      <p:cBhvr>
                                        <p:cTn id="68" dur="1" fill="hold">
                                          <p:stCondLst>
                                            <p:cond delay="0"/>
                                          </p:stCondLst>
                                        </p:cTn>
                                        <p:tgtEl>
                                          <p:spTgt spid="3"/>
                                        </p:tgtEl>
                                        <p:attrNameLst>
                                          <p:attrName>style.visibility</p:attrName>
                                        </p:attrNameLst>
                                      </p:cBhvr>
                                      <p:to>
                                        <p:strVal val="visible"/>
                                      </p:to>
                                    </p:set>
                                    <p:animEffect transition="in" filter="wipe(down)">
                                      <p:cBhvr>
                                        <p:cTn id="69" dur="500"/>
                                        <p:tgtEl>
                                          <p:spTgt spid="3"/>
                                        </p:tgtEl>
                                      </p:cBhvr>
                                    </p:animEffect>
                                  </p:childTnLst>
                                </p:cTn>
                              </p:par>
                              <p:par>
                                <p:cTn id="70" presetID="22" presetClass="entr" presetSubtype="4" fill="hold" grpId="0" nodeType="withEffect">
                                  <p:stCondLst>
                                    <p:cond delay="0"/>
                                  </p:stCondLst>
                                  <p:childTnLst>
                                    <p:set>
                                      <p:cBhvr>
                                        <p:cTn id="71" dur="1" fill="hold">
                                          <p:stCondLst>
                                            <p:cond delay="0"/>
                                          </p:stCondLst>
                                        </p:cTn>
                                        <p:tgtEl>
                                          <p:spTgt spid="31"/>
                                        </p:tgtEl>
                                        <p:attrNameLst>
                                          <p:attrName>style.visibility</p:attrName>
                                        </p:attrNameLst>
                                      </p:cBhvr>
                                      <p:to>
                                        <p:strVal val="visible"/>
                                      </p:to>
                                    </p:set>
                                    <p:animEffect transition="in" filter="wipe(down)">
                                      <p:cBhvr>
                                        <p:cTn id="72" dur="500"/>
                                        <p:tgtEl>
                                          <p:spTgt spid="31"/>
                                        </p:tgtEl>
                                      </p:cBhvr>
                                    </p:animEffect>
                                  </p:childTnLst>
                                </p:cTn>
                              </p:par>
                              <p:par>
                                <p:cTn id="73" presetID="22" presetClass="entr" presetSubtype="4" fill="hold" nodeType="withEffect">
                                  <p:stCondLst>
                                    <p:cond delay="0"/>
                                  </p:stCondLst>
                                  <p:childTnLst>
                                    <p:set>
                                      <p:cBhvr>
                                        <p:cTn id="74" dur="1" fill="hold">
                                          <p:stCondLst>
                                            <p:cond delay="0"/>
                                          </p:stCondLst>
                                        </p:cTn>
                                        <p:tgtEl>
                                          <p:spTgt spid="8193"/>
                                        </p:tgtEl>
                                        <p:attrNameLst>
                                          <p:attrName>style.visibility</p:attrName>
                                        </p:attrNameLst>
                                      </p:cBhvr>
                                      <p:to>
                                        <p:strVal val="visible"/>
                                      </p:to>
                                    </p:set>
                                    <p:animEffect transition="in" filter="wipe(down)">
                                      <p:cBhvr>
                                        <p:cTn id="75" dur="500"/>
                                        <p:tgtEl>
                                          <p:spTgt spid="8193"/>
                                        </p:tgtEl>
                                      </p:cBhvr>
                                    </p:animEffect>
                                  </p:childTnLst>
                                </p:cTn>
                              </p:par>
                            </p:childTnLst>
                          </p:cTn>
                        </p:par>
                      </p:childTnLst>
                    </p:cTn>
                  </p:par>
                  <p:par>
                    <p:cTn id="76" fill="hold">
                      <p:stCondLst>
                        <p:cond delay="indefinite"/>
                      </p:stCondLst>
                      <p:childTnLst>
                        <p:par>
                          <p:cTn id="77" fill="hold">
                            <p:stCondLst>
                              <p:cond delay="0"/>
                            </p:stCondLst>
                            <p:childTnLst>
                              <p:par>
                                <p:cTn id="78" presetID="22" presetClass="entr" presetSubtype="4" fill="hold" grpId="0" nodeType="clickEffect">
                                  <p:stCondLst>
                                    <p:cond delay="0"/>
                                  </p:stCondLst>
                                  <p:childTnLst>
                                    <p:set>
                                      <p:cBhvr>
                                        <p:cTn id="79" dur="1" fill="hold">
                                          <p:stCondLst>
                                            <p:cond delay="0"/>
                                          </p:stCondLst>
                                        </p:cTn>
                                        <p:tgtEl>
                                          <p:spTgt spid="2"/>
                                        </p:tgtEl>
                                        <p:attrNameLst>
                                          <p:attrName>style.visibility</p:attrName>
                                        </p:attrNameLst>
                                      </p:cBhvr>
                                      <p:to>
                                        <p:strVal val="visible"/>
                                      </p:to>
                                    </p:set>
                                    <p:animEffect transition="in" filter="wipe(down)">
                                      <p:cBhvr>
                                        <p:cTn id="80" dur="500"/>
                                        <p:tgtEl>
                                          <p:spTgt spid="2"/>
                                        </p:tgtEl>
                                      </p:cBhvr>
                                    </p:animEffect>
                                  </p:childTnLst>
                                </p:cTn>
                              </p:par>
                              <p:par>
                                <p:cTn id="81" presetID="22" presetClass="entr" presetSubtype="4" fill="hold" grpId="0" nodeType="withEffect">
                                  <p:stCondLst>
                                    <p:cond delay="0"/>
                                  </p:stCondLst>
                                  <p:childTnLst>
                                    <p:set>
                                      <p:cBhvr>
                                        <p:cTn id="82" dur="1" fill="hold">
                                          <p:stCondLst>
                                            <p:cond delay="0"/>
                                          </p:stCondLst>
                                        </p:cTn>
                                        <p:tgtEl>
                                          <p:spTgt spid="10"/>
                                        </p:tgtEl>
                                        <p:attrNameLst>
                                          <p:attrName>style.visibility</p:attrName>
                                        </p:attrNameLst>
                                      </p:cBhvr>
                                      <p:to>
                                        <p:strVal val="visible"/>
                                      </p:to>
                                    </p:set>
                                    <p:animEffect transition="in" filter="wipe(down)">
                                      <p:cBhvr>
                                        <p:cTn id="83" dur="500"/>
                                        <p:tgtEl>
                                          <p:spTgt spid="10"/>
                                        </p:tgtEl>
                                      </p:cBhvr>
                                    </p:animEffect>
                                  </p:childTnLst>
                                </p:cTn>
                              </p:par>
                              <p:par>
                                <p:cTn id="84" presetID="22" presetClass="entr" presetSubtype="4" fill="hold" nodeType="withEffect">
                                  <p:stCondLst>
                                    <p:cond delay="0"/>
                                  </p:stCondLst>
                                  <p:childTnLst>
                                    <p:set>
                                      <p:cBhvr>
                                        <p:cTn id="85" dur="1" fill="hold">
                                          <p:stCondLst>
                                            <p:cond delay="0"/>
                                          </p:stCondLst>
                                        </p:cTn>
                                        <p:tgtEl>
                                          <p:spTgt spid="12"/>
                                        </p:tgtEl>
                                        <p:attrNameLst>
                                          <p:attrName>style.visibility</p:attrName>
                                        </p:attrNameLst>
                                      </p:cBhvr>
                                      <p:to>
                                        <p:strVal val="visible"/>
                                      </p:to>
                                    </p:set>
                                    <p:animEffect transition="in" filter="wipe(down)">
                                      <p:cBhvr>
                                        <p:cTn id="86" dur="500"/>
                                        <p:tgtEl>
                                          <p:spTgt spid="12"/>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xit" presetSubtype="0" fill="hold" nodeType="clickEffect">
                                  <p:stCondLst>
                                    <p:cond delay="0"/>
                                  </p:stCondLst>
                                  <p:childTnLst>
                                    <p:animEffect transition="out" filter="fade">
                                      <p:cBhvr>
                                        <p:cTn id="90" dur="500"/>
                                        <p:tgtEl>
                                          <p:spTgt spid="8234"/>
                                        </p:tgtEl>
                                      </p:cBhvr>
                                    </p:animEffect>
                                    <p:set>
                                      <p:cBhvr>
                                        <p:cTn id="91" dur="1" fill="hold">
                                          <p:stCondLst>
                                            <p:cond delay="499"/>
                                          </p:stCondLst>
                                        </p:cTn>
                                        <p:tgtEl>
                                          <p:spTgt spid="8234"/>
                                        </p:tgtEl>
                                        <p:attrNameLst>
                                          <p:attrName>style.visibility</p:attrName>
                                        </p:attrNameLst>
                                      </p:cBhvr>
                                      <p:to>
                                        <p:strVal val="hidden"/>
                                      </p:to>
                                    </p:set>
                                  </p:childTnLst>
                                </p:cTn>
                              </p:par>
                              <p:par>
                                <p:cTn id="92" presetID="10" presetClass="exit" presetSubtype="0" fill="hold" grpId="1" nodeType="withEffect">
                                  <p:stCondLst>
                                    <p:cond delay="0"/>
                                  </p:stCondLst>
                                  <p:childTnLst>
                                    <p:animEffect transition="out" filter="fade">
                                      <p:cBhvr>
                                        <p:cTn id="93" dur="500"/>
                                        <p:tgtEl>
                                          <p:spTgt spid="20"/>
                                        </p:tgtEl>
                                      </p:cBhvr>
                                    </p:animEffect>
                                    <p:set>
                                      <p:cBhvr>
                                        <p:cTn id="94" dur="1" fill="hold">
                                          <p:stCondLst>
                                            <p:cond delay="499"/>
                                          </p:stCondLst>
                                        </p:cTn>
                                        <p:tgtEl>
                                          <p:spTgt spid="20"/>
                                        </p:tgtEl>
                                        <p:attrNameLst>
                                          <p:attrName>style.visibility</p:attrName>
                                        </p:attrNameLst>
                                      </p:cBhvr>
                                      <p:to>
                                        <p:strVal val="hidden"/>
                                      </p:to>
                                    </p:set>
                                  </p:childTnLst>
                                </p:cTn>
                              </p:par>
                              <p:par>
                                <p:cTn id="95" presetID="10" presetClass="exit" presetSubtype="0" fill="hold" grpId="1" nodeType="withEffect">
                                  <p:stCondLst>
                                    <p:cond delay="0"/>
                                  </p:stCondLst>
                                  <p:childTnLst>
                                    <p:animEffect transition="out" filter="fade">
                                      <p:cBhvr>
                                        <p:cTn id="96" dur="500"/>
                                        <p:tgtEl>
                                          <p:spTgt spid="24"/>
                                        </p:tgtEl>
                                      </p:cBhvr>
                                    </p:animEffect>
                                    <p:set>
                                      <p:cBhvr>
                                        <p:cTn id="97" dur="1" fill="hold">
                                          <p:stCondLst>
                                            <p:cond delay="499"/>
                                          </p:stCondLst>
                                        </p:cTn>
                                        <p:tgtEl>
                                          <p:spTgt spid="24"/>
                                        </p:tgtEl>
                                        <p:attrNameLst>
                                          <p:attrName>style.visibility</p:attrName>
                                        </p:attrNameLst>
                                      </p:cBhvr>
                                      <p:to>
                                        <p:strVal val="hidden"/>
                                      </p:to>
                                    </p:set>
                                  </p:childTnLst>
                                </p:cTn>
                              </p:par>
                              <p:par>
                                <p:cTn id="98" presetID="10" presetClass="exit" presetSubtype="0" fill="hold" grpId="1" nodeType="withEffect">
                                  <p:stCondLst>
                                    <p:cond delay="0"/>
                                  </p:stCondLst>
                                  <p:childTnLst>
                                    <p:animEffect transition="out" filter="fade">
                                      <p:cBhvr>
                                        <p:cTn id="99" dur="500"/>
                                        <p:tgtEl>
                                          <p:spTgt spid="18"/>
                                        </p:tgtEl>
                                      </p:cBhvr>
                                    </p:animEffect>
                                    <p:set>
                                      <p:cBhvr>
                                        <p:cTn id="100" dur="1" fill="hold">
                                          <p:stCondLst>
                                            <p:cond delay="499"/>
                                          </p:stCondLst>
                                        </p:cTn>
                                        <p:tgtEl>
                                          <p:spTgt spid="18"/>
                                        </p:tgtEl>
                                        <p:attrNameLst>
                                          <p:attrName>style.visibility</p:attrName>
                                        </p:attrNameLst>
                                      </p:cBhvr>
                                      <p:to>
                                        <p:strVal val="hidden"/>
                                      </p:to>
                                    </p:set>
                                  </p:childTnLst>
                                </p:cTn>
                              </p:par>
                              <p:par>
                                <p:cTn id="101" presetID="10" presetClass="exit" presetSubtype="0" fill="hold" grpId="1" nodeType="withEffect">
                                  <p:stCondLst>
                                    <p:cond delay="0"/>
                                  </p:stCondLst>
                                  <p:childTnLst>
                                    <p:animEffect transition="out" filter="fade">
                                      <p:cBhvr>
                                        <p:cTn id="102" dur="500"/>
                                        <p:tgtEl>
                                          <p:spTgt spid="19"/>
                                        </p:tgtEl>
                                      </p:cBhvr>
                                    </p:animEffect>
                                    <p:set>
                                      <p:cBhvr>
                                        <p:cTn id="103" dur="1" fill="hold">
                                          <p:stCondLst>
                                            <p:cond delay="499"/>
                                          </p:stCondLst>
                                        </p:cTn>
                                        <p:tgtEl>
                                          <p:spTgt spid="19"/>
                                        </p:tgtEl>
                                        <p:attrNameLst>
                                          <p:attrName>style.visibility</p:attrName>
                                        </p:attrNameLst>
                                      </p:cBhvr>
                                      <p:to>
                                        <p:strVal val="hidden"/>
                                      </p:to>
                                    </p:set>
                                  </p:childTnLst>
                                </p:cTn>
                              </p:par>
                              <p:par>
                                <p:cTn id="104" presetID="10" presetClass="exit" presetSubtype="0" fill="hold" nodeType="withEffect">
                                  <p:stCondLst>
                                    <p:cond delay="0"/>
                                  </p:stCondLst>
                                  <p:childTnLst>
                                    <p:animEffect transition="out" filter="fade">
                                      <p:cBhvr>
                                        <p:cTn id="105" dur="500"/>
                                        <p:tgtEl>
                                          <p:spTgt spid="8208"/>
                                        </p:tgtEl>
                                      </p:cBhvr>
                                    </p:animEffect>
                                    <p:set>
                                      <p:cBhvr>
                                        <p:cTn id="106" dur="1" fill="hold">
                                          <p:stCondLst>
                                            <p:cond delay="499"/>
                                          </p:stCondLst>
                                        </p:cTn>
                                        <p:tgtEl>
                                          <p:spTgt spid="8208"/>
                                        </p:tgtEl>
                                        <p:attrNameLst>
                                          <p:attrName>style.visibility</p:attrName>
                                        </p:attrNameLst>
                                      </p:cBhvr>
                                      <p:to>
                                        <p:strVal val="hidden"/>
                                      </p:to>
                                    </p:set>
                                  </p:childTnLst>
                                </p:cTn>
                              </p:par>
                              <p:par>
                                <p:cTn id="107" presetID="10" presetClass="exit" presetSubtype="0" fill="hold" grpId="1" nodeType="withEffect">
                                  <p:stCondLst>
                                    <p:cond delay="0"/>
                                  </p:stCondLst>
                                  <p:childTnLst>
                                    <p:animEffect transition="out" filter="fade">
                                      <p:cBhvr>
                                        <p:cTn id="108" dur="500"/>
                                        <p:tgtEl>
                                          <p:spTgt spid="11"/>
                                        </p:tgtEl>
                                      </p:cBhvr>
                                    </p:animEffect>
                                    <p:set>
                                      <p:cBhvr>
                                        <p:cTn id="109" dur="1" fill="hold">
                                          <p:stCondLst>
                                            <p:cond delay="499"/>
                                          </p:stCondLst>
                                        </p:cTn>
                                        <p:tgtEl>
                                          <p:spTgt spid="11"/>
                                        </p:tgtEl>
                                        <p:attrNameLst>
                                          <p:attrName>style.visibility</p:attrName>
                                        </p:attrNameLst>
                                      </p:cBhvr>
                                      <p:to>
                                        <p:strVal val="hidden"/>
                                      </p:to>
                                    </p:set>
                                  </p:childTnLst>
                                </p:cTn>
                              </p:par>
                              <p:par>
                                <p:cTn id="110" presetID="10" presetClass="exit" presetSubtype="0" fill="hold" grpId="1" nodeType="withEffect">
                                  <p:stCondLst>
                                    <p:cond delay="0"/>
                                  </p:stCondLst>
                                  <p:childTnLst>
                                    <p:animEffect transition="out" filter="fade">
                                      <p:cBhvr>
                                        <p:cTn id="111" dur="500"/>
                                        <p:tgtEl>
                                          <p:spTgt spid="13"/>
                                        </p:tgtEl>
                                      </p:cBhvr>
                                    </p:animEffect>
                                    <p:set>
                                      <p:cBhvr>
                                        <p:cTn id="112" dur="1" fill="hold">
                                          <p:stCondLst>
                                            <p:cond delay="499"/>
                                          </p:stCondLst>
                                        </p:cTn>
                                        <p:tgtEl>
                                          <p:spTgt spid="13"/>
                                        </p:tgtEl>
                                        <p:attrNameLst>
                                          <p:attrName>style.visibility</p:attrName>
                                        </p:attrNameLst>
                                      </p:cBhvr>
                                      <p:to>
                                        <p:strVal val="hidden"/>
                                      </p:to>
                                    </p:set>
                                  </p:childTnLst>
                                </p:cTn>
                              </p:par>
                              <p:par>
                                <p:cTn id="113" presetID="10" presetClass="exit" presetSubtype="0" fill="hold" nodeType="withEffect">
                                  <p:stCondLst>
                                    <p:cond delay="0"/>
                                  </p:stCondLst>
                                  <p:childTnLst>
                                    <p:animEffect transition="out" filter="fade">
                                      <p:cBhvr>
                                        <p:cTn id="114" dur="500"/>
                                        <p:tgtEl>
                                          <p:spTgt spid="14"/>
                                        </p:tgtEl>
                                      </p:cBhvr>
                                    </p:animEffect>
                                    <p:set>
                                      <p:cBhvr>
                                        <p:cTn id="115" dur="1" fill="hold">
                                          <p:stCondLst>
                                            <p:cond delay="499"/>
                                          </p:stCondLst>
                                        </p:cTn>
                                        <p:tgtEl>
                                          <p:spTgt spid="14"/>
                                        </p:tgtEl>
                                        <p:attrNameLst>
                                          <p:attrName>style.visibility</p:attrName>
                                        </p:attrNameLst>
                                      </p:cBhvr>
                                      <p:to>
                                        <p:strVal val="hidden"/>
                                      </p:to>
                                    </p:set>
                                  </p:childTnLst>
                                </p:cTn>
                              </p:par>
                              <p:par>
                                <p:cTn id="116" presetID="10" presetClass="exit" presetSubtype="0" fill="hold" grpId="1" nodeType="withEffect">
                                  <p:stCondLst>
                                    <p:cond delay="0"/>
                                  </p:stCondLst>
                                  <p:childTnLst>
                                    <p:animEffect transition="out" filter="fade">
                                      <p:cBhvr>
                                        <p:cTn id="117" dur="500"/>
                                        <p:tgtEl>
                                          <p:spTgt spid="23"/>
                                        </p:tgtEl>
                                      </p:cBhvr>
                                    </p:animEffect>
                                    <p:set>
                                      <p:cBhvr>
                                        <p:cTn id="118" dur="1" fill="hold">
                                          <p:stCondLst>
                                            <p:cond delay="499"/>
                                          </p:stCondLst>
                                        </p:cTn>
                                        <p:tgtEl>
                                          <p:spTgt spid="23"/>
                                        </p:tgtEl>
                                        <p:attrNameLst>
                                          <p:attrName>style.visibility</p:attrName>
                                        </p:attrNameLst>
                                      </p:cBhvr>
                                      <p:to>
                                        <p:strVal val="hidden"/>
                                      </p:to>
                                    </p:set>
                                  </p:childTnLst>
                                </p:cTn>
                              </p:par>
                              <p:par>
                                <p:cTn id="119" presetID="10" presetClass="exit" presetSubtype="0" fill="hold" grpId="1" nodeType="withEffect">
                                  <p:stCondLst>
                                    <p:cond delay="0"/>
                                  </p:stCondLst>
                                  <p:childTnLst>
                                    <p:animEffect transition="out" filter="fade">
                                      <p:cBhvr>
                                        <p:cTn id="120" dur="500"/>
                                        <p:tgtEl>
                                          <p:spTgt spid="8225"/>
                                        </p:tgtEl>
                                      </p:cBhvr>
                                    </p:animEffect>
                                    <p:set>
                                      <p:cBhvr>
                                        <p:cTn id="121" dur="1" fill="hold">
                                          <p:stCondLst>
                                            <p:cond delay="499"/>
                                          </p:stCondLst>
                                        </p:cTn>
                                        <p:tgtEl>
                                          <p:spTgt spid="8225"/>
                                        </p:tgtEl>
                                        <p:attrNameLst>
                                          <p:attrName>style.visibility</p:attrName>
                                        </p:attrNameLst>
                                      </p:cBhvr>
                                      <p:to>
                                        <p:strVal val="hidden"/>
                                      </p:to>
                                    </p:set>
                                  </p:childTnLst>
                                </p:cTn>
                              </p:par>
                              <p:par>
                                <p:cTn id="122" presetID="10" presetClass="exit" presetSubtype="0" fill="hold" nodeType="withEffect">
                                  <p:stCondLst>
                                    <p:cond delay="0"/>
                                  </p:stCondLst>
                                  <p:childTnLst>
                                    <p:animEffect transition="out" filter="fade">
                                      <p:cBhvr>
                                        <p:cTn id="123" dur="500"/>
                                        <p:tgtEl>
                                          <p:spTgt spid="8228"/>
                                        </p:tgtEl>
                                      </p:cBhvr>
                                    </p:animEffect>
                                    <p:set>
                                      <p:cBhvr>
                                        <p:cTn id="124" dur="1" fill="hold">
                                          <p:stCondLst>
                                            <p:cond delay="499"/>
                                          </p:stCondLst>
                                        </p:cTn>
                                        <p:tgtEl>
                                          <p:spTgt spid="8228"/>
                                        </p:tgtEl>
                                        <p:attrNameLst>
                                          <p:attrName>style.visibility</p:attrName>
                                        </p:attrNameLst>
                                      </p:cBhvr>
                                      <p:to>
                                        <p:strVal val="hidden"/>
                                      </p:to>
                                    </p:set>
                                  </p:childTnLst>
                                </p:cTn>
                              </p:par>
                            </p:childTnLst>
                          </p:cTn>
                        </p:par>
                        <p:par>
                          <p:cTn id="125" fill="hold">
                            <p:stCondLst>
                              <p:cond delay="500"/>
                            </p:stCondLst>
                            <p:childTnLst>
                              <p:par>
                                <p:cTn id="126" presetID="7" presetClass="emph" presetSubtype="2" fill="hold" nodeType="afterEffect">
                                  <p:stCondLst>
                                    <p:cond delay="0"/>
                                  </p:stCondLst>
                                  <p:childTnLst>
                                    <p:animClr clrSpc="rgb" dir="cw">
                                      <p:cBhvr>
                                        <p:cTn id="127" dur="2000" fill="hold"/>
                                        <p:tgtEl>
                                          <p:spTgt spid="21"/>
                                        </p:tgtEl>
                                        <p:attrNameLst>
                                          <p:attrName>stroke.color</p:attrName>
                                        </p:attrNameLst>
                                      </p:cBhvr>
                                      <p:to>
                                        <a:srgbClr val="C00000"/>
                                      </p:to>
                                    </p:animClr>
                                    <p:set>
                                      <p:cBhvr>
                                        <p:cTn id="128" dur="2000" fill="hold"/>
                                        <p:tgtEl>
                                          <p:spTgt spid="21"/>
                                        </p:tgtEl>
                                        <p:attrNameLst>
                                          <p:attrName>stroke.on</p:attrName>
                                        </p:attrNameLst>
                                      </p:cBhvr>
                                      <p:to>
                                        <p:strVal val="true"/>
                                      </p:to>
                                    </p:set>
                                  </p:childTnLst>
                                </p:cTn>
                              </p:par>
                              <p:par>
                                <p:cTn id="129" presetID="7" presetClass="emph" presetSubtype="2" fill="hold" nodeType="withEffect">
                                  <p:stCondLst>
                                    <p:cond delay="0"/>
                                  </p:stCondLst>
                                  <p:childTnLst>
                                    <p:animClr clrSpc="rgb" dir="cw">
                                      <p:cBhvr>
                                        <p:cTn id="130" dur="2000" fill="hold"/>
                                        <p:tgtEl>
                                          <p:spTgt spid="8247"/>
                                        </p:tgtEl>
                                        <p:attrNameLst>
                                          <p:attrName>stroke.color</p:attrName>
                                        </p:attrNameLst>
                                      </p:cBhvr>
                                      <p:to>
                                        <a:srgbClr val="C00000"/>
                                      </p:to>
                                    </p:animClr>
                                    <p:set>
                                      <p:cBhvr>
                                        <p:cTn id="131" dur="2000" fill="hold"/>
                                        <p:tgtEl>
                                          <p:spTgt spid="8247"/>
                                        </p:tgtEl>
                                        <p:attrNameLst>
                                          <p:attrName>stroke.on</p:attrName>
                                        </p:attrNameLst>
                                      </p:cBhvr>
                                      <p:to>
                                        <p:strVal val="true"/>
                                      </p:to>
                                    </p:set>
                                  </p:childTnLst>
                                </p:cTn>
                              </p:par>
                              <p:par>
                                <p:cTn id="132" presetID="7" presetClass="emph" presetSubtype="2" fill="hold" nodeType="withEffect">
                                  <p:stCondLst>
                                    <p:cond delay="0"/>
                                  </p:stCondLst>
                                  <p:childTnLst>
                                    <p:animClr clrSpc="rgb" dir="cw">
                                      <p:cBhvr>
                                        <p:cTn id="133" dur="2000" fill="hold"/>
                                        <p:tgtEl>
                                          <p:spTgt spid="22"/>
                                        </p:tgtEl>
                                        <p:attrNameLst>
                                          <p:attrName>stroke.color</p:attrName>
                                        </p:attrNameLst>
                                      </p:cBhvr>
                                      <p:to>
                                        <a:srgbClr val="C00000"/>
                                      </p:to>
                                    </p:animClr>
                                    <p:set>
                                      <p:cBhvr>
                                        <p:cTn id="134" dur="2000" fill="hold"/>
                                        <p:tgtEl>
                                          <p:spTgt spid="22"/>
                                        </p:tgtEl>
                                        <p:attrNameLst>
                                          <p:attrName>stroke.on</p:attrName>
                                        </p:attrNameLst>
                                      </p:cBhvr>
                                      <p:to>
                                        <p:strVal val="true"/>
                                      </p:to>
                                    </p:set>
                                  </p:childTnLst>
                                </p:cTn>
                              </p:par>
                              <p:par>
                                <p:cTn id="135" presetID="7" presetClass="emph" presetSubtype="2" fill="hold" nodeType="withEffect">
                                  <p:stCondLst>
                                    <p:cond delay="0"/>
                                  </p:stCondLst>
                                  <p:childTnLst>
                                    <p:animClr clrSpc="rgb" dir="cw">
                                      <p:cBhvr>
                                        <p:cTn id="136" dur="2000" fill="hold"/>
                                        <p:tgtEl>
                                          <p:spTgt spid="2"/>
                                        </p:tgtEl>
                                        <p:attrNameLst>
                                          <p:attrName>stroke.color</p:attrName>
                                        </p:attrNameLst>
                                      </p:cBhvr>
                                      <p:to>
                                        <a:srgbClr val="C00000"/>
                                      </p:to>
                                    </p:animClr>
                                    <p:set>
                                      <p:cBhvr>
                                        <p:cTn id="137" dur="2000" fill="hold"/>
                                        <p:tgtEl>
                                          <p:spTgt spid="2"/>
                                        </p:tgtEl>
                                        <p:attrNameLst>
                                          <p:attrName>stroke.on</p:attrName>
                                        </p:attrNameLst>
                                      </p:cBhvr>
                                      <p:to>
                                        <p:strVal val="true"/>
                                      </p:to>
                                    </p:set>
                                  </p:childTnLst>
                                </p:cTn>
                              </p:par>
                              <p:par>
                                <p:cTn id="138" presetID="7" presetClass="emph" presetSubtype="2" fill="hold" nodeType="withEffect">
                                  <p:stCondLst>
                                    <p:cond delay="0"/>
                                  </p:stCondLst>
                                  <p:childTnLst>
                                    <p:animClr clrSpc="rgb" dir="cw">
                                      <p:cBhvr>
                                        <p:cTn id="139" dur="2000" fill="hold"/>
                                        <p:tgtEl>
                                          <p:spTgt spid="10"/>
                                        </p:tgtEl>
                                        <p:attrNameLst>
                                          <p:attrName>stroke.color</p:attrName>
                                        </p:attrNameLst>
                                      </p:cBhvr>
                                      <p:to>
                                        <a:srgbClr val="C00000"/>
                                      </p:to>
                                    </p:animClr>
                                    <p:set>
                                      <p:cBhvr>
                                        <p:cTn id="140" dur="2000" fill="hold"/>
                                        <p:tgtEl>
                                          <p:spTgt spid="10"/>
                                        </p:tgtEl>
                                        <p:attrNameLst>
                                          <p:attrName>stroke.on</p:attrName>
                                        </p:attrNameLst>
                                      </p:cBhvr>
                                      <p:to>
                                        <p:strVal val="true"/>
                                      </p:to>
                                    </p:set>
                                  </p:childTnLst>
                                </p:cTn>
                              </p:par>
                              <p:par>
                                <p:cTn id="141" presetID="7" presetClass="emph" presetSubtype="2" fill="hold" nodeType="withEffect">
                                  <p:stCondLst>
                                    <p:cond delay="0"/>
                                  </p:stCondLst>
                                  <p:childTnLst>
                                    <p:animClr clrSpc="rgb" dir="cw">
                                      <p:cBhvr>
                                        <p:cTn id="142" dur="2000" fill="hold"/>
                                        <p:tgtEl>
                                          <p:spTgt spid="12"/>
                                        </p:tgtEl>
                                        <p:attrNameLst>
                                          <p:attrName>stroke.color</p:attrName>
                                        </p:attrNameLst>
                                      </p:cBhvr>
                                      <p:to>
                                        <a:srgbClr val="C00000"/>
                                      </p:to>
                                    </p:animClr>
                                    <p:set>
                                      <p:cBhvr>
                                        <p:cTn id="143" dur="2000" fill="hold"/>
                                        <p:tgtEl>
                                          <p:spTgt spid="12"/>
                                        </p:tgtEl>
                                        <p:attrNameLst>
                                          <p:attrName>stroke.on</p:attrName>
                                        </p:attrNameLst>
                                      </p:cBhvr>
                                      <p:to>
                                        <p:strVal val="true"/>
                                      </p:to>
                                    </p:set>
                                  </p:childTnLst>
                                </p:cTn>
                              </p:par>
                              <p:par>
                                <p:cTn id="144" presetID="7" presetClass="emph" presetSubtype="2" fill="hold" nodeType="withEffect">
                                  <p:stCondLst>
                                    <p:cond delay="0"/>
                                  </p:stCondLst>
                                  <p:childTnLst>
                                    <p:animClr clrSpc="rgb" dir="cw">
                                      <p:cBhvr>
                                        <p:cTn id="145" dur="2000" fill="hold"/>
                                        <p:tgtEl>
                                          <p:spTgt spid="3"/>
                                        </p:tgtEl>
                                        <p:attrNameLst>
                                          <p:attrName>stroke.color</p:attrName>
                                        </p:attrNameLst>
                                      </p:cBhvr>
                                      <p:to>
                                        <a:srgbClr val="C00000"/>
                                      </p:to>
                                    </p:animClr>
                                    <p:set>
                                      <p:cBhvr>
                                        <p:cTn id="146" dur="2000" fill="hold"/>
                                        <p:tgtEl>
                                          <p:spTgt spid="3"/>
                                        </p:tgtEl>
                                        <p:attrNameLst>
                                          <p:attrName>stroke.on</p:attrName>
                                        </p:attrNameLst>
                                      </p:cBhvr>
                                      <p:to>
                                        <p:strVal val="true"/>
                                      </p:to>
                                    </p:set>
                                  </p:childTnLst>
                                </p:cTn>
                              </p:par>
                              <p:par>
                                <p:cTn id="147" presetID="7" presetClass="emph" presetSubtype="2" fill="hold" nodeType="withEffect">
                                  <p:stCondLst>
                                    <p:cond delay="0"/>
                                  </p:stCondLst>
                                  <p:childTnLst>
                                    <p:animClr clrSpc="rgb" dir="cw">
                                      <p:cBhvr>
                                        <p:cTn id="148" dur="2000" fill="hold"/>
                                        <p:tgtEl>
                                          <p:spTgt spid="31"/>
                                        </p:tgtEl>
                                        <p:attrNameLst>
                                          <p:attrName>stroke.color</p:attrName>
                                        </p:attrNameLst>
                                      </p:cBhvr>
                                      <p:to>
                                        <a:srgbClr val="C00000"/>
                                      </p:to>
                                    </p:animClr>
                                    <p:set>
                                      <p:cBhvr>
                                        <p:cTn id="149" dur="2000" fill="hold"/>
                                        <p:tgtEl>
                                          <p:spTgt spid="31"/>
                                        </p:tgtEl>
                                        <p:attrNameLst>
                                          <p:attrName>stroke.on</p:attrName>
                                        </p:attrNameLst>
                                      </p:cBhvr>
                                      <p:to>
                                        <p:strVal val="true"/>
                                      </p:to>
                                    </p:set>
                                  </p:childTnLst>
                                </p:cTn>
                              </p:par>
                              <p:par>
                                <p:cTn id="150" presetID="7" presetClass="emph" presetSubtype="2" fill="hold" nodeType="withEffect">
                                  <p:stCondLst>
                                    <p:cond delay="0"/>
                                  </p:stCondLst>
                                  <p:childTnLst>
                                    <p:animClr clrSpc="rgb" dir="cw">
                                      <p:cBhvr>
                                        <p:cTn id="151" dur="2000" fill="hold"/>
                                        <p:tgtEl>
                                          <p:spTgt spid="8193"/>
                                        </p:tgtEl>
                                        <p:attrNameLst>
                                          <p:attrName>stroke.color</p:attrName>
                                        </p:attrNameLst>
                                      </p:cBhvr>
                                      <p:to>
                                        <a:srgbClr val="C00000"/>
                                      </p:to>
                                    </p:animClr>
                                    <p:set>
                                      <p:cBhvr>
                                        <p:cTn id="152" dur="2000" fill="hold"/>
                                        <p:tgtEl>
                                          <p:spTgt spid="8193"/>
                                        </p:tgtEl>
                                        <p:attrNameLst>
                                          <p:attrName>stroke.on</p:attrName>
                                        </p:attrNameLst>
                                      </p:cBhvr>
                                      <p:to>
                                        <p:strVal val="true"/>
                                      </p:to>
                                    </p:set>
                                  </p:childTnLst>
                                </p:cTn>
                              </p:par>
                              <p:par>
                                <p:cTn id="153" presetID="26" presetClass="emph" presetSubtype="0" fill="hold" grpId="1" nodeType="withEffect">
                                  <p:stCondLst>
                                    <p:cond delay="0"/>
                                  </p:stCondLst>
                                  <p:childTnLst>
                                    <p:animEffect transition="out" filter="fade">
                                      <p:cBhvr>
                                        <p:cTn id="154" dur="500" tmFilter="0, 0; .2, .5; .8, .5; 1, 0"/>
                                        <p:tgtEl>
                                          <p:spTgt spid="21"/>
                                        </p:tgtEl>
                                      </p:cBhvr>
                                    </p:animEffect>
                                    <p:animScale>
                                      <p:cBhvr>
                                        <p:cTn id="155" dur="250" autoRev="1" fill="hold"/>
                                        <p:tgtEl>
                                          <p:spTgt spid="21"/>
                                        </p:tgtEl>
                                      </p:cBhvr>
                                      <p:by x="105000" y="105000"/>
                                    </p:animScale>
                                  </p:childTnLst>
                                </p:cTn>
                              </p:par>
                              <p:par>
                                <p:cTn id="156" presetID="26" presetClass="emph" presetSubtype="0" fill="hold" grpId="1" nodeType="withEffect">
                                  <p:stCondLst>
                                    <p:cond delay="0"/>
                                  </p:stCondLst>
                                  <p:childTnLst>
                                    <p:animEffect transition="out" filter="fade">
                                      <p:cBhvr>
                                        <p:cTn id="157" dur="500" tmFilter="0, 0; .2, .5; .8, .5; 1, 0"/>
                                        <p:tgtEl>
                                          <p:spTgt spid="8247"/>
                                        </p:tgtEl>
                                      </p:cBhvr>
                                    </p:animEffect>
                                    <p:animScale>
                                      <p:cBhvr>
                                        <p:cTn id="158" dur="250" autoRev="1" fill="hold"/>
                                        <p:tgtEl>
                                          <p:spTgt spid="8247"/>
                                        </p:tgtEl>
                                      </p:cBhvr>
                                      <p:by x="105000" y="105000"/>
                                    </p:animScale>
                                  </p:childTnLst>
                                </p:cTn>
                              </p:par>
                              <p:par>
                                <p:cTn id="159" presetID="26" presetClass="emph" presetSubtype="0" fill="hold" nodeType="withEffect">
                                  <p:stCondLst>
                                    <p:cond delay="0"/>
                                  </p:stCondLst>
                                  <p:childTnLst>
                                    <p:animEffect transition="out" filter="fade">
                                      <p:cBhvr>
                                        <p:cTn id="160" dur="500" tmFilter="0, 0; .2, .5; .8, .5; 1, 0"/>
                                        <p:tgtEl>
                                          <p:spTgt spid="22"/>
                                        </p:tgtEl>
                                      </p:cBhvr>
                                    </p:animEffect>
                                    <p:animScale>
                                      <p:cBhvr>
                                        <p:cTn id="161" dur="250" autoRev="1" fill="hold"/>
                                        <p:tgtEl>
                                          <p:spTgt spid="22"/>
                                        </p:tgtEl>
                                      </p:cBhvr>
                                      <p:by x="105000" y="105000"/>
                                    </p:animScale>
                                  </p:childTnLst>
                                </p:cTn>
                              </p:par>
                              <p:par>
                                <p:cTn id="162" presetID="26" presetClass="emph" presetSubtype="0" fill="hold" grpId="1" nodeType="withEffect">
                                  <p:stCondLst>
                                    <p:cond delay="0"/>
                                  </p:stCondLst>
                                  <p:childTnLst>
                                    <p:animEffect transition="out" filter="fade">
                                      <p:cBhvr>
                                        <p:cTn id="163" dur="500" tmFilter="0, 0; .2, .5; .8, .5; 1, 0"/>
                                        <p:tgtEl>
                                          <p:spTgt spid="2"/>
                                        </p:tgtEl>
                                      </p:cBhvr>
                                    </p:animEffect>
                                    <p:animScale>
                                      <p:cBhvr>
                                        <p:cTn id="164" dur="250" autoRev="1" fill="hold"/>
                                        <p:tgtEl>
                                          <p:spTgt spid="2"/>
                                        </p:tgtEl>
                                      </p:cBhvr>
                                      <p:by x="105000" y="105000"/>
                                    </p:animScale>
                                  </p:childTnLst>
                                </p:cTn>
                              </p:par>
                              <p:par>
                                <p:cTn id="165" presetID="26" presetClass="emph" presetSubtype="0" fill="hold" grpId="1" nodeType="withEffect">
                                  <p:stCondLst>
                                    <p:cond delay="0"/>
                                  </p:stCondLst>
                                  <p:childTnLst>
                                    <p:animEffect transition="out" filter="fade">
                                      <p:cBhvr>
                                        <p:cTn id="166" dur="500" tmFilter="0, 0; .2, .5; .8, .5; 1, 0"/>
                                        <p:tgtEl>
                                          <p:spTgt spid="10"/>
                                        </p:tgtEl>
                                      </p:cBhvr>
                                    </p:animEffect>
                                    <p:animScale>
                                      <p:cBhvr>
                                        <p:cTn id="167" dur="250" autoRev="1" fill="hold"/>
                                        <p:tgtEl>
                                          <p:spTgt spid="10"/>
                                        </p:tgtEl>
                                      </p:cBhvr>
                                      <p:by x="105000" y="105000"/>
                                    </p:animScale>
                                  </p:childTnLst>
                                </p:cTn>
                              </p:par>
                              <p:par>
                                <p:cTn id="168" presetID="26" presetClass="emph" presetSubtype="0" fill="hold" nodeType="withEffect">
                                  <p:stCondLst>
                                    <p:cond delay="0"/>
                                  </p:stCondLst>
                                  <p:childTnLst>
                                    <p:animEffect transition="out" filter="fade">
                                      <p:cBhvr>
                                        <p:cTn id="169" dur="500" tmFilter="0, 0; .2, .5; .8, .5; 1, 0"/>
                                        <p:tgtEl>
                                          <p:spTgt spid="12"/>
                                        </p:tgtEl>
                                      </p:cBhvr>
                                    </p:animEffect>
                                    <p:animScale>
                                      <p:cBhvr>
                                        <p:cTn id="170" dur="250" autoRev="1" fill="hold"/>
                                        <p:tgtEl>
                                          <p:spTgt spid="12"/>
                                        </p:tgtEl>
                                      </p:cBhvr>
                                      <p:by x="105000" y="105000"/>
                                    </p:animScale>
                                  </p:childTnLst>
                                </p:cTn>
                              </p:par>
                              <p:par>
                                <p:cTn id="171" presetID="26" presetClass="emph" presetSubtype="0" fill="hold" grpId="1" nodeType="withEffect">
                                  <p:stCondLst>
                                    <p:cond delay="0"/>
                                  </p:stCondLst>
                                  <p:childTnLst>
                                    <p:animEffect transition="out" filter="fade">
                                      <p:cBhvr>
                                        <p:cTn id="172" dur="500" tmFilter="0, 0; .2, .5; .8, .5; 1, 0"/>
                                        <p:tgtEl>
                                          <p:spTgt spid="3"/>
                                        </p:tgtEl>
                                      </p:cBhvr>
                                    </p:animEffect>
                                    <p:animScale>
                                      <p:cBhvr>
                                        <p:cTn id="173" dur="250" autoRev="1" fill="hold"/>
                                        <p:tgtEl>
                                          <p:spTgt spid="3"/>
                                        </p:tgtEl>
                                      </p:cBhvr>
                                      <p:by x="105000" y="105000"/>
                                    </p:animScale>
                                  </p:childTnLst>
                                </p:cTn>
                              </p:par>
                              <p:par>
                                <p:cTn id="174" presetID="26" presetClass="emph" presetSubtype="0" fill="hold" grpId="1" nodeType="withEffect">
                                  <p:stCondLst>
                                    <p:cond delay="0"/>
                                  </p:stCondLst>
                                  <p:childTnLst>
                                    <p:animEffect transition="out" filter="fade">
                                      <p:cBhvr>
                                        <p:cTn id="175" dur="500" tmFilter="0, 0; .2, .5; .8, .5; 1, 0"/>
                                        <p:tgtEl>
                                          <p:spTgt spid="31"/>
                                        </p:tgtEl>
                                      </p:cBhvr>
                                    </p:animEffect>
                                    <p:animScale>
                                      <p:cBhvr>
                                        <p:cTn id="176" dur="250" autoRev="1" fill="hold"/>
                                        <p:tgtEl>
                                          <p:spTgt spid="31"/>
                                        </p:tgtEl>
                                      </p:cBhvr>
                                      <p:by x="105000" y="105000"/>
                                    </p:animScale>
                                  </p:childTnLst>
                                </p:cTn>
                              </p:par>
                              <p:par>
                                <p:cTn id="177" presetID="26" presetClass="emph" presetSubtype="0" fill="hold" nodeType="withEffect">
                                  <p:stCondLst>
                                    <p:cond delay="0"/>
                                  </p:stCondLst>
                                  <p:childTnLst>
                                    <p:animEffect transition="out" filter="fade">
                                      <p:cBhvr>
                                        <p:cTn id="178" dur="500" tmFilter="0, 0; .2, .5; .8, .5; 1, 0"/>
                                        <p:tgtEl>
                                          <p:spTgt spid="8193"/>
                                        </p:tgtEl>
                                      </p:cBhvr>
                                    </p:animEffect>
                                    <p:animScale>
                                      <p:cBhvr>
                                        <p:cTn id="179" dur="250" autoRev="1" fill="hold"/>
                                        <p:tgtEl>
                                          <p:spTgt spid="8193"/>
                                        </p:tgtEl>
                                      </p:cBhvr>
                                      <p:by x="105000" y="105000"/>
                                    </p:animScale>
                                  </p:childTnLst>
                                </p:cTn>
                              </p:par>
                              <p:par>
                                <p:cTn id="180" presetID="3" presetClass="emph" presetSubtype="2" fill="hold" nodeType="withEffect">
                                  <p:stCondLst>
                                    <p:cond delay="0"/>
                                  </p:stCondLst>
                                  <p:childTnLst>
                                    <p:animClr clrSpc="rgb" dir="cw">
                                      <p:cBhvr override="childStyle">
                                        <p:cTn id="181" dur="2000" fill="hold"/>
                                        <p:tgtEl>
                                          <p:spTgt spid="21"/>
                                        </p:tgtEl>
                                        <p:attrNameLst>
                                          <p:attrName>style.color</p:attrName>
                                        </p:attrNameLst>
                                      </p:cBhvr>
                                      <p:to>
                                        <a:srgbClr val="C00000"/>
                                      </p:to>
                                    </p:animClr>
                                  </p:childTnLst>
                                </p:cTn>
                              </p:par>
                              <p:par>
                                <p:cTn id="182" presetID="3" presetClass="emph" presetSubtype="2" fill="hold" nodeType="withEffect">
                                  <p:stCondLst>
                                    <p:cond delay="0"/>
                                  </p:stCondLst>
                                  <p:childTnLst>
                                    <p:animClr clrSpc="rgb" dir="cw">
                                      <p:cBhvr override="childStyle">
                                        <p:cTn id="183" dur="2000" fill="hold"/>
                                        <p:tgtEl>
                                          <p:spTgt spid="10"/>
                                        </p:tgtEl>
                                        <p:attrNameLst>
                                          <p:attrName>style.color</p:attrName>
                                        </p:attrNameLst>
                                      </p:cBhvr>
                                      <p:to>
                                        <a:srgbClr val="C00000"/>
                                      </p:to>
                                    </p:animClr>
                                  </p:childTnLst>
                                </p:cTn>
                              </p:par>
                              <p:par>
                                <p:cTn id="184" presetID="3" presetClass="emph" presetSubtype="2" fill="hold" nodeType="withEffect">
                                  <p:stCondLst>
                                    <p:cond delay="0"/>
                                  </p:stCondLst>
                                  <p:childTnLst>
                                    <p:animClr clrSpc="rgb" dir="cw">
                                      <p:cBhvr override="childStyle">
                                        <p:cTn id="185" dur="2000" fill="hold"/>
                                        <p:tgtEl>
                                          <p:spTgt spid="31"/>
                                        </p:tgtEl>
                                        <p:attrNameLst>
                                          <p:attrName>style.color</p:attrName>
                                        </p:attrNameLst>
                                      </p:cBhvr>
                                      <p:to>
                                        <a:srgbClr val="C00000"/>
                                      </p:to>
                                    </p:animClr>
                                  </p:childTnLst>
                                </p:cTn>
                              </p:par>
                              <p:par>
                                <p:cTn id="186" presetID="7" presetClass="emph" presetSubtype="2" fill="hold" nodeType="withEffect">
                                  <p:stCondLst>
                                    <p:cond delay="0"/>
                                  </p:stCondLst>
                                  <p:childTnLst>
                                    <p:animClr clrSpc="rgb" dir="cw">
                                      <p:cBhvr>
                                        <p:cTn id="187" dur="2000" fill="hold"/>
                                        <p:tgtEl>
                                          <p:spTgt spid="9"/>
                                        </p:tgtEl>
                                        <p:attrNameLst>
                                          <p:attrName>stroke.color</p:attrName>
                                        </p:attrNameLst>
                                      </p:cBhvr>
                                      <p:to>
                                        <a:srgbClr val="C00000"/>
                                      </p:to>
                                    </p:animClr>
                                    <p:set>
                                      <p:cBhvr>
                                        <p:cTn id="188" dur="2000" fill="hold"/>
                                        <p:tgtEl>
                                          <p:spTgt spid="9"/>
                                        </p:tgtEl>
                                        <p:attrNameLst>
                                          <p:attrName>stroke.on</p:attrName>
                                        </p:attrNameLst>
                                      </p:cBhvr>
                                      <p:to>
                                        <p:strVal val="true"/>
                                      </p:to>
                                    </p:set>
                                  </p:childTnLst>
                                </p:cTn>
                              </p:par>
                              <p:par>
                                <p:cTn id="189" presetID="3" presetClass="emph" presetSubtype="2" fill="hold" grpId="1" nodeType="withEffect">
                                  <p:stCondLst>
                                    <p:cond delay="0"/>
                                  </p:stCondLst>
                                  <p:childTnLst>
                                    <p:animClr clrSpc="rgb" dir="cw">
                                      <p:cBhvr override="childStyle">
                                        <p:cTn id="190" dur="2000" fill="hold"/>
                                        <p:tgtEl>
                                          <p:spTgt spid="9"/>
                                        </p:tgtEl>
                                        <p:attrNameLst>
                                          <p:attrName>style.color</p:attrName>
                                        </p:attrNameLst>
                                      </p:cBhvr>
                                      <p:to>
                                        <a:srgbClr val="C00000"/>
                                      </p:to>
                                    </p:animClr>
                                  </p:childTnLst>
                                </p:cTn>
                              </p:par>
                              <p:par>
                                <p:cTn id="191" presetID="1" presetClass="emph" presetSubtype="1" nodeType="withEffect">
                                  <p:stCondLst>
                                    <p:cond delay="0"/>
                                  </p:stCondLst>
                                  <p:childTnLst>
                                    <p:set>
                                      <p:cBhvr>
                                        <p:cTn id="192" dur="indefinite"/>
                                        <p:tgtEl>
                                          <p:spTgt spid="9"/>
                                        </p:tgtEl>
                                        <p:attrNameLst>
                                          <p:attrName>fillcolor</p:attrName>
                                        </p:attrNameLst>
                                      </p:cBhvr>
                                      <p:to>
                                        <p:clrVal>
                                          <a:srgbClr val="FFC1C1"/>
                                        </p:clrVal>
                                      </p:to>
                                    </p:set>
                                    <p:set>
                                      <p:cBhvr>
                                        <p:cTn id="193" dur="indefinite"/>
                                        <p:tgtEl>
                                          <p:spTgt spid="9"/>
                                        </p:tgtEl>
                                        <p:attrNameLst>
                                          <p:attrName>fill.type</p:attrName>
                                        </p:attrNameLst>
                                      </p:cBhvr>
                                      <p:to>
                                        <p:strVal val="solid"/>
                                      </p:to>
                                    </p:set>
                                    <p:set>
                                      <p:cBhvr>
                                        <p:cTn id="194" dur="indefinite"/>
                                        <p:tgtEl>
                                          <p:spTgt spid="9"/>
                                        </p:tgtEl>
                                        <p:attrNameLst>
                                          <p:attrName>fill.on</p:attrName>
                                        </p:attrNameLst>
                                      </p:cBhvr>
                                      <p:to>
                                        <p:strVal val="true"/>
                                      </p:to>
                                    </p:set>
                                  </p:childTnLst>
                                </p:cTn>
                              </p:par>
                              <p:par>
                                <p:cTn id="195" presetID="1" presetClass="emph" presetSubtype="2" fill="hold" nodeType="withEffect">
                                  <p:stCondLst>
                                    <p:cond delay="0"/>
                                  </p:stCondLst>
                                  <p:childTnLst>
                                    <p:animClr clrSpc="rgb" dir="cw">
                                      <p:cBhvr>
                                        <p:cTn id="196" dur="2000" fill="hold"/>
                                        <p:tgtEl>
                                          <p:spTgt spid="21"/>
                                        </p:tgtEl>
                                        <p:attrNameLst>
                                          <p:attrName>fillcolor</p:attrName>
                                        </p:attrNameLst>
                                      </p:cBhvr>
                                      <p:to>
                                        <a:srgbClr val="FFB7B7"/>
                                      </p:to>
                                    </p:animClr>
                                    <p:set>
                                      <p:cBhvr>
                                        <p:cTn id="197" dur="2000" fill="hold"/>
                                        <p:tgtEl>
                                          <p:spTgt spid="21"/>
                                        </p:tgtEl>
                                        <p:attrNameLst>
                                          <p:attrName>fill.type</p:attrName>
                                        </p:attrNameLst>
                                      </p:cBhvr>
                                      <p:to>
                                        <p:strVal val="solid"/>
                                      </p:to>
                                    </p:set>
                                    <p:set>
                                      <p:cBhvr>
                                        <p:cTn id="198" dur="2000" fill="hold"/>
                                        <p:tgtEl>
                                          <p:spTgt spid="21"/>
                                        </p:tgtEl>
                                        <p:attrNameLst>
                                          <p:attrName>fill.on</p:attrName>
                                        </p:attrNameLst>
                                      </p:cBhvr>
                                      <p:to>
                                        <p:strVal val="true"/>
                                      </p:to>
                                    </p:set>
                                  </p:childTnLst>
                                </p:cTn>
                              </p:par>
                              <p:par>
                                <p:cTn id="199" presetID="1" presetClass="emph" presetSubtype="2" fill="hold" nodeType="withEffect">
                                  <p:stCondLst>
                                    <p:cond delay="0"/>
                                  </p:stCondLst>
                                  <p:childTnLst>
                                    <p:animClr clrSpc="rgb" dir="cw">
                                      <p:cBhvr>
                                        <p:cTn id="200" dur="2000" fill="hold"/>
                                        <p:tgtEl>
                                          <p:spTgt spid="31"/>
                                        </p:tgtEl>
                                        <p:attrNameLst>
                                          <p:attrName>fillcolor</p:attrName>
                                        </p:attrNameLst>
                                      </p:cBhvr>
                                      <p:to>
                                        <a:srgbClr val="FFB7B7"/>
                                      </p:to>
                                    </p:animClr>
                                    <p:set>
                                      <p:cBhvr>
                                        <p:cTn id="201" dur="2000" fill="hold"/>
                                        <p:tgtEl>
                                          <p:spTgt spid="31"/>
                                        </p:tgtEl>
                                        <p:attrNameLst>
                                          <p:attrName>fill.type</p:attrName>
                                        </p:attrNameLst>
                                      </p:cBhvr>
                                      <p:to>
                                        <p:strVal val="solid"/>
                                      </p:to>
                                    </p:set>
                                    <p:set>
                                      <p:cBhvr>
                                        <p:cTn id="202" dur="2000" fill="hold"/>
                                        <p:tgtEl>
                                          <p:spTgt spid="31"/>
                                        </p:tgtEl>
                                        <p:attrNameLst>
                                          <p:attrName>fill.on</p:attrName>
                                        </p:attrNameLst>
                                      </p:cBhvr>
                                      <p:to>
                                        <p:strVal val="true"/>
                                      </p:to>
                                    </p:set>
                                  </p:childTnLst>
                                </p:cTn>
                              </p:par>
                              <p:par>
                                <p:cTn id="203" presetID="1" presetClass="emph" presetSubtype="2" fill="hold" nodeType="withEffect">
                                  <p:stCondLst>
                                    <p:cond delay="0"/>
                                  </p:stCondLst>
                                  <p:childTnLst>
                                    <p:animClr clrSpc="rgb" dir="cw">
                                      <p:cBhvr>
                                        <p:cTn id="204" dur="2000" fill="hold"/>
                                        <p:tgtEl>
                                          <p:spTgt spid="10"/>
                                        </p:tgtEl>
                                        <p:attrNameLst>
                                          <p:attrName>fillcolor</p:attrName>
                                        </p:attrNameLst>
                                      </p:cBhvr>
                                      <p:to>
                                        <a:srgbClr val="FFB7B7"/>
                                      </p:to>
                                    </p:animClr>
                                    <p:set>
                                      <p:cBhvr>
                                        <p:cTn id="205" dur="2000" fill="hold"/>
                                        <p:tgtEl>
                                          <p:spTgt spid="10"/>
                                        </p:tgtEl>
                                        <p:attrNameLst>
                                          <p:attrName>fill.type</p:attrName>
                                        </p:attrNameLst>
                                      </p:cBhvr>
                                      <p:to>
                                        <p:strVal val="solid"/>
                                      </p:to>
                                    </p:set>
                                    <p:set>
                                      <p:cBhvr>
                                        <p:cTn id="206" dur="2000" fill="hold"/>
                                        <p:tgtEl>
                                          <p:spTgt spid="10"/>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3" grpId="0" animBg="1"/>
      <p:bldP spid="3" grpId="1" animBg="1"/>
      <p:bldP spid="9" grpId="0" animBg="1"/>
      <p:bldP spid="9" grpId="1" animBg="1"/>
      <p:bldP spid="10" grpId="0" animBg="1"/>
      <p:bldP spid="10" grpId="1" animBg="1"/>
      <p:bldP spid="23" grpId="0" animBg="1"/>
      <p:bldP spid="23" grpId="1" animBg="1"/>
      <p:bldP spid="31" grpId="0" animBg="1"/>
      <p:bldP spid="31" grpId="1" animBg="1"/>
      <p:bldP spid="8225" grpId="0" animBg="1"/>
      <p:bldP spid="8225" grpId="1" animBg="1"/>
      <p:bldP spid="8247" grpId="0" animBg="1"/>
      <p:bldP spid="8247" grpId="1" animBg="1"/>
      <p:bldP spid="21" grpId="0" animBg="1"/>
      <p:bldP spid="21" grpId="1" animBg="1"/>
      <p:bldP spid="11" grpId="0" animBg="1"/>
      <p:bldP spid="11" grpId="1" animBg="1"/>
      <p:bldP spid="13" grpId="0" animBg="1"/>
      <p:bldP spid="13" grpId="1" animBg="1"/>
      <p:bldP spid="18" grpId="0" animBg="1"/>
      <p:bldP spid="18" grpId="1" animBg="1"/>
      <p:bldP spid="19" grpId="0" animBg="1"/>
      <p:bldP spid="19" grpId="1" animBg="1"/>
      <p:bldP spid="20" grpId="0" animBg="1"/>
      <p:bldP spid="20" grpId="1" animBg="1"/>
      <p:bldP spid="24" grpId="0" animBg="1"/>
      <p:bldP spid="24" grpId="1" animBg="1"/>
    </p:bldLst>
  </p:timing>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3E66771-E427-3C23-DEC0-0A7229887E31}"/>
              </a:ext>
            </a:extLst>
          </p:cNvPr>
          <p:cNvSpPr>
            <a:spLocks noGrp="1"/>
          </p:cNvSpPr>
          <p:nvPr>
            <p:ph type="title"/>
          </p:nvPr>
        </p:nvSpPr>
        <p:spPr/>
        <p:txBody>
          <a:bodyPr/>
          <a:lstStyle/>
          <a:p>
            <a:pPr algn="ctr"/>
            <a:r>
              <a:rPr lang="it-IT" b="1" err="1">
                <a:solidFill>
                  <a:srgbClr val="258BA1"/>
                </a:solidFill>
                <a:latin typeface="Century Gothic" panose="020B0502020202020204" pitchFamily="34" charset="0"/>
              </a:rPr>
              <a:t>Resistance</a:t>
            </a:r>
            <a:r>
              <a:rPr lang="it-IT" b="1">
                <a:solidFill>
                  <a:srgbClr val="258BA1"/>
                </a:solidFill>
                <a:latin typeface="Century Gothic" panose="020B0502020202020204" pitchFamily="34" charset="0"/>
              </a:rPr>
              <a:t> </a:t>
            </a:r>
            <a:r>
              <a:rPr lang="it-IT">
                <a:latin typeface="Century Gothic" panose="020B0502020202020204" pitchFamily="34" charset="0"/>
              </a:rPr>
              <a:t>to </a:t>
            </a:r>
            <a:r>
              <a:rPr lang="it-IT" err="1">
                <a:latin typeface="Century Gothic" panose="020B0502020202020204" pitchFamily="34" charset="0"/>
              </a:rPr>
              <a:t>Medical</a:t>
            </a:r>
            <a:r>
              <a:rPr lang="it-IT">
                <a:latin typeface="Century Gothic" panose="020B0502020202020204" pitchFamily="34" charset="0"/>
              </a:rPr>
              <a:t> AI</a:t>
            </a:r>
            <a:endParaRPr lang="it-IT"/>
          </a:p>
        </p:txBody>
      </p:sp>
      <p:sp>
        <p:nvSpPr>
          <p:cNvPr id="3" name="Segnaposto contenuto 2">
            <a:extLst>
              <a:ext uri="{FF2B5EF4-FFF2-40B4-BE49-F238E27FC236}">
                <a16:creationId xmlns:a16="http://schemas.microsoft.com/office/drawing/2014/main" id="{BB84E093-884A-94DC-2D53-AFBA36397E09}"/>
              </a:ext>
            </a:extLst>
          </p:cNvPr>
          <p:cNvSpPr>
            <a:spLocks noGrp="1"/>
          </p:cNvSpPr>
          <p:nvPr>
            <p:ph idx="1"/>
          </p:nvPr>
        </p:nvSpPr>
        <p:spPr/>
        <p:txBody>
          <a:bodyPr>
            <a:normAutofit fontScale="77500" lnSpcReduction="20000"/>
          </a:bodyPr>
          <a:lstStyle/>
          <a:p>
            <a:pPr marL="0" indent="0">
              <a:buNone/>
            </a:pPr>
            <a:r>
              <a:rPr lang="en-US">
                <a:solidFill>
                  <a:srgbClr val="282828"/>
                </a:solidFill>
                <a:latin typeface="Century Gothic" panose="020B0502020202020204" pitchFamily="34" charset="0"/>
              </a:rPr>
              <a:t>P</a:t>
            </a:r>
            <a:r>
              <a:rPr lang="en-US" b="0" i="0">
                <a:solidFill>
                  <a:srgbClr val="282828"/>
                </a:solidFill>
                <a:effectLst/>
                <a:latin typeface="Century Gothic" panose="020B0502020202020204" pitchFamily="34" charset="0"/>
              </a:rPr>
              <a:t>atients are reluctant to use health care provided by medical artificial intelligence even when it outperforms human doctors. </a:t>
            </a:r>
          </a:p>
          <a:p>
            <a:pPr marL="0" indent="0">
              <a:buNone/>
            </a:pPr>
            <a:r>
              <a:rPr lang="en-US" b="0" i="0">
                <a:solidFill>
                  <a:srgbClr val="282828"/>
                </a:solidFill>
                <a:effectLst/>
                <a:latin typeface="Century Gothic" panose="020B0502020202020204" pitchFamily="34" charset="0"/>
              </a:rPr>
              <a:t>Why? Because patients believe that their medical needs are unique and cannot be adequately addressed by algorithms. </a:t>
            </a:r>
          </a:p>
          <a:p>
            <a:pPr marL="0" indent="0">
              <a:buNone/>
            </a:pPr>
            <a:r>
              <a:rPr lang="en-US">
                <a:latin typeface="Century Gothic" panose="020B0502020202020204" pitchFamily="34" charset="0"/>
              </a:rPr>
              <a:t>Resistance to medical AI seems to stem from a belief that AI does not take into account one’s idiosyncratic characteristics and circumstances. </a:t>
            </a:r>
          </a:p>
          <a:p>
            <a:pPr marL="0" indent="0">
              <a:buNone/>
            </a:pPr>
            <a:r>
              <a:rPr lang="en-US">
                <a:latin typeface="Century Gothic" panose="020B0502020202020204" pitchFamily="34" charset="0"/>
              </a:rPr>
              <a:t>People view themselves as unique, and we find that this belief includes their health. </a:t>
            </a:r>
          </a:p>
          <a:p>
            <a:pPr marL="0" indent="0">
              <a:buNone/>
            </a:pPr>
            <a:endParaRPr lang="en-US">
              <a:latin typeface="Century Gothic" panose="020B0502020202020204" pitchFamily="34" charset="0"/>
            </a:endParaRPr>
          </a:p>
          <a:p>
            <a:pPr marL="0" indent="0">
              <a:buNone/>
            </a:pPr>
            <a:r>
              <a:rPr lang="en-US">
                <a:latin typeface="Century Gothic" panose="020B0502020202020204" pitchFamily="34" charset="0"/>
              </a:rPr>
              <a:t>Since healthcare centers around patients, such resentment become a significant hurdle to the adoption of medical services fully </a:t>
            </a:r>
            <a:r>
              <a:rPr lang="en-US" err="1">
                <a:latin typeface="Century Gothic" panose="020B0502020202020204" pitchFamily="34" charset="0"/>
              </a:rPr>
              <a:t>drcaniven</a:t>
            </a:r>
            <a:r>
              <a:rPr lang="en-US">
                <a:latin typeface="Century Gothic" panose="020B0502020202020204" pitchFamily="34" charset="0"/>
              </a:rPr>
              <a:t> by AI)</a:t>
            </a:r>
          </a:p>
          <a:p>
            <a:pPr marL="0" indent="0">
              <a:buNone/>
            </a:pPr>
            <a:endParaRPr lang="en-US">
              <a:latin typeface="Century Gothic" panose="020B0502020202020204" pitchFamily="34" charset="0"/>
            </a:endParaRPr>
          </a:p>
          <a:p>
            <a:pPr marL="0" indent="0">
              <a:buNone/>
            </a:pPr>
            <a:r>
              <a:rPr lang="en-US">
                <a:latin typeface="Century Gothic" panose="020B0502020202020204" pitchFamily="34" charset="0"/>
              </a:rPr>
              <a:t>Important paper: </a:t>
            </a:r>
            <a:r>
              <a:rPr lang="en-US">
                <a:latin typeface="Century Gothic" panose="020B0502020202020204" pitchFamily="34" charset="0"/>
                <a:hlinkClick r:id="rId3"/>
              </a:rPr>
              <a:t>https://hbr.org/2019/10/ai-can-outperform-doctors-so-why-dont-patients-trust-it</a:t>
            </a:r>
            <a:r>
              <a:rPr lang="en-US">
                <a:latin typeface="Century Gothic" panose="020B0502020202020204" pitchFamily="34" charset="0"/>
              </a:rPr>
              <a:t> </a:t>
            </a:r>
            <a:endParaRPr lang="it-IT">
              <a:latin typeface="Century Gothic" panose="020B0502020202020204" pitchFamily="34" charset="0"/>
            </a:endParaRPr>
          </a:p>
        </p:txBody>
      </p:sp>
    </p:spTree>
    <p:extLst>
      <p:ext uri="{BB962C8B-B14F-4D97-AF65-F5344CB8AC3E}">
        <p14:creationId xmlns:p14="http://schemas.microsoft.com/office/powerpoint/2010/main" val="14871899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199" name="Rectangle 8198">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01" name="Rectangle 8200">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egnaposto contenuto 2">
            <a:extLst>
              <a:ext uri="{FF2B5EF4-FFF2-40B4-BE49-F238E27FC236}">
                <a16:creationId xmlns:a16="http://schemas.microsoft.com/office/drawing/2014/main" id="{2685838D-CB3E-31D1-7923-B49B9380D680}"/>
              </a:ext>
            </a:extLst>
          </p:cNvPr>
          <p:cNvSpPr txBox="1">
            <a:spLocks/>
          </p:cNvSpPr>
          <p:nvPr/>
        </p:nvSpPr>
        <p:spPr>
          <a:xfrm>
            <a:off x="746760" y="2140287"/>
            <a:ext cx="3822189" cy="3742762"/>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US" sz="2000">
              <a:latin typeface="Century Gothic" panose="020B0502020202020204" pitchFamily="34" charset="0"/>
            </a:endParaRPr>
          </a:p>
          <a:p>
            <a:pPr marL="0" indent="0" algn="ctr">
              <a:buNone/>
            </a:pPr>
            <a:r>
              <a:rPr lang="en-US" sz="2100" i="1">
                <a:latin typeface="Century Gothic"/>
              </a:rPr>
              <a:t>“Any clinical examination requires a sense of compassion and empathy, which will not be achieved with robotic doctors.” </a:t>
            </a:r>
            <a:r>
              <a:rPr lang="it-IT" sz="2000" i="1">
                <a:latin typeface="Century Gothic"/>
                <a:ea typeface="+mn-lt"/>
                <a:cs typeface="+mn-lt"/>
                <a:hlinkClick r:id="rId2" action="ppaction://hlinksldjump"/>
              </a:rPr>
              <a:t>[4]</a:t>
            </a:r>
            <a:endParaRPr lang="it-IT" sz="2000" i="1">
              <a:latin typeface="Century Gothic"/>
              <a:ea typeface="+mn-lt"/>
              <a:cs typeface="+mn-lt"/>
            </a:endParaRPr>
          </a:p>
          <a:p>
            <a:pPr marL="0" indent="0" algn="ctr">
              <a:lnSpc>
                <a:spcPct val="100000"/>
              </a:lnSpc>
              <a:buNone/>
            </a:pPr>
            <a:endParaRPr lang="en-US" sz="2000" i="1">
              <a:latin typeface="Century Gothic" panose="020B0502020202020204" pitchFamily="34" charset="0"/>
            </a:endParaRPr>
          </a:p>
          <a:p>
            <a:pPr marL="0" indent="0" algn="r">
              <a:buNone/>
            </a:pPr>
            <a:r>
              <a:rPr lang="en-US" sz="2000" i="1" err="1">
                <a:latin typeface="Century Gothic"/>
              </a:rPr>
              <a:t>Farhud</a:t>
            </a:r>
            <a:r>
              <a:rPr lang="en-US" sz="2000" i="1">
                <a:latin typeface="Century Gothic"/>
              </a:rPr>
              <a:t>, </a:t>
            </a:r>
            <a:r>
              <a:rPr lang="en-US" sz="2000" i="1" err="1">
                <a:latin typeface="Century Gothic"/>
              </a:rPr>
              <a:t>Zokaei</a:t>
            </a:r>
            <a:r>
              <a:rPr lang="en-US" sz="2000" i="1">
                <a:latin typeface="Century Gothic"/>
              </a:rPr>
              <a:t> </a:t>
            </a:r>
            <a:endParaRPr lang="en-US" sz="2000" i="1">
              <a:latin typeface="Century Gothic" panose="020B0502020202020204" pitchFamily="34" charset="0"/>
            </a:endParaRPr>
          </a:p>
          <a:p>
            <a:pPr algn="ctr"/>
            <a:endParaRPr lang="en-US" sz="2000"/>
          </a:p>
        </p:txBody>
      </p:sp>
      <p:sp>
        <p:nvSpPr>
          <p:cNvPr id="4" name="Titolo 1">
            <a:extLst>
              <a:ext uri="{FF2B5EF4-FFF2-40B4-BE49-F238E27FC236}">
                <a16:creationId xmlns:a16="http://schemas.microsoft.com/office/drawing/2014/main" id="{2B1A4AE0-5E02-A168-BA3D-E7A30D2751CF}"/>
              </a:ext>
            </a:extLst>
          </p:cNvPr>
          <p:cNvSpPr txBox="1">
            <a:spLocks/>
          </p:cNvSpPr>
          <p:nvPr/>
        </p:nvSpPr>
        <p:spPr>
          <a:xfrm>
            <a:off x="746760" y="1121511"/>
            <a:ext cx="2693126" cy="675478"/>
          </a:xfrm>
          <a:prstGeom prst="rect">
            <a:avLst/>
          </a:prstGeom>
        </p:spPr>
        <p:txBody>
          <a:bodyPr anchor="b">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it-IT" b="1" err="1">
                <a:solidFill>
                  <a:srgbClr val="258BA1"/>
                </a:solidFill>
                <a:latin typeface="Century Gothic"/>
              </a:rPr>
              <a:t>Empathy</a:t>
            </a:r>
            <a:endParaRPr lang="it-IT" b="1">
              <a:solidFill>
                <a:srgbClr val="258BA1"/>
              </a:solidFill>
              <a:latin typeface="Century Gothic"/>
            </a:endParaRPr>
          </a:p>
        </p:txBody>
      </p:sp>
      <p:pic>
        <p:nvPicPr>
          <p:cNvPr id="8" name="Immagine 7">
            <a:extLst>
              <a:ext uri="{FF2B5EF4-FFF2-40B4-BE49-F238E27FC236}">
                <a16:creationId xmlns:a16="http://schemas.microsoft.com/office/drawing/2014/main" id="{1EBE42FD-6C04-CE30-3408-9809DB5074CC}"/>
              </a:ext>
            </a:extLst>
          </p:cNvPr>
          <p:cNvPicPr>
            <a:picLocks noChangeAspect="1"/>
          </p:cNvPicPr>
          <p:nvPr/>
        </p:nvPicPr>
        <p:blipFill>
          <a:blip r:embed="rId3"/>
          <a:stretch>
            <a:fillRect/>
          </a:stretch>
        </p:blipFill>
        <p:spPr>
          <a:xfrm>
            <a:off x="5158550" y="233929"/>
            <a:ext cx="7033450" cy="6502077"/>
          </a:xfrm>
          <a:prstGeom prst="rect">
            <a:avLst/>
          </a:prstGeom>
          <a:effectLst>
            <a:softEdge rad="0"/>
          </a:effectLst>
        </p:spPr>
      </p:pic>
    </p:spTree>
    <p:extLst>
      <p:ext uri="{BB962C8B-B14F-4D97-AF65-F5344CB8AC3E}">
        <p14:creationId xmlns:p14="http://schemas.microsoft.com/office/powerpoint/2010/main" val="31784656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up)">
                                      <p:cBhvr>
                                        <p:cTn id="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sellaDiTesto 3">
            <a:extLst>
              <a:ext uri="{FF2B5EF4-FFF2-40B4-BE49-F238E27FC236}">
                <a16:creationId xmlns:a16="http://schemas.microsoft.com/office/drawing/2014/main" id="{C3C5C50D-7EED-0D56-F2BB-483799C785AA}"/>
              </a:ext>
            </a:extLst>
          </p:cNvPr>
          <p:cNvSpPr txBox="1"/>
          <p:nvPr/>
        </p:nvSpPr>
        <p:spPr>
          <a:xfrm>
            <a:off x="5882640" y="1709184"/>
            <a:ext cx="6096000" cy="1323439"/>
          </a:xfrm>
          <a:prstGeom prst="rect">
            <a:avLst/>
          </a:prstGeom>
          <a:noFill/>
        </p:spPr>
        <p:txBody>
          <a:bodyPr wrap="square" lIns="91440" tIns="45720" rIns="91440" bIns="45720" anchor="t">
            <a:spAutoFit/>
          </a:bodyPr>
          <a:lstStyle/>
          <a:p>
            <a:pPr algn="ctr"/>
            <a:r>
              <a:rPr lang="it-IT" sz="2000" i="1">
                <a:latin typeface="Century Gothic"/>
                <a:ea typeface="+mn-lt"/>
                <a:cs typeface="+mn-lt"/>
              </a:rPr>
              <a:t>“Machine interactions in hospitals and </a:t>
            </a:r>
            <a:r>
              <a:rPr lang="it-IT" sz="2000" i="1" err="1">
                <a:latin typeface="Century Gothic"/>
                <a:ea typeface="+mn-lt"/>
                <a:cs typeface="+mn-lt"/>
              </a:rPr>
              <a:t>similar</a:t>
            </a:r>
            <a:r>
              <a:rPr lang="it-IT" sz="2000" i="1">
                <a:latin typeface="Century Gothic"/>
                <a:ea typeface="+mn-lt"/>
                <a:cs typeface="+mn-lt"/>
              </a:rPr>
              <a:t> care-</a:t>
            </a:r>
            <a:r>
              <a:rPr lang="it-IT" sz="2000" i="1" err="1">
                <a:latin typeface="Century Gothic"/>
                <a:ea typeface="+mn-lt"/>
                <a:cs typeface="+mn-lt"/>
              </a:rPr>
              <a:t>based</a:t>
            </a:r>
            <a:r>
              <a:rPr lang="it-IT" sz="2000" i="1">
                <a:latin typeface="Century Gothic"/>
                <a:ea typeface="+mn-lt"/>
                <a:cs typeface="+mn-lt"/>
              </a:rPr>
              <a:t> situations can </a:t>
            </a:r>
            <a:r>
              <a:rPr lang="it-IT" sz="2000" i="1" err="1">
                <a:latin typeface="Century Gothic"/>
                <a:ea typeface="+mn-lt"/>
                <a:cs typeface="+mn-lt"/>
              </a:rPr>
              <a:t>achieve</a:t>
            </a:r>
            <a:r>
              <a:rPr lang="it-IT" sz="2000" i="1">
                <a:latin typeface="Century Gothic"/>
                <a:ea typeface="+mn-lt"/>
                <a:cs typeface="+mn-lt"/>
              </a:rPr>
              <a:t> some </a:t>
            </a:r>
            <a:r>
              <a:rPr lang="it-IT" sz="2000" i="1" err="1">
                <a:latin typeface="Century Gothic"/>
                <a:ea typeface="+mn-lt"/>
                <a:cs typeface="+mn-lt"/>
              </a:rPr>
              <a:t>neighboring</a:t>
            </a:r>
            <a:r>
              <a:rPr lang="it-IT" sz="2000" i="1">
                <a:latin typeface="Century Gothic"/>
                <a:ea typeface="+mn-lt"/>
                <a:cs typeface="+mn-lt"/>
              </a:rPr>
              <a:t> </a:t>
            </a:r>
            <a:r>
              <a:rPr lang="it-IT" sz="2000" i="1" err="1">
                <a:latin typeface="Century Gothic"/>
                <a:ea typeface="+mn-lt"/>
                <a:cs typeface="+mn-lt"/>
              </a:rPr>
              <a:t>phenomenon</a:t>
            </a:r>
            <a:r>
              <a:rPr lang="it-IT" sz="2000" i="1">
                <a:latin typeface="Century Gothic"/>
                <a:ea typeface="+mn-lt"/>
                <a:cs typeface="+mn-lt"/>
              </a:rPr>
              <a:t>, but </a:t>
            </a:r>
            <a:r>
              <a:rPr lang="it-IT" sz="2000" i="1" err="1">
                <a:latin typeface="Century Gothic"/>
                <a:ea typeface="+mn-lt"/>
                <a:cs typeface="+mn-lt"/>
              </a:rPr>
              <a:t>cannot</a:t>
            </a:r>
            <a:r>
              <a:rPr lang="it-IT" sz="2000" i="1">
                <a:latin typeface="Century Gothic"/>
                <a:ea typeface="+mn-lt"/>
                <a:cs typeface="+mn-lt"/>
              </a:rPr>
              <a:t>, in </a:t>
            </a:r>
            <a:r>
              <a:rPr lang="it-IT" sz="2000" i="1" err="1">
                <a:latin typeface="Century Gothic"/>
                <a:ea typeface="+mn-lt"/>
                <a:cs typeface="+mn-lt"/>
              </a:rPr>
              <a:t>principle</a:t>
            </a:r>
            <a:r>
              <a:rPr lang="it-IT" sz="2000" i="1">
                <a:latin typeface="Century Gothic"/>
                <a:ea typeface="+mn-lt"/>
                <a:cs typeface="+mn-lt"/>
              </a:rPr>
              <a:t>, </a:t>
            </a:r>
            <a:r>
              <a:rPr lang="it-IT" sz="2000" i="1" err="1">
                <a:latin typeface="Century Gothic"/>
                <a:ea typeface="+mn-lt"/>
                <a:cs typeface="+mn-lt"/>
              </a:rPr>
              <a:t>achieve</a:t>
            </a:r>
            <a:r>
              <a:rPr lang="it-IT" sz="2000" i="1">
                <a:latin typeface="Century Gothic"/>
                <a:ea typeface="+mn-lt"/>
                <a:cs typeface="+mn-lt"/>
              </a:rPr>
              <a:t> </a:t>
            </a:r>
            <a:r>
              <a:rPr lang="it-IT" sz="2000" i="1" err="1">
                <a:latin typeface="Century Gothic"/>
                <a:ea typeface="+mn-lt"/>
                <a:cs typeface="+mn-lt"/>
              </a:rPr>
              <a:t>empathy</a:t>
            </a:r>
            <a:r>
              <a:rPr lang="it-IT" sz="2000" i="1">
                <a:latin typeface="Century Gothic"/>
                <a:ea typeface="+mn-lt"/>
                <a:cs typeface="+mn-lt"/>
              </a:rPr>
              <a:t>." </a:t>
            </a:r>
            <a:r>
              <a:rPr lang="it-IT">
                <a:latin typeface="Century Gothic"/>
                <a:ea typeface="+mn-lt"/>
                <a:cs typeface="+mn-lt"/>
                <a:hlinkClick r:id="rId2" action="ppaction://hlinksldjump"/>
              </a:rPr>
              <a:t>[4]</a:t>
            </a:r>
            <a:endParaRPr lang="it-IT" sz="1800">
              <a:latin typeface="Century Gothic"/>
              <a:ea typeface="Calibri"/>
              <a:cs typeface="Calibri"/>
            </a:endParaRPr>
          </a:p>
        </p:txBody>
      </p:sp>
      <p:pic>
        <p:nvPicPr>
          <p:cNvPr id="2054" name="Picture 6" descr="Empathy">
            <a:extLst>
              <a:ext uri="{FF2B5EF4-FFF2-40B4-BE49-F238E27FC236}">
                <a16:creationId xmlns:a16="http://schemas.microsoft.com/office/drawing/2014/main" id="{CF94A6AC-EA84-458F-66BE-92F31205C4A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4449" b="3005"/>
          <a:stretch/>
        </p:blipFill>
        <p:spPr bwMode="auto">
          <a:xfrm>
            <a:off x="436118" y="1422349"/>
            <a:ext cx="5211721" cy="2710986"/>
          </a:xfrm>
          <a:prstGeom prst="rect">
            <a:avLst/>
          </a:prstGeom>
          <a:noFill/>
          <a:effectLst>
            <a:glow rad="317500">
              <a:srgbClr val="DAF1F6">
                <a:alpha val="60000"/>
              </a:srgbClr>
            </a:glow>
            <a:innerShdw blurRad="114300">
              <a:prstClr val="black"/>
            </a:innerShdw>
          </a:effectLst>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xmlns:aink="http://schemas.microsoft.com/office/drawing/2016/ink">
        <mc:Choice Requires="p14 aink">
          <p:contentPart p14:bwMode="auto" r:id="rId4">
            <p14:nvContentPartPr>
              <p14:cNvPr id="11" name="Input penna 10">
                <a:extLst>
                  <a:ext uri="{FF2B5EF4-FFF2-40B4-BE49-F238E27FC236}">
                    <a16:creationId xmlns:a16="http://schemas.microsoft.com/office/drawing/2014/main" id="{40042051-764B-383A-3832-C2D37A0FBEEF}"/>
                  </a:ext>
                </a:extLst>
              </p14:cNvPr>
              <p14:cNvContentPartPr/>
              <p14:nvPr/>
            </p14:nvContentPartPr>
            <p14:xfrm>
              <a:off x="-1747920" y="2072280"/>
              <a:ext cx="360" cy="360"/>
            </p14:xfrm>
          </p:contentPart>
        </mc:Choice>
        <mc:Fallback xmlns="">
          <p:pic>
            <p:nvPicPr>
              <p:cNvPr id="11" name="Input penna 10">
                <a:extLst>
                  <a:ext uri="{FF2B5EF4-FFF2-40B4-BE49-F238E27FC236}">
                    <a16:creationId xmlns:a16="http://schemas.microsoft.com/office/drawing/2014/main" id="{40042051-764B-383A-3832-C2D37A0FBEEF}"/>
                  </a:ext>
                </a:extLst>
              </p:cNvPr>
              <p:cNvPicPr/>
              <p:nvPr/>
            </p:nvPicPr>
            <p:blipFill>
              <a:blip r:embed="rId5"/>
              <a:stretch>
                <a:fillRect/>
              </a:stretch>
            </p:blipFill>
            <p:spPr>
              <a:xfrm>
                <a:off x="-1756920" y="2018280"/>
                <a:ext cx="18000" cy="108000"/>
              </a:xfrm>
              <a:prstGeom prst="rect">
                <a:avLst/>
              </a:prstGeom>
            </p:spPr>
          </p:pic>
        </mc:Fallback>
      </mc:AlternateContent>
      <p:sp>
        <p:nvSpPr>
          <p:cNvPr id="3" name="Titolo 1">
            <a:extLst>
              <a:ext uri="{FF2B5EF4-FFF2-40B4-BE49-F238E27FC236}">
                <a16:creationId xmlns:a16="http://schemas.microsoft.com/office/drawing/2014/main" id="{C56D9D46-849F-2A15-BDDA-2B7B9BE56BAE}"/>
              </a:ext>
            </a:extLst>
          </p:cNvPr>
          <p:cNvSpPr txBox="1">
            <a:spLocks/>
          </p:cNvSpPr>
          <p:nvPr/>
        </p:nvSpPr>
        <p:spPr>
          <a:xfrm>
            <a:off x="2731824" y="251584"/>
            <a:ext cx="6314687" cy="691508"/>
          </a:xfrm>
          <a:prstGeom prst="rect">
            <a:avLst/>
          </a:prstGeom>
        </p:spPr>
        <p:txBody>
          <a:bodyPr anchor="b">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it-IT" b="1" err="1">
                <a:solidFill>
                  <a:srgbClr val="258BA1"/>
                </a:solidFill>
                <a:latin typeface="Century Gothic"/>
              </a:rPr>
              <a:t>Empathy</a:t>
            </a:r>
            <a:r>
              <a:rPr lang="it-IT" b="1">
                <a:solidFill>
                  <a:srgbClr val="258BA1"/>
                </a:solidFill>
                <a:latin typeface="Century Gothic"/>
              </a:rPr>
              <a:t> in healthcare</a:t>
            </a:r>
          </a:p>
        </p:txBody>
      </p:sp>
      <p:sp>
        <p:nvSpPr>
          <p:cNvPr id="5" name="CasellaDiTesto 4">
            <a:extLst>
              <a:ext uri="{FF2B5EF4-FFF2-40B4-BE49-F238E27FC236}">
                <a16:creationId xmlns:a16="http://schemas.microsoft.com/office/drawing/2014/main" id="{4EE07562-F207-E1CC-E841-8AF68FFA0182}"/>
              </a:ext>
            </a:extLst>
          </p:cNvPr>
          <p:cNvSpPr txBox="1"/>
          <p:nvPr/>
        </p:nvSpPr>
        <p:spPr>
          <a:xfrm>
            <a:off x="583419" y="4378569"/>
            <a:ext cx="7117862"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a:latin typeface="Century Gothic"/>
                <a:ea typeface="Calibri"/>
                <a:cs typeface="Calibri"/>
              </a:rPr>
              <a:t>Human </a:t>
            </a:r>
            <a:r>
              <a:rPr lang="it-IT" err="1">
                <a:latin typeface="Century Gothic"/>
                <a:ea typeface="Calibri"/>
                <a:cs typeface="Calibri"/>
              </a:rPr>
              <a:t>empathy</a:t>
            </a:r>
            <a:r>
              <a:rPr lang="it-IT">
                <a:latin typeface="Century Gothic"/>
                <a:ea typeface="Calibri"/>
                <a:cs typeface="Calibri"/>
              </a:rPr>
              <a:t>' s benefits:</a:t>
            </a:r>
          </a:p>
          <a:p>
            <a:endParaRPr lang="it-IT">
              <a:latin typeface="Century Gothic"/>
              <a:ea typeface="Calibri"/>
              <a:cs typeface="Calibri"/>
            </a:endParaRPr>
          </a:p>
          <a:p>
            <a:pPr marL="285750" indent="-285750">
              <a:buFont typeface="Arial"/>
              <a:buChar char="•"/>
            </a:pPr>
            <a:r>
              <a:rPr lang="it-IT" err="1">
                <a:latin typeface="Century Gothic"/>
                <a:ea typeface="Calibri"/>
                <a:cs typeface="Calibri"/>
              </a:rPr>
              <a:t>Getting</a:t>
            </a:r>
            <a:r>
              <a:rPr lang="it-IT">
                <a:latin typeface="Century Gothic"/>
                <a:ea typeface="Calibri"/>
                <a:cs typeface="Calibri"/>
              </a:rPr>
              <a:t> accurate history;</a:t>
            </a:r>
          </a:p>
          <a:p>
            <a:pPr marL="285750" indent="-285750">
              <a:buFont typeface="Arial"/>
              <a:buChar char="•"/>
            </a:pPr>
            <a:endParaRPr lang="it-IT">
              <a:latin typeface="Century Gothic"/>
              <a:ea typeface="Calibri"/>
              <a:cs typeface="Calibri"/>
            </a:endParaRPr>
          </a:p>
          <a:p>
            <a:pPr marL="285750" indent="-285750">
              <a:buFont typeface="Arial"/>
              <a:buChar char="•"/>
            </a:pPr>
            <a:r>
              <a:rPr lang="it-IT" err="1">
                <a:latin typeface="Century Gothic"/>
                <a:ea typeface="Calibri"/>
                <a:cs typeface="Calibri"/>
              </a:rPr>
              <a:t>Effective</a:t>
            </a:r>
            <a:r>
              <a:rPr lang="it-IT">
                <a:latin typeface="Century Gothic"/>
                <a:ea typeface="Calibri"/>
                <a:cs typeface="Calibri"/>
              </a:rPr>
              <a:t> </a:t>
            </a:r>
            <a:r>
              <a:rPr lang="it-IT" err="1">
                <a:latin typeface="Century Gothic"/>
                <a:ea typeface="Calibri"/>
                <a:cs typeface="Calibri"/>
              </a:rPr>
              <a:t>medical</a:t>
            </a:r>
            <a:r>
              <a:rPr lang="it-IT">
                <a:latin typeface="Century Gothic"/>
                <a:ea typeface="Calibri"/>
                <a:cs typeface="Calibri"/>
              </a:rPr>
              <a:t> care;</a:t>
            </a:r>
          </a:p>
          <a:p>
            <a:pPr marL="285750" indent="-285750">
              <a:buFont typeface="Arial"/>
              <a:buChar char="•"/>
            </a:pPr>
            <a:endParaRPr lang="it-IT">
              <a:latin typeface="Century Gothic"/>
              <a:ea typeface="Calibri"/>
              <a:cs typeface="Calibri"/>
            </a:endParaRPr>
          </a:p>
          <a:p>
            <a:pPr marL="285750" indent="-285750">
              <a:buFont typeface="Arial"/>
              <a:buChar char="•"/>
            </a:pPr>
            <a:r>
              <a:rPr lang="it-IT" err="1">
                <a:latin typeface="Century Gothic"/>
                <a:ea typeface="Calibri"/>
                <a:cs typeface="Calibri"/>
              </a:rPr>
              <a:t>Helping</a:t>
            </a:r>
            <a:r>
              <a:rPr lang="it-IT">
                <a:latin typeface="Century Gothic"/>
                <a:ea typeface="Calibri"/>
                <a:cs typeface="Calibri"/>
              </a:rPr>
              <a:t> </a:t>
            </a:r>
            <a:r>
              <a:rPr lang="it-IT" err="1">
                <a:latin typeface="Century Gothic"/>
                <a:ea typeface="Calibri"/>
                <a:cs typeface="Calibri"/>
              </a:rPr>
              <a:t>patients</a:t>
            </a:r>
            <a:r>
              <a:rPr lang="it-IT">
                <a:latin typeface="Century Gothic"/>
                <a:ea typeface="Calibri"/>
                <a:cs typeface="Calibri"/>
              </a:rPr>
              <a:t> to </a:t>
            </a:r>
            <a:r>
              <a:rPr lang="it-IT" err="1">
                <a:latin typeface="Century Gothic"/>
                <a:ea typeface="Calibri"/>
                <a:cs typeface="Calibri"/>
              </a:rPr>
              <a:t>cope</a:t>
            </a:r>
            <a:r>
              <a:rPr lang="it-IT">
                <a:latin typeface="Century Gothic"/>
                <a:ea typeface="Calibri"/>
                <a:cs typeface="Calibri"/>
              </a:rPr>
              <a:t> with </a:t>
            </a:r>
            <a:r>
              <a:rPr lang="it-IT" err="1">
                <a:latin typeface="Century Gothic"/>
                <a:ea typeface="Calibri"/>
                <a:cs typeface="Calibri"/>
              </a:rPr>
              <a:t>bad</a:t>
            </a:r>
            <a:r>
              <a:rPr lang="it-IT">
                <a:latin typeface="Century Gothic"/>
                <a:ea typeface="Calibri"/>
                <a:cs typeface="Calibri"/>
              </a:rPr>
              <a:t> news in a </a:t>
            </a:r>
            <a:r>
              <a:rPr lang="it-IT" err="1">
                <a:latin typeface="Century Gothic"/>
                <a:ea typeface="Calibri"/>
                <a:cs typeface="Calibri"/>
              </a:rPr>
              <a:t>better</a:t>
            </a:r>
            <a:r>
              <a:rPr lang="it-IT">
                <a:latin typeface="Century Gothic"/>
                <a:ea typeface="Calibri"/>
                <a:cs typeface="Calibri"/>
              </a:rPr>
              <a:t> way;</a:t>
            </a:r>
          </a:p>
        </p:txBody>
      </p:sp>
      <p:pic>
        <p:nvPicPr>
          <p:cNvPr id="7" name="Immagine 6" descr="Doctor Empathy Royalty-Free Images, Stock Photos &amp; Pictures | Shutterstock">
            <a:extLst>
              <a:ext uri="{FF2B5EF4-FFF2-40B4-BE49-F238E27FC236}">
                <a16:creationId xmlns:a16="http://schemas.microsoft.com/office/drawing/2014/main" id="{42F2567A-9797-BAAA-9510-D810A87EA135}"/>
              </a:ext>
            </a:extLst>
          </p:cNvPr>
          <p:cNvPicPr>
            <a:picLocks noChangeAspect="1"/>
          </p:cNvPicPr>
          <p:nvPr/>
        </p:nvPicPr>
        <p:blipFill rotWithShape="1">
          <a:blip r:embed="rId6"/>
          <a:srcRect l="10992" r="14745" b="403"/>
          <a:stretch/>
        </p:blipFill>
        <p:spPr>
          <a:xfrm>
            <a:off x="7994949" y="3417277"/>
            <a:ext cx="3406248" cy="3033262"/>
          </a:xfrm>
          <a:prstGeom prst="rect">
            <a:avLst/>
          </a:prstGeom>
        </p:spPr>
      </p:pic>
    </p:spTree>
    <p:extLst>
      <p:ext uri="{BB962C8B-B14F-4D97-AF65-F5344CB8AC3E}">
        <p14:creationId xmlns:p14="http://schemas.microsoft.com/office/powerpoint/2010/main" val="16362350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10" presetClass="entr" presetSubtype="0" fill="hold" nodeType="withEffect">
                                  <p:stCondLst>
                                    <p:cond delay="0"/>
                                  </p:stCondLst>
                                  <p:childTnLst>
                                    <p:set>
                                      <p:cBhvr>
                                        <p:cTn id="14" dur="1" fill="hold">
                                          <p:stCondLst>
                                            <p:cond delay="0"/>
                                          </p:stCondLst>
                                        </p:cTn>
                                        <p:tgtEl>
                                          <p:spTgt spid="2054"/>
                                        </p:tgtEl>
                                        <p:attrNameLst>
                                          <p:attrName>style.visibility</p:attrName>
                                        </p:attrNameLst>
                                      </p:cBhvr>
                                      <p:to>
                                        <p:strVal val="visible"/>
                                      </p:to>
                                    </p:set>
                                    <p:animEffect transition="in" filter="fade">
                                      <p:cBhvr>
                                        <p:cTn id="15" dur="500"/>
                                        <p:tgtEl>
                                          <p:spTgt spid="2054"/>
                                        </p:tgtEl>
                                      </p:cBhvr>
                                    </p:animEffect>
                                  </p:childTnLst>
                                </p:cTn>
                              </p:par>
                            </p:childTnLst>
                          </p:cTn>
                        </p:par>
                        <p:par>
                          <p:cTn id="16" fill="hold">
                            <p:stCondLst>
                              <p:cond delay="500"/>
                            </p:stCondLst>
                            <p:childTnLst>
                              <p:par>
                                <p:cTn id="17" presetID="26" presetClass="emph" presetSubtype="0" fill="hold" grpId="1" nodeType="afterEffect">
                                  <p:stCondLst>
                                    <p:cond delay="0"/>
                                  </p:stCondLst>
                                  <p:childTnLst>
                                    <p:animEffect transition="out" filter="fade">
                                      <p:cBhvr>
                                        <p:cTn id="18" dur="500" tmFilter="0, 0; .2, .5; .8, .5; 1, 0"/>
                                        <p:tgtEl>
                                          <p:spTgt spid="4"/>
                                        </p:tgtEl>
                                      </p:cBhvr>
                                    </p:animEffect>
                                    <p:animScale>
                                      <p:cBhvr>
                                        <p:cTn id="19" dur="250" autoRev="1" fill="hold"/>
                                        <p:tgtEl>
                                          <p:spTgt spid="4"/>
                                        </p:tgtEl>
                                      </p:cBhvr>
                                      <p:by x="105000" y="105000"/>
                                    </p:animScale>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500"/>
                                        <p:tgtEl>
                                          <p:spTgt spid="5"/>
                                        </p:tgtEl>
                                      </p:cBhvr>
                                    </p:animEffect>
                                  </p:childTnLst>
                                </p:cTn>
                              </p:par>
                              <p:par>
                                <p:cTn id="25" presetID="10" presetClass="entr" presetSubtype="0" fill="hold" nodeType="with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3" grpId="0"/>
      <p:bldP spid="5" grpId="0"/>
    </p:bldLst>
  </p:timing>
</p:sld>
</file>

<file path=ppt/theme/theme1.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525" row="2">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057EBDAE-2208-4351-BAEF-B10452739FD7}">
  <we:reference id="wa104178141" version="4.3.3.0" store="it-IT" storeType="OMEX"/>
  <we:alternateReferences>
    <we:reference id="WA104178141" version="4.3.3.0" store="WA104178141"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
  <TotalTime>2</TotalTime>
  <Words>4879</Words>
  <Application>Microsoft Office PowerPoint</Application>
  <PresentationFormat>Widescreen</PresentationFormat>
  <Paragraphs>340</Paragraphs>
  <Slides>70</Slides>
  <Notes>8</Notes>
  <HiddenSlides>39</HiddenSlides>
  <MMClips>0</MMClips>
  <ScaleCrop>false</ScaleCrop>
  <HeadingPairs>
    <vt:vector size="6" baseType="variant">
      <vt:variant>
        <vt:lpstr>Caratteri utilizzati</vt:lpstr>
      </vt:variant>
      <vt:variant>
        <vt:i4>7</vt:i4>
      </vt:variant>
      <vt:variant>
        <vt:lpstr>Tema</vt:lpstr>
      </vt:variant>
      <vt:variant>
        <vt:i4>1</vt:i4>
      </vt:variant>
      <vt:variant>
        <vt:lpstr>Titoli diapositive</vt:lpstr>
      </vt:variant>
      <vt:variant>
        <vt:i4>70</vt:i4>
      </vt:variant>
    </vt:vector>
  </HeadingPairs>
  <TitlesOfParts>
    <vt:vector size="78" baseType="lpstr">
      <vt:lpstr>-apple-system</vt:lpstr>
      <vt:lpstr>Arial</vt:lpstr>
      <vt:lpstr>Calibri</vt:lpstr>
      <vt:lpstr>Calibri Light</vt:lpstr>
      <vt:lpstr>Century Gothic</vt:lpstr>
      <vt:lpstr>Courier New</vt:lpstr>
      <vt:lpstr>Wingdings</vt:lpstr>
      <vt:lpstr>Tema di Office</vt:lpstr>
      <vt:lpstr>Why AI should not substitute the role of the doctor</vt:lpstr>
      <vt:lpstr>Outline</vt:lpstr>
      <vt:lpstr>Presentazione standard di PowerPoint</vt:lpstr>
      <vt:lpstr>Presentazione standard di PowerPoint</vt:lpstr>
      <vt:lpstr>Tasks where AI outperforms doctors</vt:lpstr>
      <vt:lpstr>Tasks where AI outperforms doctors</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Information flow is highly asymmetric</vt:lpstr>
      <vt:lpstr>Information flow is highly asymmetric</vt:lpstr>
      <vt:lpstr>The dominant economic model in the tech industry is selling behaviour predicting products based on big data. [10]</vt:lpstr>
      <vt:lpstr>Awareness: Most people still use Chrome</vt:lpstr>
      <vt:lpstr>Awareness: Most people still use Chrome</vt:lpstr>
      <vt:lpstr>Medical privacy is becoming online privacy</vt:lpstr>
      <vt:lpstr>Again, people are unaware</vt:lpstr>
      <vt:lpstr>Social context and unwritten trust</vt:lpstr>
      <vt:lpstr>The role of the doctor</vt:lpstr>
      <vt:lpstr>Philosophical and legal overview of medical privacy</vt:lpstr>
      <vt:lpstr>Tradition of privacy protection in medical outlines</vt:lpstr>
      <vt:lpstr>So there is both written and uwritten trust inherent to medical institutions, born from a tradition of effective care and prevention, that is now being completely violated, without people being aware</vt:lpstr>
      <vt:lpstr>Who has access to the data?</vt:lpstr>
      <vt:lpstr>Awareness of social good</vt:lpstr>
      <vt:lpstr>We claimed that doctors shouldn't be replaced by algorithms.   Medical institutions shouldn't either.</vt:lpstr>
      <vt:lpstr>Bias</vt:lpstr>
      <vt:lpstr>Presentazione standard di PowerPoint</vt:lpstr>
      <vt:lpstr>Presentazione standard di PowerPoint</vt:lpstr>
      <vt:lpstr>Presentazione standard di PowerPoint</vt:lpstr>
      <vt:lpstr>References</vt:lpstr>
      <vt:lpstr>References</vt:lpstr>
      <vt:lpstr>Other slides di prova</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Deception - ELIZA - Rule based chatbots confronta con moderni</vt:lpstr>
      <vt:lpstr>Presentazione standard di PowerPoint</vt:lpstr>
      <vt:lpstr>Presentazione standard di PowerPoint</vt:lpstr>
      <vt:lpstr>Anything that you do is tracked, analyzed, aggregated and sold on a market</vt:lpstr>
      <vt:lpstr>Information flow is highly asymmetric</vt:lpstr>
      <vt:lpstr>Presentazione standard di PowerPoint</vt:lpstr>
      <vt:lpstr>The dominant economic model in the tech industry is selling behaviour predicting products based on big data. [10]</vt:lpstr>
      <vt:lpstr>Awareness: Most people still use Chrome</vt:lpstr>
      <vt:lpstr>Presentazione standard di PowerPoint</vt:lpstr>
      <vt:lpstr>Medical privacy is becoming online privacy</vt:lpstr>
      <vt:lpstr>Again, people are unaware</vt:lpstr>
      <vt:lpstr>Medical privacy is becoming online privacy</vt:lpstr>
      <vt:lpstr>Social context and unwritten trust</vt:lpstr>
      <vt:lpstr>Philosophical and legal overview of medical privacy</vt:lpstr>
      <vt:lpstr>Tradition of privacy protection in medical outlines</vt:lpstr>
      <vt:lpstr>So there is both written and uwritten trust inherent to medical institutions, born from a tradition of effective care and prevention, that is now being completely violated, without people being aware</vt:lpstr>
      <vt:lpstr>People don't value online privacy, but they do value medical privacy</vt:lpstr>
      <vt:lpstr>Who has access to the data?</vt:lpstr>
      <vt:lpstr>Awareness of social good</vt:lpstr>
      <vt:lpstr>Return to our thesis: the need for institutions</vt:lpstr>
      <vt:lpstr>Return to our thesis: the need for institutional awareness</vt:lpstr>
      <vt:lpstr>We claimed that doctors shouldn't be replaced by algorithms. Medical institutions shouldn't either.</vt:lpstr>
      <vt:lpstr>Addendum: Problems with existing regulation</vt:lpstr>
      <vt:lpstr>Resistance to Medical AI</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Why AI should not substitute the role of the doctor</dc:title>
  <dc:creator>simone calle</dc:creator>
  <cp:lastModifiedBy>simone calle</cp:lastModifiedBy>
  <cp:revision>2</cp:revision>
  <dcterms:created xsi:type="dcterms:W3CDTF">2023-11-23T10:53:38Z</dcterms:created>
  <dcterms:modified xsi:type="dcterms:W3CDTF">2023-12-14T13:42:22Z</dcterms:modified>
</cp:coreProperties>
</file>